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85" r:id="rId1"/>
    <p:sldMasterId id="2147483892" r:id="rId2"/>
    <p:sldMasterId id="2147483887" r:id="rId3"/>
    <p:sldMasterId id="2147483890" r:id="rId4"/>
    <p:sldMasterId id="2147483895" r:id="rId5"/>
  </p:sldMasterIdLst>
  <p:notesMasterIdLst>
    <p:notesMasterId r:id="rId99"/>
  </p:notesMasterIdLst>
  <p:handoutMasterIdLst>
    <p:handoutMasterId r:id="rId100"/>
  </p:handoutMasterIdLst>
  <p:sldIdLst>
    <p:sldId id="1514" r:id="rId6"/>
    <p:sldId id="2811" r:id="rId7"/>
    <p:sldId id="3145" r:id="rId8"/>
    <p:sldId id="2703" r:id="rId9"/>
    <p:sldId id="3203" r:id="rId10"/>
    <p:sldId id="3163" r:id="rId11"/>
    <p:sldId id="3080" r:id="rId12"/>
    <p:sldId id="3087" r:id="rId13"/>
    <p:sldId id="3178" r:id="rId14"/>
    <p:sldId id="3036" r:id="rId15"/>
    <p:sldId id="3102" r:id="rId16"/>
    <p:sldId id="3105" r:id="rId17"/>
    <p:sldId id="3201" r:id="rId18"/>
    <p:sldId id="3204" r:id="rId19"/>
    <p:sldId id="3037" r:id="rId20"/>
    <p:sldId id="3229" r:id="rId21"/>
    <p:sldId id="3230" r:id="rId22"/>
    <p:sldId id="3226" r:id="rId23"/>
    <p:sldId id="3227" r:id="rId24"/>
    <p:sldId id="3157" r:id="rId25"/>
    <p:sldId id="3040" r:id="rId26"/>
    <p:sldId id="3173" r:id="rId27"/>
    <p:sldId id="3082" r:id="rId28"/>
    <p:sldId id="3050" r:id="rId29"/>
    <p:sldId id="3051" r:id="rId30"/>
    <p:sldId id="3162" r:id="rId31"/>
    <p:sldId id="3052" r:id="rId32"/>
    <p:sldId id="3032" r:id="rId33"/>
    <p:sldId id="3170" r:id="rId34"/>
    <p:sldId id="3017" r:id="rId35"/>
    <p:sldId id="3019" r:id="rId36"/>
    <p:sldId id="3078" r:id="rId37"/>
    <p:sldId id="3251" r:id="rId38"/>
    <p:sldId id="3252" r:id="rId39"/>
    <p:sldId id="3028" r:id="rId40"/>
    <p:sldId id="3049" r:id="rId41"/>
    <p:sldId id="3083" r:id="rId42"/>
    <p:sldId id="3057" r:id="rId43"/>
    <p:sldId id="3068" r:id="rId44"/>
    <p:sldId id="3053" r:id="rId45"/>
    <p:sldId id="3073" r:id="rId46"/>
    <p:sldId id="3074" r:id="rId47"/>
    <p:sldId id="3072" r:id="rId48"/>
    <p:sldId id="3023" r:id="rId49"/>
    <p:sldId id="3029" r:id="rId50"/>
    <p:sldId id="3022" r:id="rId51"/>
    <p:sldId id="3060" r:id="rId52"/>
    <p:sldId id="3061" r:id="rId53"/>
    <p:sldId id="3064" r:id="rId54"/>
    <p:sldId id="3062" r:id="rId55"/>
    <p:sldId id="3069" r:id="rId56"/>
    <p:sldId id="3066" r:id="rId57"/>
    <p:sldId id="3030" r:id="rId58"/>
    <p:sldId id="3031" r:id="rId59"/>
    <p:sldId id="3179" r:id="rId60"/>
    <p:sldId id="3025" r:id="rId61"/>
    <p:sldId id="3099" r:id="rId62"/>
    <p:sldId id="3098" r:id="rId63"/>
    <p:sldId id="3075" r:id="rId64"/>
    <p:sldId id="3079" r:id="rId65"/>
    <p:sldId id="3026" r:id="rId66"/>
    <p:sldId id="3077" r:id="rId67"/>
    <p:sldId id="3249" r:id="rId68"/>
    <p:sldId id="3088" r:id="rId69"/>
    <p:sldId id="3106" r:id="rId70"/>
    <p:sldId id="3143" r:id="rId71"/>
    <p:sldId id="3148" r:id="rId72"/>
    <p:sldId id="3149" r:id="rId73"/>
    <p:sldId id="3209" r:id="rId74"/>
    <p:sldId id="3150" r:id="rId75"/>
    <p:sldId id="3181" r:id="rId76"/>
    <p:sldId id="3151" r:id="rId77"/>
    <p:sldId id="3183" r:id="rId78"/>
    <p:sldId id="3152" r:id="rId79"/>
    <p:sldId id="3147" r:id="rId80"/>
    <p:sldId id="3153" r:id="rId81"/>
    <p:sldId id="3108" r:id="rId82"/>
    <p:sldId id="3109" r:id="rId83"/>
    <p:sldId id="3113" r:id="rId84"/>
    <p:sldId id="3114" r:id="rId85"/>
    <p:sldId id="3115" r:id="rId86"/>
    <p:sldId id="3184" r:id="rId87"/>
    <p:sldId id="3185" r:id="rId88"/>
    <p:sldId id="3186" r:id="rId89"/>
    <p:sldId id="3187" r:id="rId90"/>
    <p:sldId id="3188" r:id="rId91"/>
    <p:sldId id="3189" r:id="rId92"/>
    <p:sldId id="3119" r:id="rId93"/>
    <p:sldId id="3190" r:id="rId94"/>
    <p:sldId id="3206" r:id="rId95"/>
    <p:sldId id="3207" r:id="rId96"/>
    <p:sldId id="3208" r:id="rId97"/>
    <p:sldId id="2629" r:id="rId98"/>
  </p:sldIdLst>
  <p:sldSz cx="9906000" cy="6858000" type="A4"/>
  <p:notesSz cx="6794500" cy="9931400"/>
  <p:embeddedFontLst>
    <p:embeddedFont>
      <p:font typeface="산돌고딕 L" panose="02030504000101010101" pitchFamily="18" charset="-127"/>
      <p:regular r:id="rId101"/>
    </p:embeddedFont>
    <p:embeddedFont>
      <p:font typeface="굴림" panose="020B0600000101010101" pitchFamily="34" charset="-127"/>
      <p:regular r:id="rId102"/>
    </p:embeddedFont>
    <p:embeddedFont>
      <p:font typeface="맑은 고딕" panose="020B0503020000020004" pitchFamily="34" charset="-127"/>
      <p:regular r:id="rId103"/>
      <p:bold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Trebuchet MS" panose="020B0703020202090204" pitchFamily="34" charset="0"/>
      <p:regular r:id="rId109"/>
      <p:bold r:id="rId110"/>
      <p:italic r:id="rId111"/>
      <p:boldItalic r:id="rId112"/>
    </p:embeddedFont>
    <p:embeddedFont>
      <p:font typeface="Verdana" panose="020B0604030504040204" pitchFamily="34" charset="0"/>
      <p:regular r:id="rId113"/>
      <p:bold r:id="rId114"/>
      <p:italic r:id="rId115"/>
      <p:boldItalic r:id="rId11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1pPr>
    <a:lvl2pPr marL="4572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2pPr>
    <a:lvl3pPr marL="9144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3pPr>
    <a:lvl4pPr marL="13716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4pPr>
    <a:lvl5pPr marL="18288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5pPr>
    <a:lvl6pPr marL="22860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6pPr>
    <a:lvl7pPr marL="27432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7pPr>
    <a:lvl8pPr marL="32004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8pPr>
    <a:lvl9pPr marL="36576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2183">
          <p15:clr>
            <a:srgbClr val="A4A3A4"/>
          </p15:clr>
        </p15:guide>
        <p15:guide id="3" orient="horz" pos="913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3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orient="horz" pos="1049">
          <p15:clr>
            <a:srgbClr val="A4A3A4"/>
          </p15:clr>
        </p15:guide>
        <p15:guide id="9" orient="horz" pos="1570">
          <p15:clr>
            <a:srgbClr val="A4A3A4"/>
          </p15:clr>
        </p15:guide>
        <p15:guide id="10" orient="horz" pos="1366">
          <p15:clr>
            <a:srgbClr val="A4A3A4"/>
          </p15:clr>
        </p15:guide>
        <p15:guide id="11" pos="3279">
          <p15:clr>
            <a:srgbClr val="A4A3A4"/>
          </p15:clr>
        </p15:guide>
        <p15:guide id="12" pos="3120">
          <p15:clr>
            <a:srgbClr val="A4A3A4"/>
          </p15:clr>
        </p15:guide>
        <p15:guide id="13" pos="5932">
          <p15:clr>
            <a:srgbClr val="A4A3A4"/>
          </p15:clr>
        </p15:guide>
        <p15:guide id="14" pos="2961">
          <p15:clr>
            <a:srgbClr val="A4A3A4"/>
          </p15:clr>
        </p15:guide>
        <p15:guide id="15" pos="172">
          <p15:clr>
            <a:srgbClr val="A4A3A4"/>
          </p15:clr>
        </p15:guide>
        <p15:guide id="16" pos="6068">
          <p15:clr>
            <a:srgbClr val="A4A3A4"/>
          </p15:clr>
        </p15:guide>
        <p15:guide id="17" pos="3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7575D1"/>
    <a:srgbClr val="2FA196"/>
    <a:srgbClr val="F2F2F2"/>
    <a:srgbClr val="9F9F9F"/>
    <a:srgbClr val="D5211D"/>
    <a:srgbClr val="72BFC5"/>
    <a:srgbClr val="333399"/>
    <a:srgbClr val="B2CB7F"/>
    <a:srgbClr val="E8E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3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2048" y="192"/>
      </p:cViewPr>
      <p:guideLst>
        <p:guide orient="horz" pos="4065"/>
        <p:guide orient="horz" pos="2183"/>
        <p:guide orient="horz" pos="913"/>
        <p:guide orient="horz" pos="799"/>
        <p:guide orient="horz" pos="550"/>
        <p:guide orient="horz" pos="1139"/>
        <p:guide orient="horz" pos="3974"/>
        <p:guide orient="horz" pos="1049"/>
        <p:guide orient="horz" pos="1570"/>
        <p:guide orient="horz" pos="1366"/>
        <p:guide pos="3279"/>
        <p:guide pos="3120"/>
        <p:guide pos="5932"/>
        <p:guide pos="2961"/>
        <p:guide pos="172"/>
        <p:guide pos="6068"/>
        <p:guide pos="308"/>
      </p:guideLst>
    </p:cSldViewPr>
  </p:slideViewPr>
  <p:outlineViewPr>
    <p:cViewPr>
      <p:scale>
        <a:sx n="25" d="100"/>
        <a:sy n="25" d="100"/>
      </p:scale>
      <p:origin x="0" y="13158"/>
    </p:cViewPr>
    <p:sldLst>
      <p:sld r:id="rId1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-2238" y="-108"/>
      </p:cViewPr>
      <p:guideLst>
        <p:guide orient="horz" pos="3128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presProps" Target="pres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font" Target="fonts/font12.fntdata"/><Relationship Id="rId16" Type="http://schemas.openxmlformats.org/officeDocument/2006/relationships/slide" Target="slides/slide11.xml"/><Relationship Id="rId107" Type="http://schemas.openxmlformats.org/officeDocument/2006/relationships/font" Target="fonts/font7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2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13.fntdata"/><Relationship Id="rId118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14.fntdata"/><Relationship Id="rId119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9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font" Target="fonts/font4.fntdata"/><Relationship Id="rId120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10.fntdata"/><Relationship Id="rId115" Type="http://schemas.openxmlformats.org/officeDocument/2006/relationships/font" Target="fonts/font15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handoutMaster" Target="handoutMasters/handoutMaster1.xml"/><Relationship Id="rId105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11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6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7890" y="1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CAB073B1-94E7-41A6-A97E-0E7A0BFF1688}" type="datetimeFigureOut">
              <a:rPr lang="ko-KR" altLang="en-US">
                <a:latin typeface="Trebuchet MS" pitchFamily="34" charset="0"/>
              </a:rPr>
              <a:pPr>
                <a:defRPr/>
              </a:pPr>
              <a:t>2021. 12. 8.</a:t>
            </a:fld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849476" y="9434832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" y="9434832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32247DFE-EE96-4D02-A38E-FDC7A9CBA927}" type="slidenum">
              <a:rPr lang="ko-KR" altLang="en-US">
                <a:latin typeface="Trebuchet MS" pitchFamily="34" charset="0"/>
              </a:rPr>
              <a:pPr>
                <a:defRPr/>
              </a:pPr>
              <a:t>‹#›</a:t>
            </a:fld>
            <a:endParaRPr lang="ko-KR" altLang="en-US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624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890" y="1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6125"/>
            <a:ext cx="5375275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18215"/>
            <a:ext cx="5436235" cy="447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3236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890" y="9433236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21134E60-1545-4D69-AB0A-B58E766931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121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033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6125"/>
            <a:ext cx="5375275" cy="3722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9613" y="746125"/>
            <a:ext cx="5375275" cy="3722688"/>
          </a:xfrm>
          <a:ln/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 latinLnBrk="1">
              <a:spcBef>
                <a:spcPct val="0"/>
              </a:spcBef>
              <a:spcAft>
                <a:spcPct val="0"/>
              </a:spcAft>
            </a:pPr>
            <a:fld id="{F88105F5-E9DD-4A26-A593-C67B2F30083E}" type="slidenum">
              <a:rPr lang="en-US" altLang="ko-KR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pPr algn="r" rtl="0" fontAlgn="base" latinLnBrk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ko-KR" dirty="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9613" y="746125"/>
            <a:ext cx="5375275" cy="3722688"/>
          </a:xfrm>
          <a:ln/>
        </p:spPr>
      </p:sp>
      <p:sp>
        <p:nvSpPr>
          <p:cNvPr id="151554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93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16696" y="2960948"/>
            <a:ext cx="7065677" cy="540060"/>
          </a:xfrm>
          <a:prstGeom prst="rect">
            <a:avLst/>
          </a:prstGeom>
        </p:spPr>
        <p:txBody>
          <a:bodyPr/>
          <a:lstStyle>
            <a:lvl1pPr algn="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332820" y="3679056"/>
            <a:ext cx="5925819" cy="254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r" rtl="0" fontAlgn="auto" latinLnBrk="1">
              <a:spcBef>
                <a:spcPct val="20000"/>
              </a:spcBef>
              <a:spcAft>
                <a:spcPts val="0"/>
              </a:spcAft>
              <a:buNone/>
              <a:defRPr kumimoji="1" lang="ko-KR" altLang="en-US" sz="1200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" pitchFamily="34" charset="0"/>
                <a:sym typeface="Wingdings 2" pitchFamily="18" charset="2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3095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0" name="직사각형 9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941388">
                <a:lnSpc>
                  <a:spcPct val="120000"/>
                </a:lnSpc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Sample UX Scenario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342900" lvl="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UI</a:t>
            </a:r>
            <a:endParaRPr lang="ko-KR" altLang="en-US" sz="900" dirty="0"/>
          </a:p>
        </p:txBody>
      </p:sp>
      <p:sp>
        <p:nvSpPr>
          <p:cNvPr id="18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GUI</a:t>
            </a:r>
            <a:endParaRPr lang="ko-KR" altLang="en-US" sz="900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GUI</a:t>
            </a:r>
            <a:endParaRPr lang="ko-KR" altLang="en-US" sz="900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2108684" y="1808820"/>
            <a:ext cx="2853842" cy="3938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50000"/>
                </a:schemeClr>
              </a:gs>
              <a:gs pos="3000">
                <a:schemeClr val="bg1">
                  <a:lumMod val="75000"/>
                  <a:alpha val="50000"/>
                </a:schemeClr>
              </a:gs>
              <a:gs pos="11000">
                <a:schemeClr val="bg1">
                  <a:lumMod val="85000"/>
                  <a:alpha val="50000"/>
                </a:schemeClr>
              </a:gs>
              <a:gs pos="35000">
                <a:schemeClr val="bg1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1" name="직사각형 10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941388">
                <a:lnSpc>
                  <a:spcPct val="120000"/>
                </a:lnSpc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Sample GUI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ko-KR" altLang="en-US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디자인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GUI</a:t>
            </a:r>
            <a:endParaRPr lang="ko-KR" altLang="en-US" sz="9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8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grpSp>
        <p:nvGrpSpPr>
          <p:cNvPr id="15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6" name="직사각형 15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marL="0" marR="0" lvl="0" indent="0" algn="l" defTabSz="941388" rtl="0" eaLnBrk="1" fontAlgn="base" latinLnBrk="1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rebuchet MS"/>
                  <a:ea typeface="맑은 고딕"/>
                  <a:sym typeface="Wingdings 2" pitchFamily="18" charset="2"/>
                </a:rPr>
                <a:t>Sample GUI 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rebuchet MS"/>
                  <a:ea typeface="맑은 고딕"/>
                  <a:sym typeface="Wingdings 2" pitchFamily="18" charset="2"/>
                </a:rPr>
                <a:t>디자인</a:t>
              </a: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GUI</a:t>
            </a:r>
            <a:endParaRPr lang="ko-KR" altLang="en-US" sz="900" dirty="0"/>
          </a:p>
        </p:txBody>
      </p:sp>
      <p:sp>
        <p:nvSpPr>
          <p:cNvPr id="13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50095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233363"/>
            <a:ext cx="891540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ko-KR" altLang="en-US" sz="1800" b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5"/>
          </p:nvPr>
        </p:nvSpPr>
        <p:spPr bwMode="auto">
          <a:xfrm>
            <a:off x="223145" y="728700"/>
            <a:ext cx="92075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0975" indent="-180975">
              <a:buClr>
                <a:srgbClr val="FF0000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ko-KR" altLang="en-US" noProof="0" dirty="0">
                <a:sym typeface="Wingdings 2" pitchFamily="18" charset="2"/>
              </a:rPr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14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886668"/>
            <a:ext cx="8526152" cy="468052"/>
          </a:xfrm>
        </p:spPr>
        <p:txBody>
          <a:bodyPr/>
          <a:lstStyle>
            <a:lvl1pPr marL="304800" indent="-304800" algn="l" defTabSz="650875" rtl="0" eaLnBrk="1" latinLnBrk="0" hangingPunct="1">
              <a:spcBef>
                <a:spcPts val="675"/>
              </a:spcBef>
              <a:buFont typeface="Wingdings" pitchFamily="2" charset="2"/>
              <a:buNone/>
              <a:defRPr kumimoji="0" lang="ko-KR" altLang="en-US" sz="2400" b="1" kern="0" dirty="0">
                <a:solidFill>
                  <a:srgbClr val="D5211D"/>
                </a:solidFill>
                <a:latin typeface="Calibri" pitchFamily="34" charset="0"/>
                <a:ea typeface="+mn-ea"/>
                <a:cs typeface="Calibri" pitchFamily="34" charset="0"/>
                <a:sym typeface="산돌고딕 L" pitchFamily="18" charset="-127"/>
              </a:defRPr>
            </a:lvl1pPr>
          </a:lstStyle>
          <a:p>
            <a:pPr lvl="0" algn="l" defTabSz="914400" rtl="0" eaLnBrk="1" latinLnBrk="1" hangingPunct="1">
              <a:spcBef>
                <a:spcPct val="0"/>
              </a:spcBef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819336" y="1376772"/>
            <a:ext cx="8137525" cy="2592388"/>
          </a:xfrm>
        </p:spPr>
        <p:txBody>
          <a:bodyPr/>
          <a:lstStyle>
            <a:lvl1pPr marL="228600" indent="-228600">
              <a:buFont typeface="+mj-lt"/>
              <a:buAutoNum type="arabicParenR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584200" indent="-228600">
              <a:buFont typeface="+mj-ea"/>
              <a:buAutoNum type="circleNumDbPlain"/>
              <a:tabLst>
                <a:tab pos="449263" algn="l"/>
              </a:tabLst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300" y="656692"/>
            <a:ext cx="4277680" cy="760946"/>
          </a:xfrm>
          <a:prstGeom prst="rect">
            <a:avLst/>
          </a:prstGeom>
        </p:spPr>
        <p:txBody>
          <a:bodyPr/>
          <a:lstStyle>
            <a:lvl1pPr algn="r">
              <a:def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  <a:sym typeface="Wingdings 2" pitchFamily="18" charset="2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204780" y="825483"/>
            <a:ext cx="4500748" cy="13670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marL="179388" indent="-179388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Font typeface="Wingdings" pitchFamily="2" charset="2"/>
              <a:buChar char="l"/>
              <a:defRPr kumimoji="0" lang="ko-KR" altLang="en-US" sz="1400" b="1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1pPr>
            <a:lvl2pPr marL="449263" indent="-179388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Font typeface="+mj-lt"/>
              <a:buAutoNum type="arabicPeriod"/>
              <a:defRPr kumimoji="0" lang="ko-KR" altLang="en-US" sz="11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2pPr>
            <a:lvl3pPr marL="630238" indent="-182563" algn="l" defTabSz="650875" rtl="0" fontAlgn="auto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Font typeface="+mj-lt"/>
              <a:buAutoNum type="arabicParenR"/>
              <a:defRPr kumimoji="0" lang="ko-KR" altLang="en-US" sz="1000" kern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3pPr>
            <a:lvl4pPr marL="809625" indent="-180975" algn="l" defTabSz="650875" rtl="0" fontAlgn="auto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Font typeface="+mj-ea"/>
              <a:buAutoNum type="circleNumDbPlain"/>
              <a:defRPr kumimoji="0" lang="ko-KR" altLang="en-US" sz="900" kern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4pPr>
            <a:lvl5pPr marL="989013" indent="-179388" algn="l" defTabSz="650875" rtl="0" fontAlgn="auto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defRPr kumimoji="0" lang="ko-KR" altLang="en-US" sz="9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8"/>
          <p:cNvGrpSpPr/>
          <p:nvPr userDrawn="1"/>
        </p:nvGrpSpPr>
        <p:grpSpPr>
          <a:xfrm>
            <a:off x="4734198" y="4278480"/>
            <a:ext cx="437605" cy="285880"/>
            <a:chOff x="4734198" y="4278480"/>
            <a:chExt cx="437605" cy="285880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4734199" y="4278480"/>
              <a:ext cx="434435" cy="2844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>
              <a:stCxn id="4" idx="1"/>
              <a:endCxn id="4" idx="3"/>
            </p:cNvCxnSpPr>
            <p:nvPr userDrawn="1"/>
          </p:nvCxnSpPr>
          <p:spPr>
            <a:xfrm>
              <a:off x="4734199" y="4420729"/>
              <a:ext cx="434435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이등변 삼각형 5"/>
            <p:cNvSpPr/>
            <p:nvPr userDrawn="1"/>
          </p:nvSpPr>
          <p:spPr>
            <a:xfrm rot="5400000">
              <a:off x="4656857" y="4357264"/>
              <a:ext cx="284436" cy="12975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16200000">
              <a:off x="4964708" y="4357265"/>
              <a:ext cx="284436" cy="12975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개체 틀 4"/>
          <p:cNvSpPr>
            <a:spLocks noGrp="1"/>
          </p:cNvSpPr>
          <p:nvPr userDrawn="1">
            <p:ph type="title"/>
          </p:nvPr>
        </p:nvSpPr>
        <p:spPr>
          <a:xfrm>
            <a:off x="495300" y="2492896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제목 3"/>
          <p:cNvSpPr txBox="1">
            <a:spLocks/>
          </p:cNvSpPr>
          <p:nvPr userDrawn="1"/>
        </p:nvSpPr>
        <p:spPr bwMode="auto">
          <a:xfrm>
            <a:off x="3310468" y="2064272"/>
            <a:ext cx="3285066" cy="64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END </a:t>
            </a:r>
            <a:r>
              <a:rPr kumimoji="1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of</a:t>
            </a:r>
            <a:r>
              <a: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 </a:t>
            </a:r>
            <a:r>
              <a:rPr kumimoji="1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Document</a:t>
            </a: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Trebuchet MS" pitchFamily="34" charset="0"/>
              <a:ea typeface="+mj-ea"/>
              <a:cs typeface="맑은 고딕"/>
              <a:sym typeface="Wingdings 2" pitchFamily="18" charset="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26497" y="507997"/>
            <a:ext cx="9271019" cy="254000"/>
          </a:xfrm>
          <a:prstGeom prst="rect">
            <a:avLst/>
          </a:prstGeom>
        </p:spPr>
        <p:txBody>
          <a:bodyPr/>
          <a:lstStyle>
            <a:lvl1pPr marL="342900" indent="-34290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marL="182563" indent="-182563" algn="l" defTabSz="914400" rtl="0" eaLnBrk="1" latinLnBrk="1" hangingPunct="1">
              <a:spcBef>
                <a:spcPct val="0"/>
              </a:spcBef>
              <a:buFont typeface="Wingdings" pitchFamily="2" charset="2"/>
              <a:buChar char="l"/>
              <a:tabLst>
                <a:tab pos="182563" algn="l"/>
              </a:tabLst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7556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marL="182563" indent="-182563" algn="l" defTabSz="914400" rtl="0" eaLnBrk="1" latinLnBrk="1" hangingPunct="1">
              <a:spcBef>
                <a:spcPct val="0"/>
              </a:spcBef>
              <a:buFont typeface="Wingdings" pitchFamily="2" charset="2"/>
              <a:buChar char="l"/>
              <a:tabLst>
                <a:tab pos="182563" algn="l"/>
              </a:tabLst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26497" y="507997"/>
            <a:ext cx="9271019" cy="254000"/>
          </a:xfrm>
          <a:prstGeom prst="rect">
            <a:avLst/>
          </a:prstGeom>
        </p:spPr>
        <p:txBody>
          <a:bodyPr/>
          <a:lstStyle>
            <a:lvl1pPr marL="342900" indent="-34290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7556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marL="182563" indent="-182563" algn="l" defTabSz="914400" rtl="0" eaLnBrk="1" latinLnBrk="1" hangingPunct="1">
              <a:spcBef>
                <a:spcPct val="0"/>
              </a:spcBef>
              <a:buFont typeface="Wingdings" pitchFamily="2" charset="2"/>
              <a:buChar char="l"/>
              <a:tabLst>
                <a:tab pos="182563" algn="l"/>
              </a:tabLst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26497" y="509200"/>
            <a:ext cx="9271019" cy="254000"/>
          </a:xfrm>
          <a:prstGeom prst="rect">
            <a:avLst/>
          </a:prstGeom>
        </p:spPr>
        <p:txBody>
          <a:bodyPr/>
          <a:lstStyle>
            <a:lvl1pPr marL="342900" indent="-34290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UI</a:t>
            </a:r>
            <a:endParaRPr lang="ko-KR" altLang="en-US" sz="900" dirty="0"/>
          </a:p>
        </p:txBody>
      </p:sp>
      <p:sp>
        <p:nvSpPr>
          <p:cNvPr id="8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defRPr kumimoji="1" lang="ko-KR" altLang="en-US" sz="1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UI</a:t>
            </a:r>
            <a:endParaRPr lang="ko-KR" altLang="en-US" sz="900" dirty="0"/>
          </a:p>
        </p:txBody>
      </p:sp>
      <p:sp>
        <p:nvSpPr>
          <p:cNvPr id="8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108684" y="1808820"/>
            <a:ext cx="2853842" cy="3938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50000"/>
                </a:schemeClr>
              </a:gs>
              <a:gs pos="3000">
                <a:schemeClr val="bg1">
                  <a:lumMod val="75000"/>
                  <a:alpha val="50000"/>
                </a:schemeClr>
              </a:gs>
              <a:gs pos="11000">
                <a:schemeClr val="bg1">
                  <a:lumMod val="85000"/>
                  <a:alpha val="50000"/>
                </a:schemeClr>
              </a:gs>
              <a:gs pos="35000">
                <a:schemeClr val="bg1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0" name="직사각형 9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941388">
                <a:lnSpc>
                  <a:spcPct val="120000"/>
                </a:lnSpc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Sample UX Scenario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UI</a:t>
            </a:r>
            <a:endParaRPr lang="ko-KR" altLang="en-US" sz="900" dirty="0"/>
          </a:p>
        </p:txBody>
      </p:sp>
      <p:sp>
        <p:nvSpPr>
          <p:cNvPr id="18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pt_cover_big.jpg"/>
          <p:cNvPicPr>
            <a:picLocks noChangeAspect="1"/>
          </p:cNvPicPr>
          <p:nvPr/>
        </p:nvPicPr>
        <p:blipFill>
          <a:blip r:embed="rId3" cstate="print"/>
          <a:srcRect l="89714" t="92524"/>
          <a:stretch>
            <a:fillRect/>
          </a:stretch>
        </p:blipFill>
        <p:spPr>
          <a:xfrm>
            <a:off x="8877436" y="6345324"/>
            <a:ext cx="1016486" cy="512676"/>
          </a:xfrm>
          <a:prstGeom prst="rect">
            <a:avLst/>
          </a:prstGeom>
        </p:spPr>
      </p:pic>
      <p:pic>
        <p:nvPicPr>
          <p:cNvPr id="5" name="그림 4" descr="cover_mor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232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4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2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 flipH="1">
            <a:off x="0" y="440668"/>
            <a:ext cx="990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000" kern="1200">
              <a:solidFill>
                <a:schemeClr val="lt1"/>
              </a:solidFill>
              <a:latin typeface="+mn-lt"/>
              <a:ea typeface="+mn-ea"/>
              <a:cs typeface="+mn-cs"/>
              <a:sym typeface="Wingdings 2" pitchFamily="18" charset="2"/>
            </a:endParaRPr>
          </a:p>
        </p:txBody>
      </p:sp>
      <p:pic>
        <p:nvPicPr>
          <p:cNvPr id="33" name="그림 32" descr="uracle.png"/>
          <p:cNvPicPr>
            <a:picLocks noChangeAspect="1"/>
          </p:cNvPicPr>
          <p:nvPr/>
        </p:nvPicPr>
        <p:blipFill>
          <a:blip r:embed="rId16" cstate="print">
            <a:lum bright="100000"/>
          </a:blip>
          <a:stretch>
            <a:fillRect/>
          </a:stretch>
        </p:blipFill>
        <p:spPr>
          <a:xfrm>
            <a:off x="9096772" y="103573"/>
            <a:ext cx="671115" cy="309320"/>
          </a:xfrm>
          <a:prstGeom prst="rect">
            <a:avLst/>
          </a:prstGeom>
        </p:spPr>
      </p:pic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9309484" y="6597352"/>
            <a:ext cx="552810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Page.</a:t>
            </a:r>
            <a:fld id="{8D1D6F6A-8F6C-4D41-8128-96EAC729F6AF}" type="slidenum">
              <a:rPr kumimoji="1" lang="en-US" altLang="ko-KR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pPr algn="r" defTabSz="808038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800" kern="12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굴림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6456" y="6597352"/>
            <a:ext cx="1908952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ⓒ </a:t>
            </a:r>
            <a:r>
              <a:rPr kumimoji="1" lang="en-US" altLang="ko-KR" sz="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2013,  </a:t>
            </a:r>
            <a:r>
              <a:rPr kumimoji="1" lang="en-US" altLang="ko-KR" sz="80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uracle</a:t>
            </a:r>
            <a:r>
              <a:rPr kumimoji="1" lang="en-US" altLang="ko-KR" sz="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. 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3" r:id="rId2"/>
    <p:sldLayoutId id="2147483905" r:id="rId3"/>
    <p:sldLayoutId id="2147483906" r:id="rId4"/>
    <p:sldLayoutId id="2147483900" r:id="rId5"/>
    <p:sldLayoutId id="2147483914" r:id="rId6"/>
    <p:sldLayoutId id="2147483916" r:id="rId7"/>
    <p:sldLayoutId id="2147483903" r:id="rId8"/>
    <p:sldLayoutId id="2147483904" r:id="rId9"/>
    <p:sldLayoutId id="2147483899" r:id="rId10"/>
    <p:sldLayoutId id="2147483915" r:id="rId11"/>
    <p:sldLayoutId id="2147483907" r:id="rId12"/>
    <p:sldLayoutId id="2147483913" r:id="rId13"/>
    <p:sldLayoutId id="2147483919" r:id="rId1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-10438" y="6580135"/>
            <a:ext cx="403732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8D1D6F6A-8F6C-4D41-8128-96EAC729F6AF}" type="slidenum">
              <a:rPr kumimoji="1" lang="en-US" altLang="ko-KR" sz="800" kern="120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pPr algn="r" defTabSz="808038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ko-KR" sz="800" kern="120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/4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900" b="0" kern="120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ea typeface="+mn-ea"/>
              <a:cs typeface="Calibri" pitchFamily="34" charset="0"/>
              <a:sym typeface="Wingdings 2" pitchFamily="18" charset="2"/>
            </a:endParaRPr>
          </a:p>
        </p:txBody>
      </p:sp>
      <p:sp>
        <p:nvSpPr>
          <p:cNvPr id="7" name="제목 개체 틀 6"/>
          <p:cNvSpPr>
            <a:spLocks noGrp="1"/>
          </p:cNvSpPr>
          <p:nvPr>
            <p:ph type="title"/>
          </p:nvPr>
        </p:nvSpPr>
        <p:spPr>
          <a:xfrm>
            <a:off x="495300" y="886668"/>
            <a:ext cx="5681836" cy="468052"/>
          </a:xfrm>
          <a:prstGeom prst="rect">
            <a:avLst/>
          </a:prstGeom>
        </p:spPr>
        <p:txBody>
          <a:bodyPr/>
          <a:lstStyle/>
          <a:p>
            <a:pPr marL="457200" lvl="0" indent="-457200" algn="l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819336" y="1376772"/>
            <a:ext cx="8274124" cy="20130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marL="457200" lvl="1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defRPr/>
            </a:pPr>
            <a:r>
              <a:rPr lang="ko-KR" altLang="en-US" dirty="0"/>
              <a:t>둘째 수준</a:t>
            </a:r>
          </a:p>
          <a:p>
            <a:pPr marL="457200" lvl="1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defRPr/>
            </a:pPr>
            <a:r>
              <a:rPr lang="ko-KR" altLang="en-US" dirty="0"/>
              <a:t>셋째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Font typeface="Arial" pitchFamily="34" charset="0"/>
        <a:buNone/>
        <a:defRPr kumimoji="0" lang="ko-KR" altLang="en-US" sz="2400" b="1" kern="0">
          <a:solidFill>
            <a:srgbClr val="D5211D"/>
          </a:solidFill>
          <a:latin typeface="Trebuchet MS" pitchFamily="34" charset="0"/>
          <a:ea typeface="+mj-ea"/>
          <a:cs typeface="Calibri" pitchFamily="34" charset="0"/>
          <a:sym typeface="산돌고딕 L" pitchFamily="18" charset="-127"/>
        </a:defRPr>
      </a:lvl1pPr>
    </p:titleStyle>
    <p:bodyStyle>
      <a:lvl1pPr marL="268288" indent="-268288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Tx/>
        <a:buNone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1pPr>
      <a:lvl2pPr marL="536575" indent="-180975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–"/>
        <a:tabLst>
          <a:tab pos="536575" algn="l"/>
        </a:tabLst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2pPr>
      <a:lvl3pPr marL="1143000" indent="-228600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•"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3pPr>
      <a:lvl4pPr marL="1600200" indent="-228600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–"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4pPr>
      <a:lvl5pPr marL="2057400" indent="-228600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»"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000" kern="1200">
              <a:solidFill>
                <a:schemeClr val="lt1"/>
              </a:solidFill>
              <a:latin typeface="+mn-lt"/>
              <a:ea typeface="+mn-ea"/>
              <a:cs typeface="+mn-cs"/>
              <a:sym typeface="Wingdings 2" pitchFamily="18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53000" y="332656"/>
            <a:ext cx="4824536" cy="622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900" b="0" kern="120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ea typeface="+mn-ea"/>
              <a:cs typeface="Calibri" pitchFamily="34" charset="0"/>
              <a:sym typeface="Wingdings 2" pitchFamily="18" charset="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9309484" y="6597352"/>
            <a:ext cx="552810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kern="1200" dirty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Page.</a:t>
            </a:r>
            <a:fld id="{8D1D6F6A-8F6C-4D41-8128-96EAC729F6AF}" type="slidenum">
              <a:rPr kumimoji="1" lang="en-US" altLang="ko-KR" sz="800" kern="120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pPr algn="r" defTabSz="808038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800" kern="1200" dirty="0">
              <a:solidFill>
                <a:schemeClr val="bg1"/>
              </a:solidFill>
              <a:latin typeface="Trebuchet MS" pitchFamily="34" charset="0"/>
              <a:ea typeface="굴림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56456" y="6597352"/>
            <a:ext cx="1908952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l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kern="1200" dirty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ⓒ </a:t>
            </a:r>
            <a:r>
              <a:rPr kumimoji="1" lang="en-US" altLang="ko-KR" sz="800" kern="1200" dirty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2013,  </a:t>
            </a:r>
            <a:r>
              <a:rPr kumimoji="1" lang="en-US" altLang="ko-KR" sz="800" kern="1200" dirty="0" err="1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uracle</a:t>
            </a:r>
            <a:r>
              <a:rPr kumimoji="1" lang="en-US" altLang="ko-KR" sz="800" kern="1200" dirty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. 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2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000" kern="1200">
              <a:solidFill>
                <a:schemeClr val="lt1"/>
              </a:solidFill>
              <a:latin typeface="+mn-lt"/>
              <a:ea typeface="+mn-ea"/>
              <a:cs typeface="+mn-cs"/>
              <a:sym typeface="Wingdings 2" pitchFamily="18" charset="2"/>
            </a:endParaRPr>
          </a:p>
        </p:txBody>
      </p:sp>
      <p:sp>
        <p:nvSpPr>
          <p:cNvPr id="5" name="제목 개체 틀 4"/>
          <p:cNvSpPr>
            <a:spLocks noGrp="1"/>
          </p:cNvSpPr>
          <p:nvPr>
            <p:ph type="title"/>
          </p:nvPr>
        </p:nvSpPr>
        <p:spPr>
          <a:xfrm>
            <a:off x="495300" y="2492896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8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8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design/style/typography.html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://hangeul.naver.com/font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jpeg"/><Relationship Id="rId9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jpe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jpe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 bwMode="auto">
          <a:xfrm>
            <a:off x="273050" y="6169096"/>
            <a:ext cx="2195674" cy="27925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Aft>
                <a:spcPts val="0"/>
              </a:spcAft>
              <a:defRPr/>
            </a:pPr>
            <a:endParaRPr kumimoji="0" lang="en-US" altLang="ko-KR" sz="1050" dirty="0">
              <a:solidFill>
                <a:schemeClr val="tx1"/>
              </a:solidFill>
              <a:latin typeface="Trebuchet MS" pitchFamily="34" charset="0"/>
              <a:ea typeface="+mn-ea"/>
              <a:cs typeface="Calibri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General UX Guideline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Uracle UX Team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33" name="그룹 32"/>
          <p:cNvGrpSpPr/>
          <p:nvPr/>
        </p:nvGrpSpPr>
        <p:grpSpPr>
          <a:xfrm>
            <a:off x="9965634" y="0"/>
            <a:ext cx="3024336" cy="6858000"/>
            <a:chOff x="9965634" y="0"/>
            <a:chExt cx="3024336" cy="6858000"/>
          </a:xfrm>
        </p:grpSpPr>
        <p:sp>
          <p:nvSpPr>
            <p:cNvPr id="11" name="직사각형 10"/>
            <p:cNvSpPr/>
            <p:nvPr/>
          </p:nvSpPr>
          <p:spPr>
            <a:xfrm>
              <a:off x="9965634" y="0"/>
              <a:ext cx="3024336" cy="6858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900" b="1" dirty="0">
                  <a:solidFill>
                    <a:srgbClr val="FF0000"/>
                  </a:solidFill>
                </a:rPr>
                <a:t>(</a:t>
              </a:r>
              <a:r>
                <a:rPr lang="ko-KR" altLang="en-US" sz="900" b="1" dirty="0">
                  <a:solidFill>
                    <a:srgbClr val="FF0000"/>
                  </a:solidFill>
                </a:rPr>
                <a:t>지우지 마세요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)</a:t>
              </a:r>
            </a:p>
            <a:p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가이드 업데이트 시 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check list</a:t>
              </a:r>
              <a:b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9388" indent="-179388">
                <a:buFont typeface="+mj-lt"/>
                <a:buAutoNum type="romanU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문서 포맷은 반드시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마스터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페이지로 편집함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9388" indent="-179388">
                <a:buFont typeface="+mj-lt"/>
                <a:buAutoNum type="romanUcPeriod"/>
              </a:pP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레이블링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제공 규칙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07988" lvl="1" indent="-228600">
                <a:buFont typeface="+mj-lt"/>
                <a:buAutoNum type="romanU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영문으로 제공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47675" lvl="2" indent="-90488">
                <a:buFont typeface="+mj-ea"/>
                <a:buAutoNum type="circleNumDbPlain"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명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Android, iOS</a:t>
              </a:r>
            </a:p>
            <a:p>
              <a:pPr marL="447675" lvl="2" indent="-90488">
                <a:buFont typeface="+mj-ea"/>
                <a:buAutoNum type="circleNumDbPlain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제품명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아이폰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아이패드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iPhone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en-US" altLang="ko-KR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iPad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47675" lvl="2" indent="-90488">
                <a:buFont typeface="+mj-ea"/>
                <a:buAutoNum type="circleNumDbPlain"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UI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용어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Component, Drop-down list, Case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8288" lvl="1" indent="-88900">
                <a:buFont typeface="+mj-lt"/>
                <a:buAutoNum type="romanU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한글로 제공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85787" lvl="2" indent="-228600">
                <a:buFont typeface="+mj-ea"/>
                <a:buAutoNum type="circleNumDbPlain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한글이 이미 익숙한 영어는 영어발음을 한글로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아이콘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모바일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디바이스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텍스트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오브젝트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가이드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85787" lvl="2" indent="-228600">
                <a:buFont typeface="+mj-ea"/>
                <a:buAutoNum type="circleNumDbPlain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한글이 있는 영어는 한글로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Target,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타겟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대상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)</a:t>
              </a:r>
            </a:p>
            <a:p>
              <a:pPr marL="585787" lvl="2" indent="-228600">
                <a:buFont typeface="+mj-ea"/>
                <a:buAutoNum type="circleNumDbPlain"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App.,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앱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어플리케이션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애플리케이션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85787" lvl="2" indent="-228600">
                <a:buFont typeface="+mj-ea"/>
                <a:buAutoNum type="circleNumDbPlain"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 Store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앱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 스토어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endParaRPr>
            </a:p>
            <a:p>
              <a:pPr marL="585787" lvl="2" indent="-228600">
                <a:buFont typeface="+mj-ea"/>
                <a:buAutoNum type="circleNumDbPlain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endParaRPr>
            </a:p>
            <a:p>
              <a:pPr marL="179388" lvl="1" indent="-179388">
                <a:buFont typeface="+mj-lt"/>
                <a:buAutoNum type="romanU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점선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화살표 등 제공 시 기 제공 포맷으로 적용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(Ctrl + Shift C / V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서식 복사 하면 됨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marL="266700" lvl="2" indent="-85725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</a:t>
              </a:r>
              <a:r>
                <a:rPr lang="ko-KR" alt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면 내 특정 정보 표시 박스</a:t>
              </a: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8288" lvl="2" indent="-88900">
                <a:buFont typeface="+mj-lt"/>
                <a:buAutoNum type="arabicPeriod"/>
              </a:pP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8288" lvl="2" indent="-88900">
                <a:buFont typeface="+mj-lt"/>
                <a:buAutoNum type="arabicPeriod"/>
              </a:pP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화면 간 연결 선</a:t>
              </a: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버튼 연결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화면 내 영역 표시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본문 폰트 컬러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본문 서체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맑은고딕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 (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영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Trebuchet MS</a:t>
              </a: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 선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용어 설명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참고표시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1076134" y="3772914"/>
              <a:ext cx="1149674" cy="2932450"/>
              <a:chOff x="11076134" y="3772914"/>
              <a:chExt cx="1149674" cy="2932450"/>
            </a:xfrm>
          </p:grpSpPr>
          <p:sp>
            <p:nvSpPr>
              <p:cNvPr id="9" name="직사각형 118"/>
              <p:cNvSpPr>
                <a:spLocks noChangeArrowheads="1"/>
              </p:cNvSpPr>
              <p:nvPr/>
            </p:nvSpPr>
            <p:spPr bwMode="auto">
              <a:xfrm>
                <a:off x="11253700" y="3772914"/>
                <a:ext cx="645586" cy="180020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 dirty="0">
                  <a:latin typeface="Trebuchet M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10" name="직선 화살표 연결선 9"/>
              <p:cNvCxnSpPr/>
              <p:nvPr/>
            </p:nvCxnSpPr>
            <p:spPr>
              <a:xfrm rot="16200000">
                <a:off x="11469704" y="3933075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 bwMode="auto">
              <a:xfrm>
                <a:off x="11289704" y="4365104"/>
                <a:ext cx="360000" cy="0"/>
              </a:xfrm>
              <a:prstGeom prst="straightConnector1">
                <a:avLst/>
              </a:prstGeom>
              <a:noFill/>
              <a:ln w="3175" cap="flat" cmpd="sng" algn="ctr">
                <a:solidFill>
                  <a:srgbClr val="FF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grpSp>
            <p:nvGrpSpPr>
              <p:cNvPr id="19" name="그룹 18"/>
              <p:cNvGrpSpPr/>
              <p:nvPr/>
            </p:nvGrpSpPr>
            <p:grpSpPr>
              <a:xfrm>
                <a:off x="11289704" y="4581128"/>
                <a:ext cx="622638" cy="297868"/>
                <a:chOff x="4103016" y="2442746"/>
                <a:chExt cx="622638" cy="113169"/>
              </a:xfrm>
            </p:grpSpPr>
            <p:sp>
              <p:nvSpPr>
                <p:cNvPr id="15" name="Line 8"/>
                <p:cNvSpPr>
                  <a:spLocks noChangeShapeType="1"/>
                </p:cNvSpPr>
                <p:nvPr/>
              </p:nvSpPr>
              <p:spPr bwMode="auto">
                <a:xfrm>
                  <a:off x="4103016" y="2445920"/>
                  <a:ext cx="211137" cy="0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6" name="Line 9"/>
                <p:cNvSpPr>
                  <a:spLocks noChangeShapeType="1"/>
                </p:cNvSpPr>
                <p:nvPr/>
              </p:nvSpPr>
              <p:spPr bwMode="auto">
                <a:xfrm>
                  <a:off x="4103016" y="2555455"/>
                  <a:ext cx="211137" cy="0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7" name="Line 12"/>
                <p:cNvSpPr>
                  <a:spLocks noChangeShapeType="1"/>
                </p:cNvSpPr>
                <p:nvPr/>
              </p:nvSpPr>
              <p:spPr bwMode="auto">
                <a:xfrm>
                  <a:off x="4207791" y="2442746"/>
                  <a:ext cx="0" cy="113169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 type="triangle" w="sm" len="sm"/>
                  <a:tailEnd type="triangle" w="sm" len="sm"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260783" y="2472977"/>
                  <a:ext cx="464871" cy="467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650875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rebuchet MS" pitchFamily="34" charset="0"/>
                      <a:sym typeface="Arial" pitchFamily="34" charset="0"/>
                    </a:rPr>
                    <a:t>Status Bar</a:t>
                  </a:r>
                </a:p>
              </p:txBody>
            </p:sp>
          </p:grpSp>
          <p:sp>
            <p:nvSpPr>
              <p:cNvPr id="20" name="직사각형 19"/>
              <p:cNvSpPr/>
              <p:nvPr/>
            </p:nvSpPr>
            <p:spPr>
              <a:xfrm>
                <a:off x="11289704" y="5013176"/>
                <a:ext cx="288032" cy="1800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11181692" y="5730821"/>
                <a:ext cx="864096" cy="210486"/>
                <a:chOff x="5246915" y="3614558"/>
                <a:chExt cx="2760480" cy="229474"/>
              </a:xfrm>
            </p:grpSpPr>
            <p:cxnSp>
              <p:nvCxnSpPr>
                <p:cNvPr id="21" name="직선 연결선 20"/>
                <p:cNvCxnSpPr/>
                <p:nvPr/>
              </p:nvCxnSpPr>
              <p:spPr>
                <a:xfrm>
                  <a:off x="5246915" y="3614558"/>
                  <a:ext cx="2760480" cy="0"/>
                </a:xfrm>
                <a:prstGeom prst="line">
                  <a:avLst/>
                </a:prstGeom>
                <a:ln w="9525">
                  <a:solidFill>
                    <a:srgbClr val="E64C4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5246915" y="3844032"/>
                  <a:ext cx="2760480" cy="0"/>
                </a:xfrm>
                <a:prstGeom prst="line">
                  <a:avLst/>
                </a:prstGeom>
                <a:ln w="9525">
                  <a:solidFill>
                    <a:srgbClr val="E64C4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/>
              <p:cNvGrpSpPr/>
              <p:nvPr/>
            </p:nvGrpSpPr>
            <p:grpSpPr>
              <a:xfrm>
                <a:off x="11145688" y="6057292"/>
                <a:ext cx="936104" cy="398578"/>
                <a:chOff x="2036676" y="6030180"/>
                <a:chExt cx="936104" cy="398578"/>
              </a:xfrm>
            </p:grpSpPr>
            <p:sp>
              <p:nvSpPr>
                <p:cNvPr id="25" name="직사각형 24"/>
                <p:cNvSpPr/>
                <p:nvPr/>
              </p:nvSpPr>
              <p:spPr>
                <a:xfrm>
                  <a:off x="2036676" y="6188692"/>
                  <a:ext cx="936104" cy="2400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 defTabSz="941388">
                    <a:lnSpc>
                      <a:spcPct val="120000"/>
                    </a:lnSpc>
                    <a:buFont typeface="Arial" pitchFamily="34" charset="0"/>
                    <a:buChar char="•"/>
                    <a:defRPr/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rebuchet MS"/>
                    </a:rPr>
                    <a:t>설명설명설명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/>
                  </a:endParaRPr>
                </a:p>
              </p:txBody>
            </p:sp>
            <p:sp>
              <p:nvSpPr>
                <p:cNvPr id="26" name="오른쪽 화살표 25"/>
                <p:cNvSpPr/>
                <p:nvPr/>
              </p:nvSpPr>
              <p:spPr>
                <a:xfrm>
                  <a:off x="2036676" y="6030180"/>
                  <a:ext cx="648000" cy="157155"/>
                </a:xfrm>
                <a:prstGeom prst="rightArrow">
                  <a:avLst>
                    <a:gd name="adj1" fmla="val 100000"/>
                    <a:gd name="adj2" fmla="val 4496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9pPr>
                </a:lstStyle>
                <a:p>
                  <a:r>
                    <a:rPr lang="ko-KR" altLang="en-US" sz="800" dirty="0">
                      <a:solidFill>
                        <a:schemeClr val="bg1"/>
                      </a:solidFill>
                    </a:rPr>
                    <a:t>용어</a:t>
                  </a:r>
                </a:p>
              </p:txBody>
            </p:sp>
          </p:grpSp>
          <p:sp>
            <p:nvSpPr>
              <p:cNvPr id="31" name="직사각형 30"/>
              <p:cNvSpPr/>
              <p:nvPr/>
            </p:nvSpPr>
            <p:spPr>
              <a:xfrm>
                <a:off x="11076134" y="6489920"/>
                <a:ext cx="114967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ko-KR" sz="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*</a:t>
                </a:r>
                <a:r>
                  <a:rPr lang="ko-KR" altLang="en-US" sz="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참고</a:t>
                </a:r>
                <a:r>
                  <a:rPr lang="ko-KR" altLang="en-US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ko-KR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: </a:t>
                </a:r>
                <a:r>
                  <a:rPr lang="ko-KR" altLang="en-US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설명설명설명</a:t>
                </a:r>
                <a:endParaRPr lang="ko-KR" altLang="en-US" sz="800" dirty="0">
                  <a:solidFill>
                    <a:prstClr val="white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General UX Guideline for UI Planner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err="1"/>
              <a:t>하이브리드앱로</a:t>
            </a:r>
            <a:r>
              <a:rPr lang="ko-KR" altLang="en-US" dirty="0"/>
              <a:t> 개발되는</a:t>
            </a:r>
            <a:r>
              <a:rPr lang="en-US" altLang="ko-KR" dirty="0"/>
              <a:t> </a:t>
            </a:r>
            <a:r>
              <a:rPr lang="ko-KR" altLang="en-US" dirty="0"/>
              <a:t>애플리케이션의</a:t>
            </a:r>
            <a:endParaRPr lang="en-US" altLang="ko-KR" dirty="0"/>
          </a:p>
          <a:p>
            <a:pPr lvl="0"/>
            <a:r>
              <a:rPr lang="en-US" altLang="ko-KR" dirty="0"/>
              <a:t> UI </a:t>
            </a:r>
            <a:r>
              <a:rPr lang="ko-KR" altLang="en-US" dirty="0"/>
              <a:t>기획 시 알아두어야 </a:t>
            </a:r>
            <a:r>
              <a:rPr lang="en-US" altLang="ko-KR" dirty="0"/>
              <a:t>Guideline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Introduce 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950" y="5662394"/>
            <a:ext cx="892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위와 같은 문제를 해결하기 위해서 </a:t>
            </a:r>
            <a: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  <a:t>UX Guideline</a:t>
            </a: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에서</a:t>
            </a:r>
            <a:b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</a:br>
            <a:r>
              <a:rPr lang="en-US" altLang="ko-KR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“UI </a:t>
            </a:r>
            <a:r>
              <a:rPr lang="ko-KR" altLang="en-US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기획 시 반드시 알아두어야 규칙</a:t>
            </a:r>
            <a:r>
              <a:rPr lang="en-US" altLang="ko-KR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을 제시합니다</a:t>
            </a:r>
            <a: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endParaRPr kumimoji="0" lang="ko-KR" altLang="en-US" sz="12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073000" y="1952688"/>
            <a:ext cx="5796323" cy="1512825"/>
            <a:chOff x="488948" y="1808163"/>
            <a:chExt cx="5238525" cy="1512825"/>
          </a:xfrm>
        </p:grpSpPr>
        <p:sp>
          <p:nvSpPr>
            <p:cNvPr id="16" name="모서리가 둥근 직사각형 15"/>
            <p:cNvSpPr/>
            <p:nvPr/>
          </p:nvSpPr>
          <p:spPr bwMode="auto">
            <a:xfrm>
              <a:off x="488949" y="1808163"/>
              <a:ext cx="5205697" cy="1512825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17" name="텍스트 개체 틀 2"/>
            <p:cNvSpPr txBox="1">
              <a:spLocks/>
            </p:cNvSpPr>
            <p:nvPr/>
          </p:nvSpPr>
          <p:spPr>
            <a:xfrm>
              <a:off x="488948" y="2096852"/>
              <a:ext cx="5238525" cy="1131079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개발 시 </a:t>
              </a:r>
              <a:r>
                <a:rPr lang="en-US" altLang="ko-KR" sz="900" dirty="0">
                  <a:latin typeface="+mn-lt"/>
                </a:rPr>
                <a:t>Web Platform</a:t>
              </a:r>
              <a:r>
                <a:rPr lang="ko-KR" altLang="en-US" sz="900" dirty="0">
                  <a:latin typeface="+mn-lt"/>
                </a:rPr>
                <a:t> 특성상</a:t>
              </a:r>
              <a:r>
                <a:rPr lang="en-US" altLang="ko-KR" sz="900" dirty="0">
                  <a:latin typeface="+mn-lt"/>
                </a:rPr>
                <a:t>, Native Platform</a:t>
              </a:r>
              <a:r>
                <a:rPr lang="ko-KR" altLang="en-US" sz="900" dirty="0">
                  <a:latin typeface="+mn-lt"/>
                </a:rPr>
                <a:t>과 달리 따르는 제약사항 발생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하나의 소스로 모든 </a:t>
              </a:r>
              <a:r>
                <a:rPr lang="en-US" altLang="ko-KR" sz="900" dirty="0">
                  <a:latin typeface="+mn-lt"/>
                </a:rPr>
                <a:t>OS </a:t>
              </a:r>
              <a:r>
                <a:rPr lang="ko-KR" altLang="en-US" sz="900" dirty="0">
                  <a:latin typeface="+mn-lt"/>
                </a:rPr>
                <a:t>및 디바이스를 대응함에 따라 특정 </a:t>
              </a:r>
              <a:r>
                <a:rPr lang="en-US" altLang="ko-KR" sz="900" dirty="0">
                  <a:latin typeface="+mn-lt"/>
                </a:rPr>
                <a:t>OS</a:t>
              </a:r>
              <a:r>
                <a:rPr lang="ko-KR" altLang="en-US" sz="900" dirty="0">
                  <a:latin typeface="+mn-lt"/>
                </a:rPr>
                <a:t>의 예외사항 등이 고려되지 않는 사항 발생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개발</a:t>
              </a:r>
              <a:r>
                <a:rPr lang="en-US" altLang="ko-KR" sz="900" dirty="0">
                  <a:latin typeface="+mn-lt"/>
                </a:rPr>
                <a:t> </a:t>
              </a:r>
              <a:r>
                <a:rPr lang="ko-KR" altLang="en-US" sz="900" dirty="0" err="1">
                  <a:latin typeface="+mn-lt"/>
                </a:rPr>
                <a:t>앱에</a:t>
              </a:r>
              <a:r>
                <a:rPr lang="ko-KR" altLang="en-US" sz="900" dirty="0">
                  <a:latin typeface="+mn-lt"/>
                </a:rPr>
                <a:t> 대한 기본적인 이해를 돕는 문서 부재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다양한 </a:t>
              </a:r>
              <a:r>
                <a:rPr lang="en-US" altLang="ko-KR" sz="900" dirty="0">
                  <a:latin typeface="+mn-lt"/>
                </a:rPr>
                <a:t>Component</a:t>
              </a:r>
              <a:r>
                <a:rPr lang="ko-KR" altLang="en-US" sz="900" dirty="0">
                  <a:latin typeface="+mn-lt"/>
                </a:rPr>
                <a:t>나 인터랙션에 대한 디자이너</a:t>
              </a:r>
              <a:r>
                <a:rPr lang="en-US" altLang="ko-KR" sz="900" dirty="0">
                  <a:latin typeface="+mn-lt"/>
                </a:rPr>
                <a:t>, </a:t>
              </a:r>
              <a:r>
                <a:rPr lang="ko-KR" altLang="en-US" sz="900" dirty="0">
                  <a:latin typeface="+mn-lt"/>
                </a:rPr>
                <a:t>개발자들의 각자의 다른 해석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각종 </a:t>
              </a:r>
              <a:r>
                <a:rPr lang="en-US" altLang="ko-KR" sz="900" dirty="0">
                  <a:latin typeface="+mn-lt"/>
                </a:rPr>
                <a:t>Case </a:t>
              </a:r>
              <a:r>
                <a:rPr lang="ko-KR" altLang="en-US" sz="900" dirty="0">
                  <a:latin typeface="+mn-lt"/>
                </a:rPr>
                <a:t>별로 분기해야 할 </a:t>
              </a:r>
              <a:r>
                <a:rPr lang="en-US" altLang="ko-KR" sz="900" dirty="0">
                  <a:latin typeface="+mn-lt"/>
                </a:rPr>
                <a:t>UI</a:t>
              </a:r>
              <a:r>
                <a:rPr lang="ko-KR" altLang="en-US" sz="900" dirty="0">
                  <a:latin typeface="+mn-lt"/>
                </a:rPr>
                <a:t>나 </a:t>
              </a:r>
              <a:r>
                <a:rPr lang="en-US" altLang="ko-KR" sz="900" dirty="0">
                  <a:latin typeface="+mn-lt"/>
                </a:rPr>
                <a:t>Interaction </a:t>
              </a:r>
              <a:r>
                <a:rPr lang="ko-KR" altLang="en-US" sz="900" dirty="0">
                  <a:latin typeface="+mn-lt"/>
                </a:rPr>
                <a:t>누락</a:t>
              </a:r>
              <a:endParaRPr lang="en-US" altLang="ko-KR" sz="900" dirty="0">
                <a:latin typeface="+mn-lt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88950" y="1808163"/>
              <a:ext cx="442753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 err="1">
                  <a:solidFill>
                    <a:schemeClr val="bg1"/>
                  </a:solidFill>
                </a:rPr>
                <a:t>하이브리드앱로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개발되는 앱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 UI 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기획 시에 발생할 수 있는 상황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073000" y="3940485"/>
            <a:ext cx="5760000" cy="1096268"/>
            <a:chOff x="488950" y="3717032"/>
            <a:chExt cx="5205698" cy="1096268"/>
          </a:xfrm>
        </p:grpSpPr>
        <p:sp>
          <p:nvSpPr>
            <p:cNvPr id="22" name="모서리가 둥근 직사각형 21"/>
            <p:cNvSpPr/>
            <p:nvPr/>
          </p:nvSpPr>
          <p:spPr bwMode="auto">
            <a:xfrm>
              <a:off x="488950" y="3717033"/>
              <a:ext cx="5205698" cy="1096267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88950" y="4005721"/>
              <a:ext cx="3959225" cy="715581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각각의 상황에 대한 대응을 하기 위한 커뮤니케이션 시간이 늘어남</a:t>
              </a: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사전에 예측하지 못한 사항이 개발 후에야 문제로 발생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프로젝트의 비용 및 시간 증가</a:t>
              </a: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488950" y="3717032"/>
              <a:ext cx="2375694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>
                  <a:solidFill>
                    <a:schemeClr val="bg1"/>
                  </a:solidFill>
                </a:rPr>
                <a:t>위와 같은 상황으로 발생하는 문제</a:t>
              </a:r>
            </a:p>
          </p:txBody>
        </p:sp>
      </p:grpSp>
      <p:sp>
        <p:nvSpPr>
          <p:cNvPr id="14" name="오른쪽 화살표 13"/>
          <p:cNvSpPr/>
          <p:nvPr/>
        </p:nvSpPr>
        <p:spPr>
          <a:xfrm rot="5400000">
            <a:off x="4724869" y="3486252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4724869" y="5033915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하이브리드앱</a:t>
            </a:r>
            <a:r>
              <a:rPr lang="en-US" altLang="ko-KR" dirty="0"/>
              <a:t> General UX Guideline for GUI Designer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err="1"/>
              <a:t>하이브리드앱로</a:t>
            </a:r>
            <a:r>
              <a:rPr lang="ko-KR" altLang="en-US" dirty="0"/>
              <a:t> 개발되는</a:t>
            </a:r>
            <a:r>
              <a:rPr lang="en-US" altLang="ko-KR" dirty="0"/>
              <a:t> </a:t>
            </a:r>
            <a:r>
              <a:rPr lang="ko-KR" altLang="en-US" dirty="0"/>
              <a:t>애플리케이션의</a:t>
            </a:r>
            <a:endParaRPr lang="en-US" altLang="ko-KR" dirty="0"/>
          </a:p>
          <a:p>
            <a:pPr lvl="0"/>
            <a:r>
              <a:rPr lang="en-US" altLang="ko-KR" dirty="0"/>
              <a:t>GUI </a:t>
            </a:r>
            <a:r>
              <a:rPr lang="ko-KR" altLang="en-US" dirty="0"/>
              <a:t>디자인 시 알아두어야 </a:t>
            </a:r>
            <a:r>
              <a:rPr lang="en-US" altLang="ko-KR" dirty="0"/>
              <a:t>Guideline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073000" y="1952688"/>
            <a:ext cx="5796323" cy="1098001"/>
            <a:chOff x="488948" y="1808163"/>
            <a:chExt cx="5238525" cy="1098001"/>
          </a:xfrm>
        </p:grpSpPr>
        <p:sp>
          <p:nvSpPr>
            <p:cNvPr id="26" name="모서리가 둥근 직사각형 25"/>
            <p:cNvSpPr/>
            <p:nvPr/>
          </p:nvSpPr>
          <p:spPr bwMode="auto">
            <a:xfrm>
              <a:off x="488949" y="1808164"/>
              <a:ext cx="5205697" cy="1098000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8" name="텍스트 개체 틀 2"/>
            <p:cNvSpPr txBox="1">
              <a:spLocks/>
            </p:cNvSpPr>
            <p:nvPr/>
          </p:nvSpPr>
          <p:spPr>
            <a:xfrm>
              <a:off x="488948" y="2096852"/>
              <a:ext cx="5238525" cy="715581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개발 시 </a:t>
              </a:r>
              <a:r>
                <a:rPr lang="en-US" altLang="ko-KR" sz="900" dirty="0">
                  <a:latin typeface="+mn-lt"/>
                </a:rPr>
                <a:t>Web Platform </a:t>
              </a:r>
              <a:r>
                <a:rPr lang="ko-KR" altLang="en-US" sz="900" dirty="0">
                  <a:latin typeface="+mn-lt"/>
                </a:rPr>
                <a:t>특성상</a:t>
              </a:r>
              <a:r>
                <a:rPr lang="en-US" altLang="ko-KR" sz="900" dirty="0">
                  <a:latin typeface="+mn-lt"/>
                </a:rPr>
                <a:t>, Native Platform</a:t>
              </a:r>
              <a:r>
                <a:rPr lang="ko-KR" altLang="en-US" sz="900" dirty="0">
                  <a:latin typeface="+mn-lt"/>
                </a:rPr>
                <a:t>과 달리 발생하는 속도 및 퍼포먼스에 대한 제약사항 발생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en-US" altLang="ko-KR" sz="900" dirty="0">
                  <a:latin typeface="+mn-lt"/>
                </a:rPr>
                <a:t>HTML, CSS</a:t>
              </a:r>
              <a:r>
                <a:rPr lang="ko-KR" altLang="en-US" sz="900" dirty="0">
                  <a:latin typeface="+mn-lt"/>
                </a:rPr>
                <a:t>로 모든 </a:t>
              </a:r>
              <a:r>
                <a:rPr lang="en-US" altLang="ko-KR" sz="900" dirty="0">
                  <a:latin typeface="+mn-lt"/>
                </a:rPr>
                <a:t>OS </a:t>
              </a:r>
              <a:r>
                <a:rPr lang="ko-KR" altLang="en-US" sz="900" dirty="0">
                  <a:latin typeface="+mn-lt"/>
                </a:rPr>
                <a:t>및 디바이스를 대응하기 위해 디자인을 최적화해야 하는 이슈 발생</a:t>
              </a: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endParaRPr lang="en-US" altLang="ko-KR" sz="900" dirty="0">
                <a:latin typeface="+mn-lt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>
              <a:off x="488950" y="1808163"/>
              <a:ext cx="442753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 err="1">
                  <a:solidFill>
                    <a:schemeClr val="bg1"/>
                  </a:solidFill>
                </a:rPr>
                <a:t>하이브리드앱로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개발되는 앱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 GUI 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디자인 시에 발생할 수 있는 상황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073000" y="3573016"/>
            <a:ext cx="5760000" cy="1096268"/>
            <a:chOff x="488950" y="3717032"/>
            <a:chExt cx="5205698" cy="1096268"/>
          </a:xfrm>
        </p:grpSpPr>
        <p:sp>
          <p:nvSpPr>
            <p:cNvPr id="33" name="모서리가 둥근 직사각형 32"/>
            <p:cNvSpPr/>
            <p:nvPr/>
          </p:nvSpPr>
          <p:spPr bwMode="auto">
            <a:xfrm>
              <a:off x="488950" y="3717033"/>
              <a:ext cx="5205698" cy="1096267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88950" y="4005721"/>
              <a:ext cx="5075830" cy="715581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en-US" altLang="ko-KR" sz="900" dirty="0">
                  <a:latin typeface="+mn-lt"/>
                </a:rPr>
                <a:t>HTML </a:t>
              </a:r>
              <a:r>
                <a:rPr lang="ko-KR" altLang="en-US" sz="900" dirty="0">
                  <a:latin typeface="+mn-lt"/>
                </a:rPr>
                <a:t>환경을 미 고려한 이미지 과다 제공으로 인해 속도 및 </a:t>
              </a:r>
              <a:r>
                <a:rPr lang="ko-KR" altLang="en-US" sz="900" dirty="0" err="1">
                  <a:latin typeface="+mn-lt"/>
                </a:rPr>
                <a:t>퍼포먼스</a:t>
              </a:r>
              <a:r>
                <a:rPr lang="ko-KR" altLang="en-US" sz="900" dirty="0">
                  <a:latin typeface="+mn-lt"/>
                </a:rPr>
                <a:t> 저하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디자인 요소의 과다 제공으로 멀티 해상도에 대응을 위한 디바이스 별 이미지 제공으로 용량 과다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Trebuchet MS"/>
                </a:rPr>
                <a:t>멀티</a:t>
              </a:r>
              <a:r>
                <a:rPr lang="en-US" altLang="ko-KR" sz="900" dirty="0">
                  <a:latin typeface="Trebuchet MS"/>
                </a:rPr>
                <a:t> </a:t>
              </a:r>
              <a:r>
                <a:rPr lang="ko-KR" altLang="en-US" sz="900" dirty="0">
                  <a:latin typeface="Trebuchet MS"/>
                </a:rPr>
                <a:t>해상도 대응 기준 미비로 불필요한 </a:t>
              </a:r>
              <a:r>
                <a:rPr lang="en-US" altLang="ko-KR" sz="900" dirty="0">
                  <a:latin typeface="Trebuchet MS"/>
                </a:rPr>
                <a:t>Rework</a:t>
              </a:r>
              <a:endParaRPr lang="ko-KR" altLang="en-US" sz="900" dirty="0">
                <a:latin typeface="+mn-lt"/>
              </a:endParaRPr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488950" y="3717032"/>
              <a:ext cx="2375694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>
                  <a:solidFill>
                    <a:schemeClr val="bg1"/>
                  </a:solidFill>
                </a:rPr>
                <a:t>위와 같은 상황으로 발생하는 문제</a:t>
              </a:r>
            </a:p>
          </p:txBody>
        </p:sp>
      </p:grpSp>
      <p:sp>
        <p:nvSpPr>
          <p:cNvPr id="37" name="오른쪽 화살표 36"/>
          <p:cNvSpPr/>
          <p:nvPr/>
        </p:nvSpPr>
        <p:spPr>
          <a:xfrm rot="5400000">
            <a:off x="4724869" y="3053695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5400000">
            <a:off x="4724869" y="4666446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8950" y="5193196"/>
            <a:ext cx="892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위와 같은 문제를 해결하기 위해서 </a:t>
            </a:r>
            <a: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  <a:t>UX Guideline</a:t>
            </a: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에서</a:t>
            </a:r>
            <a:b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</a:br>
            <a:r>
              <a:rPr lang="en-US" altLang="ko-KR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“GUI </a:t>
            </a:r>
            <a:r>
              <a:rPr lang="ko-KR" altLang="en-US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디자인 시 반드시 알아두어야 규칙</a:t>
            </a:r>
            <a:r>
              <a:rPr lang="en-US" altLang="ko-KR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을 제시합니다</a:t>
            </a:r>
            <a: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endParaRPr kumimoji="0" lang="ko-KR" altLang="en-US" sz="1200" dirty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Section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1. </a:t>
            </a:r>
            <a:r>
              <a:rPr lang="ko-KR" altLang="en-US" dirty="0">
                <a:sym typeface="산돌고딕 L" pitchFamily="18" charset="-127"/>
              </a:rPr>
              <a:t>하이브리드앱</a:t>
            </a:r>
            <a:r>
              <a:rPr lang="en-US" altLang="ko-KR" dirty="0">
                <a:sym typeface="산돌고딕 L" pitchFamily="18" charset="-127"/>
              </a:rPr>
              <a:t> UI </a:t>
            </a:r>
            <a:r>
              <a:rPr lang="ko-KR" altLang="en-US" dirty="0">
                <a:sym typeface="산돌고딕 L" pitchFamily="18" charset="-127"/>
              </a:rPr>
              <a:t>기획 프로세스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기획 프로세스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기획 프로세스 별 고려사항</a:t>
            </a:r>
          </a:p>
        </p:txBody>
      </p:sp>
    </p:spTree>
    <p:extLst>
      <p:ext uri="{BB962C8B-B14F-4D97-AF65-F5344CB8AC3E}">
        <p14:creationId xmlns:p14="http://schemas.microsoft.com/office/powerpoint/2010/main" val="379118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텍스트 개체 틀 3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아래와 같은 프로세스를 통해</a:t>
            </a:r>
            <a:r>
              <a:rPr lang="en-US" altLang="ko-KR" dirty="0"/>
              <a:t> 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기획하고 </a:t>
            </a:r>
            <a:r>
              <a:rPr lang="en-US" altLang="ko-KR" dirty="0"/>
              <a:t>UX Scenario</a:t>
            </a:r>
            <a:r>
              <a:rPr lang="ko-KR" altLang="en-US" dirty="0"/>
              <a:t>를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UI </a:t>
            </a:r>
            <a:r>
              <a:rPr lang="ko-KR" altLang="en-US" dirty="0"/>
              <a:t>기획 프로세스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65" name="타원 64"/>
          <p:cNvSpPr/>
          <p:nvPr/>
        </p:nvSpPr>
        <p:spPr>
          <a:xfrm>
            <a:off x="8840993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2993071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91686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42379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이등변 삼각형 68"/>
          <p:cNvSpPr/>
          <p:nvPr/>
        </p:nvSpPr>
        <p:spPr>
          <a:xfrm rot="5400000">
            <a:off x="1940200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/>
          <p:cNvSpPr/>
          <p:nvPr/>
        </p:nvSpPr>
        <p:spPr>
          <a:xfrm rot="5400000">
            <a:off x="3923071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5400000">
            <a:off x="5811515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이등변 삼각형 71"/>
          <p:cNvSpPr/>
          <p:nvPr/>
        </p:nvSpPr>
        <p:spPr>
          <a:xfrm rot="5400000">
            <a:off x="7841190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>
            <a:spLocks noChangeAspect="1"/>
          </p:cNvSpPr>
          <p:nvPr/>
        </p:nvSpPr>
        <p:spPr bwMode="auto">
          <a:xfrm>
            <a:off x="2288704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Research </a:t>
            </a:r>
            <a:b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</a:b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&amp; Analysis </a:t>
            </a:r>
            <a:endParaRPr kumimoji="0" lang="ko-KR" altLang="en-US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 bwMode="auto">
          <a:xfrm>
            <a:off x="4185658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UI Proposal </a:t>
            </a:r>
            <a:endParaRPr kumimoji="0" lang="ko-KR" altLang="ko-KR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8" name="타원 47"/>
          <p:cNvSpPr>
            <a:spLocks noChangeAspect="1"/>
          </p:cNvSpPr>
          <p:nvPr/>
        </p:nvSpPr>
        <p:spPr bwMode="auto">
          <a:xfrm>
            <a:off x="6194023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UX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General Rules &amp;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Principles </a:t>
            </a:r>
            <a:b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</a:br>
            <a:r>
              <a:rPr kumimoji="0" lang="ko-KR" altLang="en-US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정의</a:t>
            </a:r>
            <a:endParaRPr kumimoji="0" lang="en-US" altLang="ko-KR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 bwMode="auto">
          <a:xfrm>
            <a:off x="8143868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Key Screen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&amp; Workflow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설계</a:t>
            </a:r>
            <a:endParaRPr kumimoji="0" lang="en-US" altLang="ko-KR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2960" y="1737392"/>
            <a:ext cx="9330560" cy="1186972"/>
            <a:chOff x="302960" y="1737392"/>
            <a:chExt cx="9330560" cy="1186972"/>
          </a:xfrm>
        </p:grpSpPr>
        <p:grpSp>
          <p:nvGrpSpPr>
            <p:cNvPr id="26" name="그룹 25"/>
            <p:cNvGrpSpPr/>
            <p:nvPr/>
          </p:nvGrpSpPr>
          <p:grpSpPr>
            <a:xfrm>
              <a:off x="302960" y="2708920"/>
              <a:ext cx="9258552" cy="215444"/>
              <a:chOff x="302960" y="2708920"/>
              <a:chExt cx="9258552" cy="215444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302960" y="2708920"/>
                <a:ext cx="667812" cy="215444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>
                  <a:defRPr/>
                </a:pPr>
                <a:r>
                  <a:rPr lang="en-US" altLang="ko-KR" sz="800" b="1" dirty="0">
                    <a:solidFill>
                      <a:srgbClr val="7575D1"/>
                    </a:solidFill>
                    <a:latin typeface="Trebuchet MS" pitchFamily="34" charset="0"/>
                    <a:ea typeface="맑은 고딕" pitchFamily="50" charset="-127"/>
                  </a:rPr>
                  <a:t>[UI Process]</a:t>
                </a:r>
                <a:endPara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1039700" y="2816497"/>
                <a:ext cx="8521812" cy="29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302960" y="1737392"/>
              <a:ext cx="9258552" cy="215444"/>
              <a:chOff x="302960" y="1737392"/>
              <a:chExt cx="9258552" cy="21544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02960" y="1737392"/>
                <a:ext cx="699872" cy="215444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>
                  <a:defRPr/>
                </a:pPr>
                <a:r>
                  <a:rPr lang="en-US" altLang="ko-KR" sz="800" b="1" dirty="0">
                    <a:solidFill>
                      <a:srgbClr val="7575D1"/>
                    </a:solidFill>
                    <a:latin typeface="Trebuchet MS" pitchFamily="34" charset="0"/>
                    <a:ea typeface="맑은 고딕" pitchFamily="50" charset="-127"/>
                  </a:rPr>
                  <a:t>[UX Process]</a:t>
                </a:r>
                <a:endPara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36" name="직선 연결선 35"/>
              <p:cNvCxnSpPr/>
              <p:nvPr/>
            </p:nvCxnSpPr>
            <p:spPr>
              <a:xfrm>
                <a:off x="1039700" y="1844969"/>
                <a:ext cx="8521812" cy="29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308484" y="1988840"/>
              <a:ext cx="9325036" cy="504056"/>
              <a:chOff x="308484" y="1988840"/>
              <a:chExt cx="9325036" cy="504056"/>
            </a:xfrm>
          </p:grpSpPr>
          <p:sp>
            <p:nvSpPr>
              <p:cNvPr id="33" name="AutoShape 58"/>
              <p:cNvSpPr>
                <a:spLocks noChangeArrowheads="1"/>
              </p:cNvSpPr>
              <p:nvPr/>
            </p:nvSpPr>
            <p:spPr bwMode="auto">
              <a:xfrm>
                <a:off x="308484" y="1988840"/>
                <a:ext cx="2530690" cy="504056"/>
              </a:xfrm>
              <a:prstGeom prst="homePlate">
                <a:avLst/>
              </a:prstGeom>
              <a:solidFill>
                <a:srgbClr val="D5211D"/>
              </a:solidFill>
              <a:ln w="1270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+mn-lt"/>
                    <a:ea typeface="맑은 고딕" pitchFamily="50" charset="-127"/>
                    <a:cs typeface="Calibri" pitchFamily="34" charset="0"/>
                  </a:rPr>
                  <a:t>Research &amp; Analysis</a:t>
                </a:r>
                <a:endParaRPr lang="ko-KR" altLang="ko-KR" b="1" dirty="0">
                  <a:solidFill>
                    <a:schemeClr val="bg1"/>
                  </a:solidFill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  <p:sp>
            <p:nvSpPr>
              <p:cNvPr id="31" name="AutoShape 58"/>
              <p:cNvSpPr>
                <a:spLocks noChangeArrowheads="1"/>
              </p:cNvSpPr>
              <p:nvPr/>
            </p:nvSpPr>
            <p:spPr bwMode="auto">
              <a:xfrm>
                <a:off x="7102830" y="1988840"/>
                <a:ext cx="2530690" cy="504056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 w="1270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맑은 고딕" pitchFamily="50" charset="-127"/>
                    <a:cs typeface="Calibri" pitchFamily="34" charset="0"/>
                  </a:rPr>
                  <a:t>GUI Design</a:t>
                </a:r>
                <a:endParaRPr lang="ko-KR" altLang="ko-KR" b="1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  <p:sp>
            <p:nvSpPr>
              <p:cNvPr id="32" name="AutoShape 58"/>
              <p:cNvSpPr>
                <a:spLocks noChangeArrowheads="1"/>
              </p:cNvSpPr>
              <p:nvPr/>
            </p:nvSpPr>
            <p:spPr bwMode="auto">
              <a:xfrm>
                <a:off x="2574203" y="1988840"/>
                <a:ext cx="2530690" cy="504056"/>
              </a:xfrm>
              <a:prstGeom prst="chevron">
                <a:avLst/>
              </a:prstGeom>
              <a:solidFill>
                <a:srgbClr val="D5211D"/>
              </a:solidFill>
              <a:ln w="1270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+mn-lt"/>
                    <a:ea typeface="맑은 고딕" pitchFamily="50" charset="-127"/>
                    <a:cs typeface="Calibri" pitchFamily="34" charset="0"/>
                  </a:rPr>
                  <a:t>UX Proposal</a:t>
                </a:r>
                <a:endParaRPr lang="ko-KR" altLang="ko-KR" sz="1000" b="1" dirty="0">
                  <a:solidFill>
                    <a:schemeClr val="bg1"/>
                  </a:solidFill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</p:grpSp>
      </p:grpSp>
      <p:sp>
        <p:nvSpPr>
          <p:cNvPr id="63" name="오각형 62"/>
          <p:cNvSpPr/>
          <p:nvPr/>
        </p:nvSpPr>
        <p:spPr>
          <a:xfrm rot="5400000">
            <a:off x="5590293" y="3152273"/>
            <a:ext cx="643690" cy="261044"/>
          </a:xfrm>
          <a:prstGeom prst="homePlat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95000"/>
                  </a:schemeClr>
                </a:solidFill>
              </a:rPr>
              <a:t>확정</a:t>
            </a:r>
            <a:endParaRPr lang="en-US" altLang="ko-KR" sz="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302960" y="4725144"/>
            <a:ext cx="9258552" cy="215444"/>
            <a:chOff x="302960" y="4725144"/>
            <a:chExt cx="9258552" cy="215444"/>
          </a:xfrm>
        </p:grpSpPr>
        <p:sp>
          <p:nvSpPr>
            <p:cNvPr id="75" name="TextBox 74"/>
            <p:cNvSpPr txBox="1"/>
            <p:nvPr/>
          </p:nvSpPr>
          <p:spPr>
            <a:xfrm>
              <a:off x="302960" y="4725144"/>
              <a:ext cx="611706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[UI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산출물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920552" y="4832866"/>
              <a:ext cx="86409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AutoShape 58"/>
          <p:cNvSpPr>
            <a:spLocks noChangeArrowheads="1"/>
          </p:cNvSpPr>
          <p:nvPr/>
        </p:nvSpPr>
        <p:spPr bwMode="auto">
          <a:xfrm>
            <a:off x="4840637" y="1988840"/>
            <a:ext cx="2530690" cy="504056"/>
          </a:xfrm>
          <a:prstGeom prst="chevron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UX/UI Scenario</a:t>
            </a:r>
          </a:p>
        </p:txBody>
      </p:sp>
      <p:sp>
        <p:nvSpPr>
          <p:cNvPr id="80" name="TextBox 65"/>
          <p:cNvSpPr txBox="1"/>
          <p:nvPr/>
        </p:nvSpPr>
        <p:spPr>
          <a:xfrm>
            <a:off x="6285148" y="5337212"/>
            <a:ext cx="3456384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Scenario 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TextBox 65"/>
          <p:cNvSpPr txBox="1"/>
          <p:nvPr/>
        </p:nvSpPr>
        <p:spPr>
          <a:xfrm>
            <a:off x="2396716" y="5049180"/>
            <a:ext cx="3240360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Research &amp; UI Proposal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타원 85"/>
          <p:cNvSpPr>
            <a:spLocks noChangeAspect="1"/>
          </p:cNvSpPr>
          <p:nvPr/>
        </p:nvSpPr>
        <p:spPr bwMode="auto">
          <a:xfrm>
            <a:off x="344488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요건 정의</a:t>
            </a:r>
          </a:p>
        </p:txBody>
      </p:sp>
    </p:spTree>
    <p:extLst>
      <p:ext uri="{BB962C8B-B14F-4D97-AF65-F5344CB8AC3E}">
        <p14:creationId xmlns:p14="http://schemas.microsoft.com/office/powerpoint/2010/main" val="170692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고객사와 작업자에게 대상 디바이스에 대한 이해는 기본적인 사항이므로</a:t>
            </a:r>
            <a:r>
              <a:rPr lang="en-US" altLang="ko-KR"/>
              <a:t> </a:t>
            </a:r>
            <a:r>
              <a:rPr lang="ko-KR" altLang="en-US"/>
              <a:t>정의 후 </a:t>
            </a:r>
            <a:r>
              <a:rPr lang="en-US" altLang="ko-KR"/>
              <a:t>UX Scenario</a:t>
            </a:r>
            <a:r>
              <a:rPr lang="ko-KR" altLang="en-US"/>
              <a:t>에 관련 정보를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UI </a:t>
            </a:r>
            <a:r>
              <a:rPr lang="ko-KR" altLang="en-US"/>
              <a:t>기획 프로세스 별 고려사항</a:t>
            </a:r>
            <a:endParaRPr lang="ko-KR" altLang="en-US" dirty="0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40" name="텍스트 개체 틀 3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요건정의 </a:t>
            </a:r>
            <a:r>
              <a:rPr lang="en-US" altLang="ko-KR" dirty="0"/>
              <a:t>&gt; </a:t>
            </a:r>
            <a:r>
              <a:rPr lang="ko-KR" altLang="en-US" dirty="0"/>
              <a:t>디바이스</a:t>
            </a:r>
            <a:r>
              <a:rPr lang="en-US" altLang="ko-KR" dirty="0"/>
              <a:t> </a:t>
            </a:r>
            <a:r>
              <a:rPr lang="ko-KR" altLang="en-US" dirty="0"/>
              <a:t>정보</a:t>
            </a:r>
          </a:p>
        </p:txBody>
      </p:sp>
      <p:graphicFrame>
        <p:nvGraphicFramePr>
          <p:cNvPr id="547" name="Group 369"/>
          <p:cNvGraphicFramePr>
            <a:graphicFrameLocks noGrp="1"/>
          </p:cNvGraphicFramePr>
          <p:nvPr/>
        </p:nvGraphicFramePr>
        <p:xfrm>
          <a:off x="5205413" y="2363988"/>
          <a:ext cx="1871440" cy="3045232"/>
        </p:xfrm>
        <a:graphic>
          <a:graphicData uri="http://schemas.openxmlformats.org/drawingml/2006/table">
            <a:tbl>
              <a:tblPr/>
              <a:tblGrid>
                <a:gridCol w="20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91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1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전원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/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잠금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키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2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소리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/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진동 키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2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3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볼륨 </a:t>
                      </a: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up/down </a:t>
                      </a:r>
                      <a:r>
                        <a:rPr kumimoji="1" lang="ko-KR" altLang="en-US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키</a:t>
                      </a: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791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4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홈 키</a:t>
                      </a: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Group 213"/>
          <p:cNvGraphicFramePr>
            <a:graphicFrameLocks noGrp="1"/>
          </p:cNvGraphicFramePr>
          <p:nvPr/>
        </p:nvGraphicFramePr>
        <p:xfrm>
          <a:off x="5463301" y="3284984"/>
          <a:ext cx="1502397" cy="2052227"/>
        </p:xfrm>
        <a:graphic>
          <a:graphicData uri="http://schemas.openxmlformats.org/drawingml/2006/table">
            <a:tbl>
              <a:tblPr/>
              <a:tblGrid>
                <a:gridCol w="5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위치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실행내용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앱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실행 시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백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그라운드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모드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전환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1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홈 스크린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디폴트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검색 화면으로 이동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홈 스크린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디폴트  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X)</a:t>
                      </a:r>
                      <a:endParaRPr kumimoji="1" lang="ko-KR" altLang="en-US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디폴트 홈 스크린으로 이동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Double click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시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잠금상태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  <a:endParaRPr kumimoji="1" lang="ko-KR" altLang="en-US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잠금 해제 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Double click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시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일반화면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멀티태스킹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모드 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1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Long Press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일반화면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음성명령 실행 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3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잠김상태</a:t>
                      </a:r>
                      <a:endParaRPr kumimoji="1" lang="ko-KR" altLang="en-US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잠김해제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화면 실행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9" name="사각형 설명선 548"/>
          <p:cNvSpPr/>
          <p:nvPr/>
        </p:nvSpPr>
        <p:spPr>
          <a:xfrm>
            <a:off x="7725308" y="2674033"/>
            <a:ext cx="1512168" cy="791480"/>
          </a:xfrm>
          <a:prstGeom prst="wedgeRectCallout">
            <a:avLst>
              <a:gd name="adj1" fmla="val -76023"/>
              <a:gd name="adj2" fmla="val -38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대상 디바이스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그 기본적인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문서 한 장으로 정리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2" name="제목 1"/>
          <p:cNvSpPr txBox="1">
            <a:spLocks/>
          </p:cNvSpPr>
          <p:nvPr/>
        </p:nvSpPr>
        <p:spPr bwMode="auto">
          <a:xfrm>
            <a:off x="2135856" y="1962306"/>
            <a:ext cx="1857829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+mj-cs"/>
                <a:sym typeface="Wingdings 2" pitchFamily="18" charset="2"/>
              </a:rPr>
              <a:t>1.3 Hard Key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+mj-cs"/>
              <a:sym typeface="Wingdings 2" pitchFamily="18" charset="2"/>
            </a:endParaRPr>
          </a:p>
        </p:txBody>
      </p:sp>
      <p:sp>
        <p:nvSpPr>
          <p:cNvPr id="413" name="내용 개체 틀 2"/>
          <p:cNvSpPr txBox="1">
            <a:spLocks/>
          </p:cNvSpPr>
          <p:nvPr/>
        </p:nvSpPr>
        <p:spPr bwMode="auto">
          <a:xfrm>
            <a:off x="2144688" y="2250994"/>
            <a:ext cx="144016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0975" marR="0" lvl="0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맑은 고딕"/>
              </a:rPr>
              <a:t>1.3.1 iPhone 4 (iOS)</a:t>
            </a:r>
            <a:endParaRPr kumimoji="1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맑은 고딕"/>
            </a:endParaRPr>
          </a:p>
        </p:txBody>
      </p:sp>
      <p:sp>
        <p:nvSpPr>
          <p:cNvPr id="420" name="Oval 398"/>
          <p:cNvSpPr>
            <a:spLocks noChangeArrowheads="1"/>
          </p:cNvSpPr>
          <p:nvPr/>
        </p:nvSpPr>
        <p:spPr bwMode="auto">
          <a:xfrm>
            <a:off x="4219294" y="2479270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421" name="Oval 398"/>
          <p:cNvSpPr>
            <a:spLocks noChangeArrowheads="1"/>
          </p:cNvSpPr>
          <p:nvPr/>
        </p:nvSpPr>
        <p:spPr bwMode="auto">
          <a:xfrm>
            <a:off x="3175178" y="2766634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422" name="Oval 398"/>
          <p:cNvSpPr>
            <a:spLocks noChangeArrowheads="1"/>
          </p:cNvSpPr>
          <p:nvPr/>
        </p:nvSpPr>
        <p:spPr bwMode="auto">
          <a:xfrm>
            <a:off x="3175178" y="3163346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423" name="Oval 398"/>
          <p:cNvSpPr>
            <a:spLocks noChangeArrowheads="1"/>
          </p:cNvSpPr>
          <p:nvPr/>
        </p:nvSpPr>
        <p:spPr bwMode="auto">
          <a:xfrm>
            <a:off x="3175178" y="438748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4</a:t>
            </a:r>
          </a:p>
        </p:txBody>
      </p:sp>
      <p:sp>
        <p:nvSpPr>
          <p:cNvPr id="432" name="사각형 설명선 431"/>
          <p:cNvSpPr/>
          <p:nvPr/>
        </p:nvSpPr>
        <p:spPr>
          <a:xfrm>
            <a:off x="776536" y="2960948"/>
            <a:ext cx="1656183" cy="568597"/>
          </a:xfrm>
          <a:prstGeom prst="wedgeRectCallout">
            <a:avLst>
              <a:gd name="adj1" fmla="val 81996"/>
              <a:gd name="adj2" fmla="val 2232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프린트 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실측 사이즈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동일한 사이즈로 제공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3" name="사각형 설명선 432"/>
          <p:cNvSpPr/>
          <p:nvPr/>
        </p:nvSpPr>
        <p:spPr>
          <a:xfrm>
            <a:off x="488950" y="3836880"/>
            <a:ext cx="1943769" cy="788219"/>
          </a:xfrm>
          <a:prstGeom prst="wedgeRectCallout">
            <a:avLst>
              <a:gd name="adj1" fmla="val 41814"/>
              <a:gd name="adj2" fmla="val -815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실측 사이즈가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iPad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같이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문서 페이지 크기보다 큰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동일한 비율로 줄이고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이를 명시함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368824" y="2672916"/>
            <a:ext cx="1142256" cy="2398487"/>
            <a:chOff x="8552549" y="1043057"/>
            <a:chExt cx="2453733" cy="5152302"/>
          </a:xfrm>
        </p:grpSpPr>
        <p:sp>
          <p:nvSpPr>
            <p:cNvPr id="30" name="AutoShape 172"/>
            <p:cNvSpPr>
              <a:spLocks noChangeArrowheads="1"/>
            </p:cNvSpPr>
            <p:nvPr/>
          </p:nvSpPr>
          <p:spPr bwMode="auto">
            <a:xfrm rot="16200000" flipH="1">
              <a:off x="10465642" y="880569"/>
              <a:ext cx="69599" cy="39457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8608781" y="1495095"/>
              <a:ext cx="78298" cy="1075296"/>
              <a:chOff x="471488" y="1798638"/>
              <a:chExt cx="71437" cy="981075"/>
            </a:xfrm>
          </p:grpSpPr>
          <p:sp>
            <p:nvSpPr>
              <p:cNvPr id="45" name="AutoShape 172"/>
              <p:cNvSpPr>
                <a:spLocks noChangeArrowheads="1"/>
              </p:cNvSpPr>
              <p:nvPr/>
            </p:nvSpPr>
            <p:spPr bwMode="auto">
              <a:xfrm flipH="1">
                <a:off x="471488" y="1798638"/>
                <a:ext cx="63500" cy="182562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46" name="AutoShape 172"/>
              <p:cNvSpPr>
                <a:spLocks noChangeArrowheads="1"/>
              </p:cNvSpPr>
              <p:nvPr/>
            </p:nvSpPr>
            <p:spPr bwMode="auto">
              <a:xfrm>
                <a:off x="471488" y="2455863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47" name="AutoShape 172"/>
              <p:cNvSpPr>
                <a:spLocks noChangeArrowheads="1"/>
              </p:cNvSpPr>
              <p:nvPr/>
            </p:nvSpPr>
            <p:spPr bwMode="auto">
              <a:xfrm>
                <a:off x="471488" y="2127250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34" name="AutoShape 173"/>
            <p:cNvSpPr>
              <a:spLocks noChangeArrowheads="1"/>
            </p:cNvSpPr>
            <p:nvPr/>
          </p:nvSpPr>
          <p:spPr bwMode="auto">
            <a:xfrm>
              <a:off x="8687079" y="1105347"/>
              <a:ext cx="2216715" cy="4131285"/>
            </a:xfrm>
            <a:prstGeom prst="roundRect">
              <a:avLst>
                <a:gd name="adj" fmla="val 6512"/>
              </a:avLst>
            </a:prstGeom>
            <a:solidFill>
              <a:schemeClr val="bg1">
                <a:lumMod val="9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5" name="AutoShape 201"/>
            <p:cNvSpPr>
              <a:spLocks noChangeArrowheads="1"/>
            </p:cNvSpPr>
            <p:nvPr/>
          </p:nvSpPr>
          <p:spPr bwMode="auto">
            <a:xfrm>
              <a:off x="9559671" y="1382001"/>
              <a:ext cx="471531" cy="80038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6350" algn="ctr">
              <a:noFill/>
              <a:round/>
              <a:headEnd/>
              <a:tailEnd/>
            </a:ln>
          </p:spPr>
          <p:txBody>
            <a:bodyPr wrap="none" lIns="90000" tIns="90000" rIns="90000" bIns="90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endParaRPr lang="ko-KR" altLang="en-US" dirty="0">
                <a:latin typeface="Trebuchet MS" pitchFamily="34" charset="0"/>
              </a:endParaRPr>
            </a:p>
          </p:txBody>
        </p:sp>
        <p:sp>
          <p:nvSpPr>
            <p:cNvPr id="36" name="Rectangle 174"/>
            <p:cNvSpPr>
              <a:spLocks noChangeAspect="1" noChangeArrowheads="1"/>
            </p:cNvSpPr>
            <p:nvPr/>
          </p:nvSpPr>
          <p:spPr bwMode="auto">
            <a:xfrm>
              <a:off x="8877436" y="1763313"/>
              <a:ext cx="1836000" cy="27540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</a:rPr>
                <a:t>4.94 X 7.41 cm</a:t>
              </a:r>
              <a:endParaRPr kumimoji="0" lang="ko-KR" altLang="en-US" sz="8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9631037" y="4667055"/>
              <a:ext cx="355117" cy="355117"/>
              <a:chOff x="1372419" y="4647059"/>
              <a:chExt cx="324000" cy="324000"/>
            </a:xfrm>
          </p:grpSpPr>
          <p:sp>
            <p:nvSpPr>
              <p:cNvPr id="43" name="타원 42"/>
              <p:cNvSpPr/>
              <p:nvPr/>
            </p:nvSpPr>
            <p:spPr bwMode="auto">
              <a:xfrm>
                <a:off x="1372419" y="4647059"/>
                <a:ext cx="324000" cy="324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chemeClr val="tx1"/>
                </a:extrusionClr>
              </a:sp3d>
            </p:spPr>
            <p:txBody>
              <a:bodyPr wrap="none" lIns="90000" tIns="90000" rIns="90000" bIns="900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 bwMode="auto">
              <a:xfrm>
                <a:off x="1438274" y="4714873"/>
                <a:ext cx="180001" cy="180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552549" y="5426812"/>
              <a:ext cx="2453733" cy="768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88900" indent="-88900">
                <a:spcBef>
                  <a:spcPct val="30000"/>
                </a:spcBef>
                <a:buFont typeface="Wingdings" pitchFamily="2" charset="2"/>
                <a:buChar char="§"/>
                <a:defRPr/>
              </a:pPr>
              <a:r>
                <a:rPr lang="ko-KR" altLang="en-US" sz="600" dirty="0">
                  <a:latin typeface="Trebuchet MS"/>
                </a:rPr>
                <a:t>기본 디바이스 </a:t>
              </a:r>
              <a:r>
                <a:rPr lang="en-US" altLang="ko-KR" sz="600" dirty="0">
                  <a:latin typeface="Trebuchet MS"/>
                </a:rPr>
                <a:t>: </a:t>
              </a:r>
              <a:r>
                <a:rPr lang="en-US" altLang="ko-KR" sz="600" dirty="0" err="1">
                  <a:latin typeface="Trebuchet MS"/>
                </a:rPr>
                <a:t>iPhone</a:t>
              </a:r>
              <a:r>
                <a:rPr lang="en-US" altLang="ko-KR" sz="600" dirty="0">
                  <a:latin typeface="Trebuchet MS"/>
                </a:rPr>
                <a:t> 4</a:t>
              </a:r>
            </a:p>
            <a:p>
              <a:pPr marL="88900" indent="-88900">
                <a:spcBef>
                  <a:spcPct val="30000"/>
                </a:spcBef>
                <a:buFont typeface="Wingdings" pitchFamily="2" charset="2"/>
                <a:buChar char="§"/>
                <a:defRPr/>
              </a:pPr>
              <a:r>
                <a:rPr lang="ko-KR" altLang="en-US" sz="600" dirty="0">
                  <a:latin typeface="Trebuchet MS"/>
                </a:rPr>
                <a:t> 기본 해상도 </a:t>
              </a:r>
              <a:r>
                <a:rPr lang="en-US" altLang="ko-KR" sz="600" dirty="0">
                  <a:latin typeface="Trebuchet MS"/>
                </a:rPr>
                <a:t>: 640 X 960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고객사와</a:t>
            </a:r>
            <a:r>
              <a:rPr lang="ko-KR" altLang="en-US" dirty="0"/>
              <a:t> 작업자가 기본적인 서비스를 이해할 수 있도록 서비스 개요 정의 후 </a:t>
            </a:r>
            <a:r>
              <a:rPr lang="en-US" altLang="ko-KR" dirty="0"/>
              <a:t>UX Scenario</a:t>
            </a:r>
            <a:r>
              <a:rPr lang="ko-KR" altLang="en-US" dirty="0"/>
              <a:t>에 관련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요건정의 </a:t>
            </a:r>
            <a:r>
              <a:rPr lang="en-US" altLang="ko-KR" dirty="0"/>
              <a:t>&gt; </a:t>
            </a:r>
            <a:r>
              <a:rPr lang="ko-KR" altLang="en-US" dirty="0"/>
              <a:t>서비스 개요 정의</a:t>
            </a:r>
          </a:p>
        </p:txBody>
      </p:sp>
      <p:graphicFrame>
        <p:nvGraphicFramePr>
          <p:cNvPr id="26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68096"/>
              </p:ext>
            </p:extLst>
          </p:nvPr>
        </p:nvGraphicFramePr>
        <p:xfrm>
          <a:off x="2801937" y="2240868"/>
          <a:ext cx="4302127" cy="3246820"/>
        </p:xfrm>
        <a:graphic>
          <a:graphicData uri="http://schemas.openxmlformats.org/drawingml/2006/table">
            <a:tbl>
              <a:tblPr/>
              <a:tblGrid>
                <a:gridCol w="1062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3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51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서비스 명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모바일로 </a:t>
                      </a:r>
                      <a:r>
                        <a:rPr lang="en-US" altLang="ko-KR" sz="70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증권</a:t>
                      </a:r>
                    </a:p>
                  </a:txBody>
                  <a:tcPr marL="54000" marR="49530" marT="45000" marB="45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9060" marT="90000" marB="90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서비스 대상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모바일로 </a:t>
                      </a:r>
                      <a:r>
                        <a:rPr lang="en-US" altLang="ko-KR" sz="70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증권 고객 및 일반 사용자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49530" marT="45000" marB="45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9060" marT="90000" marB="90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7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주요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기능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주식현재가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관심종목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주문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계좌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매매동향분석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특징주순위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업종시세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뉴스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시황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설정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49530" marT="45000" marB="45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08000" marR="99060" marT="90000" marB="90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20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OS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구분 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하이브리드앱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7825" marT="90000" marB="90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2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iOS</a:t>
                      </a:r>
                      <a:r>
                        <a:rPr lang="en-US" altLang="ko-KR" sz="7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dirty="0">
                          <a:solidFill>
                            <a:srgbClr val="FF0000"/>
                          </a:solidFill>
                          <a:latin typeface="+mn-lt"/>
                          <a:ea typeface="맑은 고딕" pitchFamily="50" charset="-127"/>
                        </a:rPr>
                        <a:t>Android OS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지원 </a:t>
                      </a:r>
                      <a:r>
                        <a:rPr kumimoji="0" lang="en-US" altLang="ko-KR" sz="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OS </a:t>
                      </a:r>
                      <a:r>
                        <a:rPr kumimoji="0" lang="ko-KR" altLang="en-US" sz="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버전</a:t>
                      </a:r>
                      <a:r>
                        <a:rPr kumimoji="0" lang="en-US" altLang="ko-KR" sz="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iOS 4.0 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dirty="0">
                          <a:solidFill>
                            <a:srgbClr val="FF0000"/>
                          </a:solidFill>
                          <a:latin typeface="+mn-lt"/>
                          <a:ea typeface="맑은 고딕" pitchFamily="50" charset="-127"/>
                        </a:rPr>
                        <a:t>Android OS</a:t>
                      </a:r>
                      <a:r>
                        <a:rPr lang="en-US" altLang="ko-KR" sz="700" b="0" i="0" u="none" strike="noStrike" baseline="0" dirty="0">
                          <a:solidFill>
                            <a:srgbClr val="FF0000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2.1 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이상 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20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대표 디바이스 및 지원 해상도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iPhone 4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Galaxy S2 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이상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(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2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>
                        <a:buFont typeface="Wingdings" pitchFamily="2" charset="2"/>
                        <a:buChar char="ü"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640 X 960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480 X 800 (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4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고려사항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>
                        <a:buFont typeface="Wingdings" pitchFamily="2" charset="2"/>
                        <a:buChar char="ü"/>
                      </a:pP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세로 모드 기준</a:t>
                      </a:r>
                      <a:endParaRPr kumimoji="0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algn="l" rtl="0" fontAlgn="ctr">
                        <a:buFont typeface="Wingdings" pitchFamily="2" charset="2"/>
                        <a:buChar char="ü"/>
                      </a:pP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일부 가로 모드 지원 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차트 화면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>
                        <a:buFont typeface="Wingdings" pitchFamily="2" charset="2"/>
                        <a:buChar char="ü"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7825" marT="90000" marB="90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사각형 설명선 26"/>
          <p:cNvSpPr/>
          <p:nvPr/>
        </p:nvSpPr>
        <p:spPr>
          <a:xfrm>
            <a:off x="7365268" y="4869160"/>
            <a:ext cx="1512168" cy="714813"/>
          </a:xfrm>
          <a:prstGeom prst="wedgeRectCallout">
            <a:avLst>
              <a:gd name="adj1" fmla="val -76023"/>
              <a:gd name="adj2" fmla="val 775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 확정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 경우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다른 컬러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표기하여 관리</a:t>
            </a:r>
          </a:p>
        </p:txBody>
      </p:sp>
      <p:sp>
        <p:nvSpPr>
          <p:cNvPr id="8" name="사각형 설명선 7"/>
          <p:cNvSpPr/>
          <p:nvPr/>
        </p:nvSpPr>
        <p:spPr>
          <a:xfrm>
            <a:off x="4688793" y="1590303"/>
            <a:ext cx="1325827" cy="607430"/>
          </a:xfrm>
          <a:prstGeom prst="wedgeRectCallout">
            <a:avLst>
              <a:gd name="adj1" fmla="val -41480"/>
              <a:gd name="adj2" fmla="val 719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정확한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 확인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 작성 필요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5205413" y="3161798"/>
            <a:ext cx="1325827" cy="607430"/>
          </a:xfrm>
          <a:prstGeom prst="wedgeRectCallout">
            <a:avLst>
              <a:gd name="adj1" fmla="val -67343"/>
              <a:gd name="adj2" fmla="val -176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메뉴 위주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작성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3374761" y="5701295"/>
            <a:ext cx="1614243" cy="607430"/>
          </a:xfrm>
          <a:prstGeom prst="wedgeRectCallout">
            <a:avLst>
              <a:gd name="adj1" fmla="val 11683"/>
              <a:gd name="adj2" fmla="val -8016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 주요 고려사항 기재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세로 요건 등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7257256" y="4077072"/>
            <a:ext cx="1614243" cy="607430"/>
          </a:xfrm>
          <a:prstGeom prst="wedgeRectCallout">
            <a:avLst>
              <a:gd name="adj1" fmla="val -69745"/>
              <a:gd name="adj2" fmla="val 4684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 가능한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버전 확인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필수사항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82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텍스트 개체 틀 2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한 눈에 서비스의 메뉴 및 화면 구조를 파악할 수 있는 </a:t>
            </a:r>
            <a:r>
              <a:rPr lang="en-US" altLang="ko-KR" dirty="0"/>
              <a:t>Menu Structure</a:t>
            </a:r>
            <a:r>
              <a:rPr lang="ko-KR" altLang="en-US" dirty="0"/>
              <a:t>를 정의하고 </a:t>
            </a:r>
            <a:r>
              <a:rPr lang="en-US" altLang="ko-KR" dirty="0"/>
              <a:t>UX Scenario</a:t>
            </a:r>
            <a:r>
              <a:rPr lang="ko-KR" altLang="en-US" dirty="0"/>
              <a:t>에 관련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70" name="텍스트 개체 틀 26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요건정의 </a:t>
            </a:r>
            <a:r>
              <a:rPr lang="en-US" altLang="ko-KR" dirty="0"/>
              <a:t>&gt; Menu Structure </a:t>
            </a:r>
            <a:r>
              <a:rPr lang="ko-KR" altLang="en-US" dirty="0"/>
              <a:t>정의</a:t>
            </a:r>
          </a:p>
        </p:txBody>
      </p:sp>
      <p:grpSp>
        <p:nvGrpSpPr>
          <p:cNvPr id="530" name="그룹 529"/>
          <p:cNvGrpSpPr/>
          <p:nvPr/>
        </p:nvGrpSpPr>
        <p:grpSpPr>
          <a:xfrm>
            <a:off x="2183720" y="2151608"/>
            <a:ext cx="5538560" cy="3404092"/>
            <a:chOff x="273050" y="873125"/>
            <a:chExt cx="4452613" cy="2736651"/>
          </a:xfrm>
        </p:grpSpPr>
        <p:sp>
          <p:nvSpPr>
            <p:cNvPr id="272" name="AutoShape 19"/>
            <p:cNvSpPr>
              <a:spLocks noChangeArrowheads="1"/>
            </p:cNvSpPr>
            <p:nvPr/>
          </p:nvSpPr>
          <p:spPr bwMode="auto">
            <a:xfrm>
              <a:off x="1915334" y="873125"/>
              <a:ext cx="1135394" cy="170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square" lIns="0" tIns="46800" r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182563" indent="-182563" algn="ctr"/>
              <a:r>
                <a:rPr lang="ko-KR" altLang="en-US" sz="800" b="1" dirty="0" err="1">
                  <a:solidFill>
                    <a:schemeClr val="bg1"/>
                  </a:solidFill>
                  <a:latin typeface="Trebuchet MS" pitchFamily="34" charset="0"/>
                  <a:ea typeface="맑은 고딕" pitchFamily="50" charset="-127"/>
                </a:rPr>
                <a:t>앱</a:t>
              </a:r>
              <a:r>
                <a:rPr lang="en-US" altLang="ko-KR" sz="800" b="1" dirty="0">
                  <a:solidFill>
                    <a:schemeClr val="bg1"/>
                  </a:solidFill>
                  <a:latin typeface="Trebuchet MS" pitchFamily="34" charset="0"/>
                  <a:ea typeface="맑은 고딕" pitchFamily="50" charset="-127"/>
                </a:rPr>
                <a:t> Name</a:t>
              </a:r>
            </a:p>
          </p:txBody>
        </p:sp>
        <p:cxnSp>
          <p:nvCxnSpPr>
            <p:cNvPr id="273" name="꺾인 연결선 708"/>
            <p:cNvCxnSpPr>
              <a:stCxn id="272" idx="2"/>
              <a:endCxn id="486" idx="0"/>
            </p:cNvCxnSpPr>
            <p:nvPr/>
          </p:nvCxnSpPr>
          <p:spPr bwMode="auto">
            <a:xfrm rot="5400000">
              <a:off x="2028974" y="689220"/>
              <a:ext cx="99761" cy="80835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4" name="꺾인 연결선 708"/>
            <p:cNvCxnSpPr>
              <a:stCxn id="272" idx="2"/>
              <a:endCxn id="461" idx="0"/>
            </p:cNvCxnSpPr>
            <p:nvPr/>
          </p:nvCxnSpPr>
          <p:spPr bwMode="auto">
            <a:xfrm rot="5400000">
              <a:off x="1613606" y="273852"/>
              <a:ext cx="99761" cy="1639089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5" name="꺾인 연결선 274"/>
            <p:cNvCxnSpPr>
              <a:stCxn id="272" idx="2"/>
            </p:cNvCxnSpPr>
            <p:nvPr/>
          </p:nvCxnSpPr>
          <p:spPr bwMode="auto">
            <a:xfrm rot="16200000" flipH="1">
              <a:off x="2444343" y="1082203"/>
              <a:ext cx="99761" cy="2238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6" name="꺾인 연결선 275"/>
            <p:cNvCxnSpPr>
              <a:stCxn id="272" idx="2"/>
            </p:cNvCxnSpPr>
            <p:nvPr/>
          </p:nvCxnSpPr>
          <p:spPr bwMode="auto">
            <a:xfrm rot="16200000" flipH="1">
              <a:off x="2859712" y="666834"/>
              <a:ext cx="99761" cy="853124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277" name="그룹 339"/>
            <p:cNvGrpSpPr/>
            <p:nvPr/>
          </p:nvGrpSpPr>
          <p:grpSpPr>
            <a:xfrm>
              <a:off x="2335026" y="1143277"/>
              <a:ext cx="340781" cy="180330"/>
              <a:chOff x="136525" y="2718330"/>
              <a:chExt cx="828675" cy="381000"/>
            </a:xfrm>
          </p:grpSpPr>
          <p:sp>
            <p:nvSpPr>
              <p:cNvPr id="527" name="직사각형 15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투자정보</a:t>
                </a:r>
              </a:p>
            </p:txBody>
          </p:sp>
          <p:sp>
            <p:nvSpPr>
              <p:cNvPr id="528" name="직사각형 16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</a:t>
                </a:r>
              </a:p>
            </p:txBody>
          </p:sp>
        </p:grpSp>
        <p:grpSp>
          <p:nvGrpSpPr>
            <p:cNvPr id="278" name="그룹 342"/>
            <p:cNvGrpSpPr/>
            <p:nvPr/>
          </p:nvGrpSpPr>
          <p:grpSpPr>
            <a:xfrm>
              <a:off x="673551" y="1143277"/>
              <a:ext cx="340781" cy="180330"/>
              <a:chOff x="136525" y="2718330"/>
              <a:chExt cx="828675" cy="381000"/>
            </a:xfrm>
          </p:grpSpPr>
          <p:sp>
            <p:nvSpPr>
              <p:cNvPr id="525" name="직사각형 18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rgbClr val="C9E4FF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Main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526" name="직사각형 19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00 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279" name="그룹 345"/>
            <p:cNvGrpSpPr/>
            <p:nvPr/>
          </p:nvGrpSpPr>
          <p:grpSpPr>
            <a:xfrm>
              <a:off x="1504288" y="1143277"/>
              <a:ext cx="340781" cy="180330"/>
              <a:chOff x="136525" y="2718330"/>
              <a:chExt cx="828675" cy="381000"/>
            </a:xfrm>
          </p:grpSpPr>
          <p:sp>
            <p:nvSpPr>
              <p:cNvPr id="523" name="직사각형 21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주식시세</a:t>
                </a:r>
              </a:p>
            </p:txBody>
          </p:sp>
          <p:sp>
            <p:nvSpPr>
              <p:cNvPr id="524" name="직사각형 22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01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280" name="그룹 354"/>
            <p:cNvGrpSpPr/>
            <p:nvPr/>
          </p:nvGrpSpPr>
          <p:grpSpPr>
            <a:xfrm>
              <a:off x="3165764" y="1143277"/>
              <a:ext cx="340781" cy="180330"/>
              <a:chOff x="136525" y="2718330"/>
              <a:chExt cx="828675" cy="381000"/>
            </a:xfrm>
            <a:solidFill>
              <a:schemeClr val="bg1"/>
            </a:solidFill>
          </p:grpSpPr>
          <p:sp>
            <p:nvSpPr>
              <p:cNvPr id="521" name="직사각형 24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grpFill/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주식주문</a:t>
                </a:r>
              </a:p>
            </p:txBody>
          </p:sp>
          <p:sp>
            <p:nvSpPr>
              <p:cNvPr id="522" name="직사각형 25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03</a:t>
                </a:r>
              </a:p>
            </p:txBody>
          </p:sp>
        </p:grpSp>
        <p:grpSp>
          <p:nvGrpSpPr>
            <p:cNvPr id="281" name="그룹 337"/>
            <p:cNvGrpSpPr/>
            <p:nvPr/>
          </p:nvGrpSpPr>
          <p:grpSpPr>
            <a:xfrm>
              <a:off x="3996501" y="1143277"/>
              <a:ext cx="340781" cy="180330"/>
              <a:chOff x="136525" y="2718330"/>
              <a:chExt cx="828675" cy="381000"/>
            </a:xfrm>
          </p:grpSpPr>
          <p:sp>
            <p:nvSpPr>
              <p:cNvPr id="519" name="직사각형 27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rgbClr val="DDF6FF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설정</a:t>
                </a:r>
              </a:p>
            </p:txBody>
          </p:sp>
          <p:sp>
            <p:nvSpPr>
              <p:cNvPr id="520" name="직사각형 28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</a:t>
                </a:r>
              </a:p>
            </p:txBody>
          </p:sp>
        </p:grpSp>
        <p:cxnSp>
          <p:nvCxnSpPr>
            <p:cNvPr id="282" name="꺾인 연결선 281"/>
            <p:cNvCxnSpPr>
              <a:stCxn id="272" idx="2"/>
            </p:cNvCxnSpPr>
            <p:nvPr/>
          </p:nvCxnSpPr>
          <p:spPr bwMode="auto">
            <a:xfrm rot="16200000" flipH="1">
              <a:off x="3275081" y="251465"/>
              <a:ext cx="99761" cy="1683861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283" name="그룹 323"/>
            <p:cNvGrpSpPr/>
            <p:nvPr/>
          </p:nvGrpSpPr>
          <p:grpSpPr>
            <a:xfrm>
              <a:off x="2468724" y="2456892"/>
              <a:ext cx="817966" cy="630516"/>
              <a:chOff x="6789204" y="4752681"/>
              <a:chExt cx="1728192" cy="1332148"/>
            </a:xfrm>
          </p:grpSpPr>
          <p:sp>
            <p:nvSpPr>
              <p:cNvPr id="506" name="직사각형 31"/>
              <p:cNvSpPr>
                <a:spLocks noChangeArrowheads="1"/>
              </p:cNvSpPr>
              <p:nvPr/>
            </p:nvSpPr>
            <p:spPr bwMode="auto">
              <a:xfrm>
                <a:off x="6789204" y="4752681"/>
                <a:ext cx="1728192" cy="1332148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ysClr val="windowText" lastClr="000000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07" name="AutoShape 19"/>
              <p:cNvSpPr>
                <a:spLocks noChangeArrowheads="1"/>
              </p:cNvSpPr>
              <p:nvPr/>
            </p:nvSpPr>
            <p:spPr bwMode="auto">
              <a:xfrm>
                <a:off x="6925728" y="5260325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08" name="AutoShape 19"/>
              <p:cNvSpPr>
                <a:spLocks noChangeArrowheads="1"/>
              </p:cNvSpPr>
              <p:nvPr/>
            </p:nvSpPr>
            <p:spPr bwMode="auto">
              <a:xfrm>
                <a:off x="7097739" y="5261058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2 Depth</a:t>
                </a: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9" name="AutoShape 19"/>
              <p:cNvSpPr>
                <a:spLocks noChangeArrowheads="1"/>
              </p:cNvSpPr>
              <p:nvPr/>
            </p:nvSpPr>
            <p:spPr bwMode="auto">
              <a:xfrm>
                <a:off x="6925728" y="4850248"/>
                <a:ext cx="122400" cy="123825"/>
              </a:xfrm>
              <a:prstGeom prst="roundRect">
                <a:avLst>
                  <a:gd name="adj" fmla="val 19231"/>
                </a:avLst>
              </a:prstGeom>
              <a:solidFill>
                <a:srgbClr val="C9E4FF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10" name="AutoShape 19"/>
              <p:cNvSpPr>
                <a:spLocks noChangeArrowheads="1"/>
              </p:cNvSpPr>
              <p:nvPr/>
            </p:nvSpPr>
            <p:spPr bwMode="auto">
              <a:xfrm>
                <a:off x="7097739" y="4850248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1 Depth</a:t>
                </a: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1" name="AutoShape 19"/>
              <p:cNvSpPr>
                <a:spLocks noChangeArrowheads="1"/>
              </p:cNvSpPr>
              <p:nvPr/>
            </p:nvSpPr>
            <p:spPr bwMode="auto">
              <a:xfrm>
                <a:off x="7097739" y="5466464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3 Depth Tab</a:t>
                </a:r>
              </a:p>
            </p:txBody>
          </p:sp>
          <p:sp>
            <p:nvSpPr>
              <p:cNvPr id="512" name="AutoShape 19"/>
              <p:cNvSpPr>
                <a:spLocks noChangeArrowheads="1"/>
              </p:cNvSpPr>
              <p:nvPr/>
            </p:nvSpPr>
            <p:spPr bwMode="auto">
              <a:xfrm>
                <a:off x="6925728" y="5464651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13" name="AutoShape 19"/>
              <p:cNvSpPr>
                <a:spLocks noChangeArrowheads="1"/>
              </p:cNvSpPr>
              <p:nvPr/>
            </p:nvSpPr>
            <p:spPr bwMode="auto">
              <a:xfrm>
                <a:off x="7097739" y="5671867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설정 메뉴</a:t>
                </a:r>
                <a:endParaRPr kumimoji="0" lang="en-US" altLang="ko-KR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4" name="AutoShape 19"/>
              <p:cNvSpPr>
                <a:spLocks noChangeArrowheads="1"/>
              </p:cNvSpPr>
              <p:nvPr/>
            </p:nvSpPr>
            <p:spPr bwMode="auto">
              <a:xfrm>
                <a:off x="6925728" y="5668977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5" name="AutoShape 19"/>
              <p:cNvSpPr>
                <a:spLocks noChangeArrowheads="1"/>
              </p:cNvSpPr>
              <p:nvPr/>
            </p:nvSpPr>
            <p:spPr bwMode="auto">
              <a:xfrm>
                <a:off x="6925728" y="5873302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6" name="AutoShape 19"/>
              <p:cNvSpPr>
                <a:spLocks noChangeArrowheads="1"/>
              </p:cNvSpPr>
              <p:nvPr/>
            </p:nvSpPr>
            <p:spPr bwMode="auto">
              <a:xfrm>
                <a:off x="7097741" y="5877273"/>
                <a:ext cx="1419006" cy="127883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공인인증 </a:t>
                </a: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Login</a:t>
                </a:r>
                <a:r>
                  <a:rPr kumimoji="0" lang="ko-KR" altLang="en-US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 필요 메뉴</a:t>
                </a:r>
                <a:endParaRPr kumimoji="0" lang="en-US" altLang="ko-KR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7" name="AutoShape 19"/>
              <p:cNvSpPr>
                <a:spLocks noChangeArrowheads="1"/>
              </p:cNvSpPr>
              <p:nvPr/>
            </p:nvSpPr>
            <p:spPr bwMode="auto">
              <a:xfrm>
                <a:off x="6925728" y="5055999"/>
                <a:ext cx="122400" cy="122400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18" name="AutoShape 19"/>
              <p:cNvSpPr>
                <a:spLocks noChangeArrowheads="1"/>
              </p:cNvSpPr>
              <p:nvPr/>
            </p:nvSpPr>
            <p:spPr bwMode="auto">
              <a:xfrm>
                <a:off x="7097737" y="5055653"/>
                <a:ext cx="1089607" cy="154306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1 Depth </a:t>
                </a:r>
                <a:r>
                  <a:rPr kumimoji="0" lang="ko-KR" altLang="en-US" sz="500" kern="0" dirty="0" err="1">
                    <a:solidFill>
                      <a:srgbClr val="333333"/>
                    </a:solidFill>
                    <a:latin typeface="+mn-lt"/>
                    <a:ea typeface="+mn-ea"/>
                  </a:rPr>
                  <a:t>그룹핑</a:t>
                </a: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</p:grpSp>
        <p:cxnSp>
          <p:nvCxnSpPr>
            <p:cNvPr id="284" name="꺾인 연결선 283"/>
            <p:cNvCxnSpPr>
              <a:endCxn id="373" idx="0"/>
            </p:cNvCxnSpPr>
            <p:nvPr/>
          </p:nvCxnSpPr>
          <p:spPr bwMode="auto">
            <a:xfrm rot="5400000">
              <a:off x="2243413" y="1232244"/>
              <a:ext cx="170642" cy="353367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5" name="Shape 800"/>
            <p:cNvCxnSpPr>
              <a:endCxn id="467" idx="0"/>
            </p:cNvCxnSpPr>
            <p:nvPr/>
          </p:nvCxnSpPr>
          <p:spPr bwMode="auto">
            <a:xfrm rot="5400000">
              <a:off x="956700" y="776270"/>
              <a:ext cx="170642" cy="126531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6" name="Shape 800"/>
            <p:cNvCxnSpPr/>
            <p:nvPr/>
          </p:nvCxnSpPr>
          <p:spPr bwMode="auto">
            <a:xfrm rot="5400000">
              <a:off x="1124582" y="944152"/>
              <a:ext cx="170642" cy="92955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7" name="Shape 800"/>
            <p:cNvCxnSpPr>
              <a:endCxn id="493" idx="0"/>
            </p:cNvCxnSpPr>
            <p:nvPr/>
          </p:nvCxnSpPr>
          <p:spPr bwMode="auto">
            <a:xfrm rot="5400000">
              <a:off x="1292465" y="1112035"/>
              <a:ext cx="170642" cy="593787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8" name="Shape 800"/>
            <p:cNvCxnSpPr>
              <a:endCxn id="369" idx="0"/>
            </p:cNvCxnSpPr>
            <p:nvPr/>
          </p:nvCxnSpPr>
          <p:spPr bwMode="auto">
            <a:xfrm rot="5400000">
              <a:off x="1460347" y="1279917"/>
              <a:ext cx="170642" cy="25802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9" name="Shape 800"/>
            <p:cNvCxnSpPr>
              <a:endCxn id="481" idx="0"/>
            </p:cNvCxnSpPr>
            <p:nvPr/>
          </p:nvCxnSpPr>
          <p:spPr bwMode="auto">
            <a:xfrm rot="16200000" flipH="1">
              <a:off x="1628230" y="1370056"/>
              <a:ext cx="170642" cy="77743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0" name="꺾인 연결선 361"/>
            <p:cNvCxnSpPr>
              <a:endCxn id="410" idx="0"/>
            </p:cNvCxnSpPr>
            <p:nvPr/>
          </p:nvCxnSpPr>
          <p:spPr bwMode="auto">
            <a:xfrm rot="16200000" flipH="1">
              <a:off x="3351571" y="1308190"/>
              <a:ext cx="170642" cy="201475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1" name="꺾인 연결선 361"/>
            <p:cNvCxnSpPr>
              <a:endCxn id="396" idx="0"/>
            </p:cNvCxnSpPr>
            <p:nvPr/>
          </p:nvCxnSpPr>
          <p:spPr bwMode="auto">
            <a:xfrm rot="16200000" flipH="1">
              <a:off x="3516777" y="1142984"/>
              <a:ext cx="169010" cy="530255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2" name="꺾인 연결선 291"/>
            <p:cNvCxnSpPr>
              <a:endCxn id="431" idx="0"/>
            </p:cNvCxnSpPr>
            <p:nvPr/>
          </p:nvCxnSpPr>
          <p:spPr bwMode="auto">
            <a:xfrm rot="5400000">
              <a:off x="3022791" y="1180885"/>
              <a:ext cx="170642" cy="45608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3" name="꺾인 연결선 361"/>
            <p:cNvCxnSpPr>
              <a:endCxn id="443" idx="0"/>
            </p:cNvCxnSpPr>
            <p:nvPr/>
          </p:nvCxnSpPr>
          <p:spPr bwMode="auto">
            <a:xfrm rot="5400000">
              <a:off x="2858401" y="1016495"/>
              <a:ext cx="170642" cy="78486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4" name="꺾인 연결선 293"/>
            <p:cNvCxnSpPr>
              <a:endCxn id="431" idx="0"/>
            </p:cNvCxnSpPr>
            <p:nvPr/>
          </p:nvCxnSpPr>
          <p:spPr bwMode="auto">
            <a:xfrm rot="5400000">
              <a:off x="3022791" y="1180885"/>
              <a:ext cx="170642" cy="45608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295" name="그룹 358"/>
            <p:cNvGrpSpPr/>
            <p:nvPr/>
          </p:nvGrpSpPr>
          <p:grpSpPr>
            <a:xfrm>
              <a:off x="608815" y="1494248"/>
              <a:ext cx="292663" cy="758677"/>
              <a:chOff x="880751" y="2388332"/>
              <a:chExt cx="618335" cy="1602927"/>
            </a:xfrm>
          </p:grpSpPr>
          <p:grpSp>
            <p:nvGrpSpPr>
              <p:cNvPr id="494" name="그룹 793"/>
              <p:cNvGrpSpPr>
                <a:grpSpLocks/>
              </p:cNvGrpSpPr>
              <p:nvPr/>
            </p:nvGrpSpPr>
            <p:grpSpPr bwMode="auto">
              <a:xfrm>
                <a:off x="880751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504" name="직사각형 50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관심종목</a:t>
                  </a:r>
                </a:p>
              </p:txBody>
            </p:sp>
            <p:sp>
              <p:nvSpPr>
                <p:cNvPr id="505" name="직사각형 67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</a:t>
                  </a:r>
                </a:p>
              </p:txBody>
            </p:sp>
          </p:grpSp>
          <p:grpSp>
            <p:nvGrpSpPr>
              <p:cNvPr id="495" name="그룹 706"/>
              <p:cNvGrpSpPr>
                <a:grpSpLocks/>
              </p:cNvGrpSpPr>
              <p:nvPr/>
            </p:nvGrpSpPr>
            <p:grpSpPr bwMode="auto">
              <a:xfrm>
                <a:off x="923086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502" name="직사각형 501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관심종목</a:t>
                  </a:r>
                </a:p>
              </p:txBody>
            </p:sp>
            <p:sp>
              <p:nvSpPr>
                <p:cNvPr id="503" name="직사각형 50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01-02-01</a:t>
                  </a:r>
                </a:p>
              </p:txBody>
            </p:sp>
          </p:grpSp>
          <p:grpSp>
            <p:nvGrpSpPr>
              <p:cNvPr id="496" name="그룹 707"/>
              <p:cNvGrpSpPr>
                <a:grpSpLocks/>
              </p:cNvGrpSpPr>
              <p:nvPr/>
            </p:nvGrpSpPr>
            <p:grpSpPr bwMode="auto">
              <a:xfrm>
                <a:off x="923086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500" name="직사각형 499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가상수익률</a:t>
                  </a:r>
                </a:p>
              </p:txBody>
            </p:sp>
            <p:sp>
              <p:nvSpPr>
                <p:cNvPr id="501" name="직사각형 50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01-02-02</a:t>
                  </a:r>
                </a:p>
              </p:txBody>
            </p:sp>
          </p:grpSp>
          <p:grpSp>
            <p:nvGrpSpPr>
              <p:cNvPr id="497" name="그룹 708"/>
              <p:cNvGrpSpPr>
                <a:grpSpLocks/>
              </p:cNvGrpSpPr>
              <p:nvPr/>
            </p:nvGrpSpPr>
            <p:grpSpPr bwMode="auto">
              <a:xfrm>
                <a:off x="923086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98" name="직사각형 49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최근조회종목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01-02-03</a:t>
                  </a:r>
                </a:p>
              </p:txBody>
            </p:sp>
          </p:grpSp>
        </p:grpSp>
        <p:grpSp>
          <p:nvGrpSpPr>
            <p:cNvPr id="296" name="그룹 359"/>
            <p:cNvGrpSpPr/>
            <p:nvPr/>
          </p:nvGrpSpPr>
          <p:grpSpPr>
            <a:xfrm>
              <a:off x="944580" y="1494248"/>
              <a:ext cx="292663" cy="758677"/>
              <a:chOff x="1598653" y="2388332"/>
              <a:chExt cx="618335" cy="1602927"/>
            </a:xfrm>
          </p:grpSpPr>
          <p:grpSp>
            <p:nvGrpSpPr>
              <p:cNvPr id="482" name="그룹 794"/>
              <p:cNvGrpSpPr>
                <a:grpSpLocks/>
              </p:cNvGrpSpPr>
              <p:nvPr/>
            </p:nvGrpSpPr>
            <p:grpSpPr bwMode="auto">
              <a:xfrm>
                <a:off x="1598653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492" name="직사각형 491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매매동향분석</a:t>
                  </a:r>
                </a:p>
              </p:txBody>
            </p:sp>
            <p:sp>
              <p:nvSpPr>
                <p:cNvPr id="493" name="직사각형 49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</a:t>
                  </a:r>
                </a:p>
              </p:txBody>
            </p:sp>
          </p:grpSp>
          <p:grpSp>
            <p:nvGrpSpPr>
              <p:cNvPr id="483" name="그룹 697"/>
              <p:cNvGrpSpPr>
                <a:grpSpLocks/>
              </p:cNvGrpSpPr>
              <p:nvPr/>
            </p:nvGrpSpPr>
            <p:grpSpPr bwMode="auto">
              <a:xfrm>
                <a:off x="1640988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490" name="직사각형 7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투자자</a:t>
                  </a:r>
                </a:p>
              </p:txBody>
            </p:sp>
            <p:sp>
              <p:nvSpPr>
                <p:cNvPr id="491" name="직사각형 49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01-03-01</a:t>
                  </a:r>
                </a:p>
              </p:txBody>
            </p:sp>
          </p:grpSp>
          <p:grpSp>
            <p:nvGrpSpPr>
              <p:cNvPr id="484" name="그룹 698"/>
              <p:cNvGrpSpPr>
                <a:grpSpLocks/>
              </p:cNvGrpSpPr>
              <p:nvPr/>
            </p:nvGrpSpPr>
            <p:grpSpPr bwMode="auto">
              <a:xfrm>
                <a:off x="1640988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488" name="직사각형 7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프로그램</a:t>
                  </a:r>
                </a:p>
              </p:txBody>
            </p:sp>
            <p:sp>
              <p:nvSpPr>
                <p:cNvPr id="489" name="직사각형 7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01-03-02</a:t>
                  </a:r>
                </a:p>
              </p:txBody>
            </p:sp>
          </p:grpSp>
          <p:grpSp>
            <p:nvGrpSpPr>
              <p:cNvPr id="485" name="그룹 699"/>
              <p:cNvGrpSpPr>
                <a:grpSpLocks/>
              </p:cNvGrpSpPr>
              <p:nvPr/>
            </p:nvGrpSpPr>
            <p:grpSpPr bwMode="auto">
              <a:xfrm>
                <a:off x="1640988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86" name="직사각형 7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외국인</a:t>
                  </a:r>
                </a:p>
              </p:txBody>
            </p:sp>
            <p:sp>
              <p:nvSpPr>
                <p:cNvPr id="487" name="직사각형 7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01-03-03</a:t>
                  </a:r>
                </a:p>
              </p:txBody>
            </p:sp>
          </p:grpSp>
        </p:grpSp>
        <p:grpSp>
          <p:nvGrpSpPr>
            <p:cNvPr id="297" name="그룹 361"/>
            <p:cNvGrpSpPr/>
            <p:nvPr/>
          </p:nvGrpSpPr>
          <p:grpSpPr>
            <a:xfrm>
              <a:off x="1616109" y="1494248"/>
              <a:ext cx="292663" cy="758677"/>
              <a:chOff x="3034456" y="2388332"/>
              <a:chExt cx="618335" cy="1602927"/>
            </a:xfrm>
          </p:grpSpPr>
          <p:grpSp>
            <p:nvGrpSpPr>
              <p:cNvPr id="470" name="그룹 797"/>
              <p:cNvGrpSpPr>
                <a:grpSpLocks/>
              </p:cNvGrpSpPr>
              <p:nvPr/>
            </p:nvGrpSpPr>
            <p:grpSpPr bwMode="auto">
              <a:xfrm>
                <a:off x="3034456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480" name="직사각형 479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업종시세</a:t>
                  </a:r>
                </a:p>
              </p:txBody>
            </p:sp>
            <p:sp>
              <p:nvSpPr>
                <p:cNvPr id="481" name="직사각형 48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</a:t>
                  </a:r>
                </a:p>
              </p:txBody>
            </p:sp>
          </p:grpSp>
          <p:grpSp>
            <p:nvGrpSpPr>
              <p:cNvPr id="471" name="그룹 678"/>
              <p:cNvGrpSpPr>
                <a:grpSpLocks/>
              </p:cNvGrpSpPr>
              <p:nvPr/>
            </p:nvGrpSpPr>
            <p:grpSpPr bwMode="auto">
              <a:xfrm>
                <a:off x="3076791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478" name="직사각형 47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현재</a:t>
                  </a:r>
                </a:p>
              </p:txBody>
            </p:sp>
            <p:sp>
              <p:nvSpPr>
                <p:cNvPr id="479" name="직사각형 47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01-05-01</a:t>
                  </a:r>
                </a:p>
              </p:txBody>
            </p:sp>
          </p:grpSp>
          <p:grpSp>
            <p:nvGrpSpPr>
              <p:cNvPr id="472" name="그룹 679"/>
              <p:cNvGrpSpPr>
                <a:grpSpLocks/>
              </p:cNvGrpSpPr>
              <p:nvPr/>
            </p:nvGrpSpPr>
            <p:grpSpPr bwMode="auto">
              <a:xfrm>
                <a:off x="3076791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476" name="직사각형 47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일별</a:t>
                  </a:r>
                </a:p>
              </p:txBody>
            </p:sp>
            <p:sp>
              <p:nvSpPr>
                <p:cNvPr id="477" name="직사각형 47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01-05-02</a:t>
                  </a:r>
                </a:p>
              </p:txBody>
            </p:sp>
          </p:grpSp>
          <p:grpSp>
            <p:nvGrpSpPr>
              <p:cNvPr id="473" name="그룹 686"/>
              <p:cNvGrpSpPr>
                <a:grpSpLocks/>
              </p:cNvGrpSpPr>
              <p:nvPr/>
            </p:nvGrpSpPr>
            <p:grpSpPr bwMode="auto">
              <a:xfrm>
                <a:off x="3076791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74" name="직사각형 47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업종별</a:t>
                  </a:r>
                </a:p>
              </p:txBody>
            </p:sp>
            <p:sp>
              <p:nvSpPr>
                <p:cNvPr id="475" name="직사각형 47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01-05-03</a:t>
                  </a:r>
                </a:p>
              </p:txBody>
            </p:sp>
          </p:grpSp>
        </p:grpSp>
        <p:grpSp>
          <p:nvGrpSpPr>
            <p:cNvPr id="298" name="그룹 356"/>
            <p:cNvGrpSpPr/>
            <p:nvPr/>
          </p:nvGrpSpPr>
          <p:grpSpPr>
            <a:xfrm>
              <a:off x="273050" y="1494248"/>
              <a:ext cx="292663" cy="1725306"/>
              <a:chOff x="162849" y="2388332"/>
              <a:chExt cx="618335" cy="3645212"/>
            </a:xfrm>
          </p:grpSpPr>
          <p:sp>
            <p:nvSpPr>
              <p:cNvPr id="444" name="직사각형 443"/>
              <p:cNvSpPr/>
              <p:nvPr/>
            </p:nvSpPr>
            <p:spPr bwMode="auto">
              <a:xfrm>
                <a:off x="205184" y="5788038"/>
                <a:ext cx="576000" cy="245506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뉴스</a:t>
                </a:r>
              </a:p>
            </p:txBody>
          </p:sp>
          <p:sp>
            <p:nvSpPr>
              <p:cNvPr id="445" name="직사각형 444"/>
              <p:cNvSpPr/>
              <p:nvPr/>
            </p:nvSpPr>
            <p:spPr bwMode="auto">
              <a:xfrm>
                <a:off x="205184" y="5659440"/>
                <a:ext cx="576000" cy="13152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latinLnBrk="0">
                  <a:lnSpc>
                    <a:spcPct val="90000"/>
                  </a:lnSpc>
                  <a:defRPr/>
                </a:pPr>
                <a:r>
                  <a: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01-01-08</a:t>
                </a:r>
              </a:p>
            </p:txBody>
          </p:sp>
          <p:grpSp>
            <p:nvGrpSpPr>
              <p:cNvPr id="446" name="그룹 721"/>
              <p:cNvGrpSpPr>
                <a:grpSpLocks/>
              </p:cNvGrpSpPr>
              <p:nvPr/>
            </p:nvGrpSpPr>
            <p:grpSpPr bwMode="auto">
              <a:xfrm>
                <a:off x="205184" y="5250983"/>
                <a:ext cx="576000" cy="374104"/>
                <a:chOff x="957263" y="3518876"/>
                <a:chExt cx="828000" cy="407378"/>
              </a:xfrm>
            </p:grpSpPr>
            <p:sp>
              <p:nvSpPr>
                <p:cNvPr id="468" name="직사각형 46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기업정보</a:t>
                  </a:r>
                </a:p>
              </p:txBody>
            </p:sp>
            <p:sp>
              <p:nvSpPr>
                <p:cNvPr id="469" name="직사각형 46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01-01-07</a:t>
                  </a:r>
                </a:p>
              </p:txBody>
            </p:sp>
          </p:grpSp>
          <p:grpSp>
            <p:nvGrpSpPr>
              <p:cNvPr id="447" name="그룹 795"/>
              <p:cNvGrpSpPr>
                <a:grpSpLocks/>
              </p:cNvGrpSpPr>
              <p:nvPr/>
            </p:nvGrpSpPr>
            <p:grpSpPr bwMode="auto">
              <a:xfrm>
                <a:off x="162849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466" name="직사각형 46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주식현재가</a:t>
                  </a:r>
                </a:p>
              </p:txBody>
            </p:sp>
            <p:sp>
              <p:nvSpPr>
                <p:cNvPr id="467" name="직사각형 46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</a:t>
                  </a:r>
                </a:p>
              </p:txBody>
            </p:sp>
          </p:grpSp>
          <p:grpSp>
            <p:nvGrpSpPr>
              <p:cNvPr id="448" name="그룹 715"/>
              <p:cNvGrpSpPr>
                <a:grpSpLocks/>
              </p:cNvGrpSpPr>
              <p:nvPr/>
            </p:nvGrpSpPr>
            <p:grpSpPr bwMode="auto">
              <a:xfrm>
                <a:off x="205184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464" name="직사각형 46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호가</a:t>
                  </a:r>
                </a:p>
              </p:txBody>
            </p:sp>
            <p:sp>
              <p:nvSpPr>
                <p:cNvPr id="465" name="직사각형 46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01-01-01</a:t>
                  </a:r>
                </a:p>
              </p:txBody>
            </p:sp>
          </p:grpSp>
          <p:grpSp>
            <p:nvGrpSpPr>
              <p:cNvPr id="449" name="그룹 719"/>
              <p:cNvGrpSpPr>
                <a:grpSpLocks/>
              </p:cNvGrpSpPr>
              <p:nvPr/>
            </p:nvGrpSpPr>
            <p:grpSpPr bwMode="auto">
              <a:xfrm>
                <a:off x="205184" y="4434069"/>
                <a:ext cx="576000" cy="374104"/>
                <a:chOff x="957263" y="3518876"/>
                <a:chExt cx="828000" cy="407378"/>
              </a:xfrm>
            </p:grpSpPr>
            <p:sp>
              <p:nvSpPr>
                <p:cNvPr id="462" name="직사각형 11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차트</a:t>
                  </a:r>
                </a:p>
              </p:txBody>
            </p:sp>
            <p:sp>
              <p:nvSpPr>
                <p:cNvPr id="463" name="직사각형 11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01-01-05</a:t>
                  </a:r>
                </a:p>
              </p:txBody>
            </p:sp>
          </p:grpSp>
          <p:grpSp>
            <p:nvGrpSpPr>
              <p:cNvPr id="450" name="그룹 720"/>
              <p:cNvGrpSpPr>
                <a:grpSpLocks/>
              </p:cNvGrpSpPr>
              <p:nvPr/>
            </p:nvGrpSpPr>
            <p:grpSpPr bwMode="auto">
              <a:xfrm>
                <a:off x="205184" y="4842526"/>
                <a:ext cx="576000" cy="374104"/>
                <a:chOff x="957263" y="3518876"/>
                <a:chExt cx="828000" cy="407378"/>
              </a:xfrm>
            </p:grpSpPr>
            <p:sp>
              <p:nvSpPr>
                <p:cNvPr id="460" name="직사각형 111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매매동향</a:t>
                  </a:r>
                </a:p>
              </p:txBody>
            </p:sp>
            <p:sp>
              <p:nvSpPr>
                <p:cNvPr id="461" name="직사각형 11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01-01-06</a:t>
                  </a:r>
                </a:p>
              </p:txBody>
            </p:sp>
          </p:grpSp>
          <p:grpSp>
            <p:nvGrpSpPr>
              <p:cNvPr id="451" name="그룹 716"/>
              <p:cNvGrpSpPr>
                <a:grpSpLocks/>
              </p:cNvGrpSpPr>
              <p:nvPr/>
            </p:nvGrpSpPr>
            <p:grpSpPr bwMode="auto">
              <a:xfrm>
                <a:off x="205184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458" name="직사각형 109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체결</a:t>
                  </a:r>
                </a:p>
              </p:txBody>
            </p:sp>
            <p:sp>
              <p:nvSpPr>
                <p:cNvPr id="459" name="직사각형 11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01-01-02</a:t>
                  </a:r>
                </a:p>
              </p:txBody>
            </p:sp>
          </p:grpSp>
          <p:grpSp>
            <p:nvGrpSpPr>
              <p:cNvPr id="452" name="그룹 717"/>
              <p:cNvGrpSpPr>
                <a:grpSpLocks/>
              </p:cNvGrpSpPr>
              <p:nvPr/>
            </p:nvGrpSpPr>
            <p:grpSpPr bwMode="auto">
              <a:xfrm>
                <a:off x="205184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56" name="직사각형 10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거래원</a:t>
                  </a:r>
                </a:p>
              </p:txBody>
            </p:sp>
            <p:sp>
              <p:nvSpPr>
                <p:cNvPr id="457" name="직사각형 10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01-01-03</a:t>
                  </a:r>
                </a:p>
              </p:txBody>
            </p:sp>
          </p:grpSp>
          <p:grpSp>
            <p:nvGrpSpPr>
              <p:cNvPr id="453" name="그룹 718"/>
              <p:cNvGrpSpPr>
                <a:grpSpLocks/>
              </p:cNvGrpSpPr>
              <p:nvPr/>
            </p:nvGrpSpPr>
            <p:grpSpPr bwMode="auto">
              <a:xfrm>
                <a:off x="205184" y="4025612"/>
                <a:ext cx="576000" cy="374104"/>
                <a:chOff x="957263" y="3518876"/>
                <a:chExt cx="828000" cy="407378"/>
              </a:xfrm>
            </p:grpSpPr>
            <p:sp>
              <p:nvSpPr>
                <p:cNvPr id="454" name="직사각형 10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일별</a:t>
                  </a:r>
                </a:p>
              </p:txBody>
            </p:sp>
            <p:sp>
              <p:nvSpPr>
                <p:cNvPr id="455" name="직사각형 10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01-01-04</a:t>
                  </a:r>
                </a:p>
              </p:txBody>
            </p:sp>
          </p:grpSp>
        </p:grpSp>
        <p:grpSp>
          <p:nvGrpSpPr>
            <p:cNvPr id="299" name="그룹 121"/>
            <p:cNvGrpSpPr/>
            <p:nvPr/>
          </p:nvGrpSpPr>
          <p:grpSpPr>
            <a:xfrm>
              <a:off x="2414976" y="1492616"/>
              <a:ext cx="1908770" cy="1146961"/>
              <a:chOff x="4976470" y="2088232"/>
              <a:chExt cx="4032832" cy="2423289"/>
            </a:xfrm>
            <a:solidFill>
              <a:schemeClr val="bg1"/>
            </a:solidFill>
          </p:grpSpPr>
          <p:grpSp>
            <p:nvGrpSpPr>
              <p:cNvPr id="374" name="그룹 364"/>
              <p:cNvGrpSpPr/>
              <p:nvPr/>
            </p:nvGrpSpPr>
            <p:grpSpPr>
              <a:xfrm>
                <a:off x="4976470" y="2091680"/>
                <a:ext cx="618335" cy="1602927"/>
                <a:chOff x="4655684" y="2388332"/>
                <a:chExt cx="618335" cy="1602927"/>
              </a:xfrm>
              <a:grpFill/>
            </p:grpSpPr>
            <p:grpSp>
              <p:nvGrpSpPr>
                <p:cNvPr id="432" name="그룹 380"/>
                <p:cNvGrpSpPr>
                  <a:grpSpLocks/>
                </p:cNvGrpSpPr>
                <p:nvPr/>
              </p:nvGrpSpPr>
              <p:grpSpPr bwMode="auto">
                <a:xfrm>
                  <a:off x="4655684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42" name="직사각형 441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주식주문</a:t>
                    </a:r>
                  </a:p>
                </p:txBody>
              </p:sp>
              <p:sp>
                <p:nvSpPr>
                  <p:cNvPr id="443" name="직사각형 442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</a:p>
                </p:txBody>
              </p:sp>
            </p:grpSp>
            <p:grpSp>
              <p:nvGrpSpPr>
                <p:cNvPr id="433" name="그룹 563"/>
                <p:cNvGrpSpPr>
                  <a:grpSpLocks/>
                </p:cNvGrpSpPr>
                <p:nvPr/>
              </p:nvGrpSpPr>
              <p:grpSpPr bwMode="auto">
                <a:xfrm>
                  <a:off x="4698019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40" name="직사각형 439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매수</a:t>
                    </a:r>
                  </a:p>
                </p:txBody>
              </p:sp>
              <p:sp>
                <p:nvSpPr>
                  <p:cNvPr id="441" name="직사각형 440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-01</a:t>
                    </a:r>
                  </a:p>
                </p:txBody>
              </p:sp>
            </p:grpSp>
            <p:grpSp>
              <p:nvGrpSpPr>
                <p:cNvPr id="434" name="그룹 564"/>
                <p:cNvGrpSpPr>
                  <a:grpSpLocks/>
                </p:cNvGrpSpPr>
                <p:nvPr/>
              </p:nvGrpSpPr>
              <p:grpSpPr bwMode="auto">
                <a:xfrm>
                  <a:off x="4698019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38" name="직사각형 437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</a:p>
                </p:txBody>
              </p:sp>
              <p:sp>
                <p:nvSpPr>
                  <p:cNvPr id="439" name="직사각형 438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r>
                      <a:rPr lang="en-US" altLang="ko-KR" sz="400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-02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35" name="그룹 565"/>
                <p:cNvGrpSpPr>
                  <a:grpSpLocks/>
                </p:cNvGrpSpPr>
                <p:nvPr/>
              </p:nvGrpSpPr>
              <p:grpSpPr bwMode="auto">
                <a:xfrm>
                  <a:off x="4698019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36" name="직사각형 435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정정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/</a:t>
                    </a: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</a:p>
                </p:txBody>
              </p:sp>
              <p:sp>
                <p:nvSpPr>
                  <p:cNvPr id="437" name="직사각형 436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-03</a:t>
                    </a:r>
                  </a:p>
                </p:txBody>
              </p:sp>
            </p:grpSp>
          </p:grpSp>
          <p:grpSp>
            <p:nvGrpSpPr>
              <p:cNvPr id="375" name="그룹 365"/>
              <p:cNvGrpSpPr/>
              <p:nvPr/>
            </p:nvGrpSpPr>
            <p:grpSpPr>
              <a:xfrm>
                <a:off x="5671114" y="2091680"/>
                <a:ext cx="618335" cy="1602927"/>
                <a:chOff x="5374716" y="2388332"/>
                <a:chExt cx="618335" cy="1602927"/>
              </a:xfrm>
              <a:grpFill/>
            </p:grpSpPr>
            <p:grpSp>
              <p:nvGrpSpPr>
                <p:cNvPr id="420" name="그룹 381"/>
                <p:cNvGrpSpPr>
                  <a:grpSpLocks/>
                </p:cNvGrpSpPr>
                <p:nvPr/>
              </p:nvGrpSpPr>
              <p:grpSpPr bwMode="auto">
                <a:xfrm>
                  <a:off x="5374716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30" name="직사각형 429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예약주문</a:t>
                    </a:r>
                  </a:p>
                </p:txBody>
              </p:sp>
              <p:sp>
                <p:nvSpPr>
                  <p:cNvPr id="431" name="직사각형 430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</a:p>
                </p:txBody>
              </p:sp>
            </p:grpSp>
            <p:grpSp>
              <p:nvGrpSpPr>
                <p:cNvPr id="421" name="그룹 554"/>
                <p:cNvGrpSpPr>
                  <a:grpSpLocks/>
                </p:cNvGrpSpPr>
                <p:nvPr/>
              </p:nvGrpSpPr>
              <p:grpSpPr bwMode="auto">
                <a:xfrm>
                  <a:off x="5417051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28" name="직사각형 427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매수</a:t>
                    </a:r>
                  </a:p>
                </p:txBody>
              </p:sp>
              <p:sp>
                <p:nvSpPr>
                  <p:cNvPr id="429" name="직사각형 428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-01</a:t>
                    </a:r>
                  </a:p>
                </p:txBody>
              </p:sp>
            </p:grpSp>
            <p:grpSp>
              <p:nvGrpSpPr>
                <p:cNvPr id="422" name="그룹 555"/>
                <p:cNvGrpSpPr>
                  <a:grpSpLocks/>
                </p:cNvGrpSpPr>
                <p:nvPr/>
              </p:nvGrpSpPr>
              <p:grpSpPr bwMode="auto">
                <a:xfrm>
                  <a:off x="5417051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26" name="직사각형 425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</a:p>
                </p:txBody>
              </p:sp>
              <p:sp>
                <p:nvSpPr>
                  <p:cNvPr id="427" name="직사각형 426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-02</a:t>
                    </a:r>
                  </a:p>
                </p:txBody>
              </p:sp>
            </p:grpSp>
            <p:grpSp>
              <p:nvGrpSpPr>
                <p:cNvPr id="423" name="그룹 556"/>
                <p:cNvGrpSpPr>
                  <a:grpSpLocks/>
                </p:cNvGrpSpPr>
                <p:nvPr/>
              </p:nvGrpSpPr>
              <p:grpSpPr bwMode="auto">
                <a:xfrm>
                  <a:off x="5417051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24" name="직사각형 423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</a:p>
                </p:txBody>
              </p:sp>
              <p:sp>
                <p:nvSpPr>
                  <p:cNvPr id="425" name="직사각형 424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-03</a:t>
                    </a:r>
                  </a:p>
                </p:txBody>
              </p:sp>
            </p:grpSp>
          </p:grpSp>
          <p:grpSp>
            <p:nvGrpSpPr>
              <p:cNvPr id="376" name="그룹 366"/>
              <p:cNvGrpSpPr/>
              <p:nvPr/>
            </p:nvGrpSpPr>
            <p:grpSpPr>
              <a:xfrm>
                <a:off x="6365758" y="2091680"/>
                <a:ext cx="618335" cy="1194469"/>
                <a:chOff x="6087367" y="2388332"/>
                <a:chExt cx="618335" cy="1194469"/>
              </a:xfrm>
              <a:grpFill/>
            </p:grpSpPr>
            <p:grpSp>
              <p:nvGrpSpPr>
                <p:cNvPr id="411" name="그룹 382"/>
                <p:cNvGrpSpPr>
                  <a:grpSpLocks/>
                </p:cNvGrpSpPr>
                <p:nvPr/>
              </p:nvGrpSpPr>
              <p:grpSpPr bwMode="auto">
                <a:xfrm>
                  <a:off x="6087367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18" name="직사각형 417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단주주문</a:t>
                    </a:r>
                  </a:p>
                </p:txBody>
              </p:sp>
              <p:sp>
                <p:nvSpPr>
                  <p:cNvPr id="419" name="직사각형 418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03-03</a:t>
                    </a:r>
                  </a:p>
                </p:txBody>
              </p:sp>
            </p:grpSp>
            <p:grpSp>
              <p:nvGrpSpPr>
                <p:cNvPr id="412" name="그룹 545"/>
                <p:cNvGrpSpPr>
                  <a:grpSpLocks/>
                </p:cNvGrpSpPr>
                <p:nvPr/>
              </p:nvGrpSpPr>
              <p:grpSpPr bwMode="auto">
                <a:xfrm>
                  <a:off x="6129702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16" name="직사각형 415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</a:p>
                </p:txBody>
              </p:sp>
              <p:sp>
                <p:nvSpPr>
                  <p:cNvPr id="417" name="직사각형 416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03-03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-01</a:t>
                    </a:r>
                  </a:p>
                </p:txBody>
              </p:sp>
            </p:grpSp>
            <p:grpSp>
              <p:nvGrpSpPr>
                <p:cNvPr id="413" name="그룹 546"/>
                <p:cNvGrpSpPr>
                  <a:grpSpLocks/>
                </p:cNvGrpSpPr>
                <p:nvPr/>
              </p:nvGrpSpPr>
              <p:grpSpPr bwMode="auto">
                <a:xfrm>
                  <a:off x="6129702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14" name="직사각형 413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</a:p>
                </p:txBody>
              </p:sp>
              <p:sp>
                <p:nvSpPr>
                  <p:cNvPr id="415" name="직사각형 414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03-03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-02</a:t>
                    </a:r>
                  </a:p>
                </p:txBody>
              </p:sp>
            </p:grpSp>
          </p:grpSp>
          <p:grpSp>
            <p:nvGrpSpPr>
              <p:cNvPr id="377" name="그룹 367"/>
              <p:cNvGrpSpPr/>
              <p:nvPr/>
            </p:nvGrpSpPr>
            <p:grpSpPr>
              <a:xfrm>
                <a:off x="7060402" y="2091680"/>
                <a:ext cx="618335" cy="1602927"/>
                <a:chOff x="6815924" y="2388332"/>
                <a:chExt cx="618335" cy="1602927"/>
              </a:xfrm>
              <a:grpFill/>
            </p:grpSpPr>
            <p:grpSp>
              <p:nvGrpSpPr>
                <p:cNvPr id="399" name="그룹 385"/>
                <p:cNvGrpSpPr>
                  <a:grpSpLocks/>
                </p:cNvGrpSpPr>
                <p:nvPr/>
              </p:nvGrpSpPr>
              <p:grpSpPr bwMode="auto">
                <a:xfrm>
                  <a:off x="6815924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9" name="직사각형 408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신용주문</a:t>
                    </a:r>
                  </a:p>
                </p:txBody>
              </p:sp>
              <p:sp>
                <p:nvSpPr>
                  <p:cNvPr id="410" name="직사각형 409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</a:t>
                    </a:r>
                  </a:p>
                </p:txBody>
              </p:sp>
            </p:grpSp>
            <p:grpSp>
              <p:nvGrpSpPr>
                <p:cNvPr id="400" name="그룹 536"/>
                <p:cNvGrpSpPr>
                  <a:grpSpLocks/>
                </p:cNvGrpSpPr>
                <p:nvPr/>
              </p:nvGrpSpPr>
              <p:grpSpPr bwMode="auto">
                <a:xfrm>
                  <a:off x="6858259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7" name="직사각형 406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매수</a:t>
                    </a:r>
                  </a:p>
                </p:txBody>
              </p:sp>
              <p:sp>
                <p:nvSpPr>
                  <p:cNvPr id="408" name="직사각형 407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03-04-01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01" name="그룹 537"/>
                <p:cNvGrpSpPr>
                  <a:grpSpLocks/>
                </p:cNvGrpSpPr>
                <p:nvPr/>
              </p:nvGrpSpPr>
              <p:grpSpPr bwMode="auto">
                <a:xfrm>
                  <a:off x="6858259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5" name="직사각형 404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</a:p>
                </p:txBody>
              </p:sp>
              <p:sp>
                <p:nvSpPr>
                  <p:cNvPr id="406" name="직사각형 405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03-04-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02</a:t>
                    </a:r>
                  </a:p>
                </p:txBody>
              </p:sp>
            </p:grpSp>
            <p:grpSp>
              <p:nvGrpSpPr>
                <p:cNvPr id="402" name="그룹 538"/>
                <p:cNvGrpSpPr>
                  <a:grpSpLocks/>
                </p:cNvGrpSpPr>
                <p:nvPr/>
              </p:nvGrpSpPr>
              <p:grpSpPr bwMode="auto">
                <a:xfrm>
                  <a:off x="6858259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3" name="직사각형 402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정정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/</a:t>
                    </a: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</a:p>
                </p:txBody>
              </p:sp>
              <p:sp>
                <p:nvSpPr>
                  <p:cNvPr id="404" name="직사각형 403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-03</a:t>
                    </a:r>
                  </a:p>
                </p:txBody>
              </p:sp>
            </p:grpSp>
          </p:grpSp>
          <p:grpSp>
            <p:nvGrpSpPr>
              <p:cNvPr id="378" name="그룹 369"/>
              <p:cNvGrpSpPr/>
              <p:nvPr/>
            </p:nvGrpSpPr>
            <p:grpSpPr>
              <a:xfrm>
                <a:off x="7755045" y="2088232"/>
                <a:ext cx="1254257" cy="2423289"/>
                <a:chOff x="8269968" y="2384884"/>
                <a:chExt cx="1254257" cy="2423289"/>
              </a:xfrm>
              <a:grpFill/>
            </p:grpSpPr>
            <p:grpSp>
              <p:nvGrpSpPr>
                <p:cNvPr id="379" name="그룹 395"/>
                <p:cNvGrpSpPr/>
                <p:nvPr/>
              </p:nvGrpSpPr>
              <p:grpSpPr>
                <a:xfrm>
                  <a:off x="8269968" y="2384884"/>
                  <a:ext cx="1254257" cy="381000"/>
                  <a:chOff x="136525" y="2718330"/>
                  <a:chExt cx="1804465" cy="381000"/>
                </a:xfrm>
                <a:grpFill/>
              </p:grpSpPr>
              <p:sp>
                <p:nvSpPr>
                  <p:cNvPr id="395" name="직사각형 394"/>
                  <p:cNvSpPr/>
                  <p:nvPr/>
                </p:nvSpPr>
                <p:spPr bwMode="auto">
                  <a:xfrm>
                    <a:off x="136525" y="2832630"/>
                    <a:ext cx="828675" cy="266700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계좌</a:t>
                    </a:r>
                  </a:p>
                </p:txBody>
              </p:sp>
              <p:sp>
                <p:nvSpPr>
                  <p:cNvPr id="396" name="직사각형 395"/>
                  <p:cNvSpPr/>
                  <p:nvPr/>
                </p:nvSpPr>
                <p:spPr bwMode="auto">
                  <a:xfrm>
                    <a:off x="136525" y="2718330"/>
                    <a:ext cx="828675" cy="1460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</a:t>
                    </a:r>
                  </a:p>
                </p:txBody>
              </p:sp>
              <p:sp>
                <p:nvSpPr>
                  <p:cNvPr id="397" name="직사각형 396"/>
                  <p:cNvSpPr/>
                  <p:nvPr/>
                </p:nvSpPr>
                <p:spPr bwMode="auto">
                  <a:xfrm>
                    <a:off x="1112315" y="2832630"/>
                    <a:ext cx="828675" cy="266700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이체</a:t>
                    </a:r>
                  </a:p>
                </p:txBody>
              </p:sp>
              <p:sp>
                <p:nvSpPr>
                  <p:cNvPr id="398" name="직사각형 397"/>
                  <p:cNvSpPr/>
                  <p:nvPr/>
                </p:nvSpPr>
                <p:spPr bwMode="auto">
                  <a:xfrm>
                    <a:off x="1112315" y="2718330"/>
                    <a:ext cx="828675" cy="1460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03-06</a:t>
                    </a:r>
                  </a:p>
                </p:txBody>
              </p:sp>
            </p:grpSp>
            <p:grpSp>
              <p:nvGrpSpPr>
                <p:cNvPr id="380" name="그룹 414"/>
                <p:cNvGrpSpPr>
                  <a:grpSpLocks/>
                </p:cNvGrpSpPr>
                <p:nvPr/>
              </p:nvGrpSpPr>
              <p:grpSpPr bwMode="auto">
                <a:xfrm>
                  <a:off x="8312303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93" name="직사각형 392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잔고</a:t>
                    </a:r>
                  </a:p>
                </p:txBody>
              </p:sp>
              <p:sp>
                <p:nvSpPr>
                  <p:cNvPr id="394" name="직사각형 393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03-05-01</a:t>
                    </a:r>
                  </a:p>
                </p:txBody>
              </p:sp>
            </p:grpSp>
            <p:grpSp>
              <p:nvGrpSpPr>
                <p:cNvPr id="381" name="그룹 419"/>
                <p:cNvGrpSpPr>
                  <a:grpSpLocks/>
                </p:cNvGrpSpPr>
                <p:nvPr/>
              </p:nvGrpSpPr>
              <p:grpSpPr bwMode="auto">
                <a:xfrm>
                  <a:off x="8312303" y="4434069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91" name="직사각형 390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자산현황</a:t>
                    </a:r>
                  </a:p>
                </p:txBody>
              </p:sp>
              <p:sp>
                <p:nvSpPr>
                  <p:cNvPr id="392" name="직사각형 391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03-05-05</a:t>
                    </a:r>
                  </a:p>
                </p:txBody>
              </p:sp>
            </p:grpSp>
            <p:grpSp>
              <p:nvGrpSpPr>
                <p:cNvPr id="382" name="그룹 415"/>
                <p:cNvGrpSpPr>
                  <a:grpSpLocks/>
                </p:cNvGrpSpPr>
                <p:nvPr/>
              </p:nvGrpSpPr>
              <p:grpSpPr bwMode="auto">
                <a:xfrm>
                  <a:off x="8312303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89" name="직사각형 388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예수금</a:t>
                    </a:r>
                  </a:p>
                </p:txBody>
              </p:sp>
              <p:sp>
                <p:nvSpPr>
                  <p:cNvPr id="390" name="직사각형 389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03-05-02</a:t>
                    </a:r>
                  </a:p>
                </p:txBody>
              </p:sp>
            </p:grpSp>
            <p:grpSp>
              <p:nvGrpSpPr>
                <p:cNvPr id="383" name="그룹 416"/>
                <p:cNvGrpSpPr>
                  <a:grpSpLocks/>
                </p:cNvGrpSpPr>
                <p:nvPr/>
              </p:nvGrpSpPr>
              <p:grpSpPr bwMode="auto">
                <a:xfrm>
                  <a:off x="8312303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87" name="직사각형 386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체결내역</a:t>
                    </a:r>
                  </a:p>
                </p:txBody>
              </p:sp>
              <p:sp>
                <p:nvSpPr>
                  <p:cNvPr id="388" name="직사각형 387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03-05-03</a:t>
                    </a:r>
                  </a:p>
                </p:txBody>
              </p:sp>
            </p:grpSp>
            <p:grpSp>
              <p:nvGrpSpPr>
                <p:cNvPr id="384" name="그룹 417"/>
                <p:cNvGrpSpPr>
                  <a:grpSpLocks/>
                </p:cNvGrpSpPr>
                <p:nvPr/>
              </p:nvGrpSpPr>
              <p:grpSpPr bwMode="auto">
                <a:xfrm>
                  <a:off x="8312303" y="4025611"/>
                  <a:ext cx="576000" cy="374103"/>
                  <a:chOff x="957263" y="3518876"/>
                  <a:chExt cx="828000" cy="407377"/>
                </a:xfrm>
                <a:grpFill/>
              </p:grpSpPr>
              <p:sp>
                <p:nvSpPr>
                  <p:cNvPr id="385" name="직사각형 384"/>
                  <p:cNvSpPr/>
                  <p:nvPr/>
                </p:nvSpPr>
                <p:spPr bwMode="auto">
                  <a:xfrm>
                    <a:off x="957263" y="3658911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신용잔고</a:t>
                    </a:r>
                  </a:p>
                </p:txBody>
              </p:sp>
              <p:sp>
                <p:nvSpPr>
                  <p:cNvPr id="386" name="직사각형 385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03-05-04</a:t>
                    </a:r>
                  </a:p>
                </p:txBody>
              </p:sp>
            </p:grpSp>
          </p:grpSp>
        </p:grpSp>
        <p:cxnSp>
          <p:nvCxnSpPr>
            <p:cNvPr id="300" name="꺾인 연결선 299"/>
            <p:cNvCxnSpPr>
              <a:endCxn id="336" idx="0"/>
            </p:cNvCxnSpPr>
            <p:nvPr/>
          </p:nvCxnSpPr>
          <p:spPr bwMode="auto">
            <a:xfrm rot="16200000" flipH="1">
              <a:off x="4287310" y="1203189"/>
              <a:ext cx="170642" cy="411478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301" name="그룹 614"/>
            <p:cNvGrpSpPr/>
            <p:nvPr/>
          </p:nvGrpSpPr>
          <p:grpSpPr>
            <a:xfrm>
              <a:off x="2015737" y="1494248"/>
              <a:ext cx="272625" cy="177066"/>
              <a:chOff x="3872880" y="2477790"/>
              <a:chExt cx="622400" cy="374104"/>
            </a:xfrm>
          </p:grpSpPr>
          <p:sp>
            <p:nvSpPr>
              <p:cNvPr id="372" name="직사각형 371"/>
              <p:cNvSpPr/>
              <p:nvPr/>
            </p:nvSpPr>
            <p:spPr bwMode="auto">
              <a:xfrm>
                <a:off x="3872880" y="2606388"/>
                <a:ext cx="622400" cy="245506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뉴스</a:t>
                </a: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시황</a:t>
                </a:r>
              </a:p>
            </p:txBody>
          </p:sp>
          <p:sp>
            <p:nvSpPr>
              <p:cNvPr id="373" name="직사각형 372"/>
              <p:cNvSpPr/>
              <p:nvPr/>
            </p:nvSpPr>
            <p:spPr bwMode="auto">
              <a:xfrm>
                <a:off x="3872880" y="2477790"/>
                <a:ext cx="622400" cy="13152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02-01</a:t>
                </a:r>
              </a:p>
            </p:txBody>
          </p:sp>
        </p:grpSp>
        <p:grpSp>
          <p:nvGrpSpPr>
            <p:cNvPr id="302" name="그룹 620"/>
            <p:cNvGrpSpPr>
              <a:grpSpLocks/>
            </p:cNvGrpSpPr>
            <p:nvPr/>
          </p:nvGrpSpPr>
          <p:grpSpPr bwMode="auto">
            <a:xfrm>
              <a:off x="2015737" y="1684147"/>
              <a:ext cx="272625" cy="177065"/>
              <a:chOff x="957263" y="3965926"/>
              <a:chExt cx="828000" cy="407375"/>
            </a:xfrm>
          </p:grpSpPr>
          <p:sp>
            <p:nvSpPr>
              <p:cNvPr id="370" name="직사각형 369"/>
              <p:cNvSpPr/>
              <p:nvPr/>
            </p:nvSpPr>
            <p:spPr bwMode="auto">
              <a:xfrm>
                <a:off x="957263" y="4105959"/>
                <a:ext cx="828000" cy="267342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주요지수</a:t>
                </a:r>
              </a:p>
            </p:txBody>
          </p:sp>
          <p:sp>
            <p:nvSpPr>
              <p:cNvPr id="371" name="직사각형 370"/>
              <p:cNvSpPr/>
              <p:nvPr/>
            </p:nvSpPr>
            <p:spPr bwMode="auto">
              <a:xfrm>
                <a:off x="957263" y="396592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02-02</a:t>
                </a:r>
              </a:p>
            </p:txBody>
          </p:sp>
        </p:grpSp>
        <p:grpSp>
          <p:nvGrpSpPr>
            <p:cNvPr id="303" name="그룹 199"/>
            <p:cNvGrpSpPr/>
            <p:nvPr/>
          </p:nvGrpSpPr>
          <p:grpSpPr>
            <a:xfrm>
              <a:off x="1280345" y="1494248"/>
              <a:ext cx="292663" cy="2115528"/>
              <a:chOff x="2515390" y="2091680"/>
              <a:chExt cx="618335" cy="4469668"/>
            </a:xfrm>
          </p:grpSpPr>
          <p:grpSp>
            <p:nvGrpSpPr>
              <p:cNvPr id="337" name="그룹 796"/>
              <p:cNvGrpSpPr>
                <a:grpSpLocks/>
              </p:cNvGrpSpPr>
              <p:nvPr/>
            </p:nvGrpSpPr>
            <p:grpSpPr bwMode="auto">
              <a:xfrm>
                <a:off x="2515390" y="2091680"/>
                <a:ext cx="576000" cy="374104"/>
                <a:chOff x="957263" y="3518876"/>
                <a:chExt cx="828000" cy="407378"/>
              </a:xfrm>
            </p:grpSpPr>
            <p:sp>
              <p:nvSpPr>
                <p:cNvPr id="368" name="직사각형 36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특징주순위</a:t>
                  </a:r>
                  <a:endPara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69" name="직사각형 36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</a:p>
              </p:txBody>
            </p:sp>
          </p:grpSp>
          <p:grpSp>
            <p:nvGrpSpPr>
              <p:cNvPr id="338" name="그룹 304"/>
              <p:cNvGrpSpPr>
                <a:grpSpLocks/>
              </p:cNvGrpSpPr>
              <p:nvPr/>
            </p:nvGrpSpPr>
            <p:grpSpPr bwMode="auto">
              <a:xfrm>
                <a:off x="2557725" y="2503585"/>
                <a:ext cx="576000" cy="374106"/>
                <a:chOff x="957263" y="3518876"/>
                <a:chExt cx="828000" cy="407380"/>
              </a:xfrm>
            </p:grpSpPr>
            <p:sp>
              <p:nvSpPr>
                <p:cNvPr id="366" name="직사각형 365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상한가상위</a:t>
                  </a:r>
                </a:p>
              </p:txBody>
            </p:sp>
            <p:sp>
              <p:nvSpPr>
                <p:cNvPr id="367" name="직사각형 36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01-04-01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39" name="그룹 310"/>
              <p:cNvGrpSpPr>
                <a:grpSpLocks/>
              </p:cNvGrpSpPr>
              <p:nvPr/>
            </p:nvGrpSpPr>
            <p:grpSpPr bwMode="auto">
              <a:xfrm>
                <a:off x="2557725" y="2912044"/>
                <a:ext cx="576000" cy="374106"/>
                <a:chOff x="957263" y="3518876"/>
                <a:chExt cx="828000" cy="407380"/>
              </a:xfrm>
            </p:grpSpPr>
            <p:sp>
              <p:nvSpPr>
                <p:cNvPr id="364" name="직사각형 363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하한가상위</a:t>
                  </a:r>
                </a:p>
              </p:txBody>
            </p:sp>
            <p:sp>
              <p:nvSpPr>
                <p:cNvPr id="365" name="직사각형 36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-02</a:t>
                  </a:r>
                </a:p>
              </p:txBody>
            </p:sp>
          </p:grpSp>
          <p:grpSp>
            <p:nvGrpSpPr>
              <p:cNvPr id="340" name="그룹 310"/>
              <p:cNvGrpSpPr>
                <a:grpSpLocks/>
              </p:cNvGrpSpPr>
              <p:nvPr/>
            </p:nvGrpSpPr>
            <p:grpSpPr bwMode="auto">
              <a:xfrm>
                <a:off x="2557725" y="3321619"/>
                <a:ext cx="576000" cy="374106"/>
                <a:chOff x="957263" y="3518876"/>
                <a:chExt cx="828000" cy="407380"/>
              </a:xfrm>
            </p:grpSpPr>
            <p:sp>
              <p:nvSpPr>
                <p:cNvPr id="362" name="직사각형 361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상승률상위</a:t>
                  </a:r>
                </a:p>
              </p:txBody>
            </p:sp>
            <p:sp>
              <p:nvSpPr>
                <p:cNvPr id="363" name="직사각형 36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-03</a:t>
                  </a:r>
                </a:p>
              </p:txBody>
            </p:sp>
          </p:grpSp>
          <p:grpSp>
            <p:nvGrpSpPr>
              <p:cNvPr id="341" name="그룹 310"/>
              <p:cNvGrpSpPr>
                <a:grpSpLocks/>
              </p:cNvGrpSpPr>
              <p:nvPr/>
            </p:nvGrpSpPr>
            <p:grpSpPr bwMode="auto">
              <a:xfrm>
                <a:off x="2557725" y="3731194"/>
                <a:ext cx="576000" cy="374106"/>
                <a:chOff x="957263" y="3518876"/>
                <a:chExt cx="828000" cy="407380"/>
              </a:xfrm>
            </p:grpSpPr>
            <p:sp>
              <p:nvSpPr>
                <p:cNvPr id="360" name="직사각형 359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하락률상위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61" name="직사각형 36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-04</a:t>
                  </a:r>
                </a:p>
              </p:txBody>
            </p:sp>
          </p:grpSp>
          <p:grpSp>
            <p:nvGrpSpPr>
              <p:cNvPr id="342" name="그룹 304"/>
              <p:cNvGrpSpPr>
                <a:grpSpLocks/>
              </p:cNvGrpSpPr>
              <p:nvPr/>
            </p:nvGrpSpPr>
            <p:grpSpPr bwMode="auto">
              <a:xfrm>
                <a:off x="2557725" y="4140460"/>
                <a:ext cx="576000" cy="374106"/>
                <a:chOff x="957263" y="3518876"/>
                <a:chExt cx="828000" cy="407380"/>
              </a:xfrm>
            </p:grpSpPr>
            <p:sp>
              <p:nvSpPr>
                <p:cNvPr id="358" name="직사각형 357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거래량상위</a:t>
                  </a:r>
                </a:p>
              </p:txBody>
            </p:sp>
            <p:sp>
              <p:nvSpPr>
                <p:cNvPr id="359" name="직사각형 35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01-04-05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3" name="그룹 310"/>
              <p:cNvGrpSpPr>
                <a:grpSpLocks/>
              </p:cNvGrpSpPr>
              <p:nvPr/>
            </p:nvGrpSpPr>
            <p:grpSpPr bwMode="auto">
              <a:xfrm>
                <a:off x="2557725" y="4548919"/>
                <a:ext cx="576000" cy="374106"/>
                <a:chOff x="957263" y="3518876"/>
                <a:chExt cx="828000" cy="407380"/>
              </a:xfrm>
            </p:grpSpPr>
            <p:sp>
              <p:nvSpPr>
                <p:cNvPr id="356" name="직사각형 355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신고가</a:t>
                  </a:r>
                </a:p>
              </p:txBody>
            </p:sp>
            <p:sp>
              <p:nvSpPr>
                <p:cNvPr id="357" name="직사각형 35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-06</a:t>
                  </a:r>
                </a:p>
              </p:txBody>
            </p:sp>
          </p:grpSp>
          <p:grpSp>
            <p:nvGrpSpPr>
              <p:cNvPr id="344" name="그룹 310"/>
              <p:cNvGrpSpPr>
                <a:grpSpLocks/>
              </p:cNvGrpSpPr>
              <p:nvPr/>
            </p:nvGrpSpPr>
            <p:grpSpPr bwMode="auto">
              <a:xfrm>
                <a:off x="2557725" y="4958494"/>
                <a:ext cx="576000" cy="374106"/>
                <a:chOff x="957263" y="3518876"/>
                <a:chExt cx="828000" cy="407380"/>
              </a:xfrm>
            </p:grpSpPr>
            <p:sp>
              <p:nvSpPr>
                <p:cNvPr id="354" name="직사각형 353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신저가</a:t>
                  </a:r>
                </a:p>
              </p:txBody>
            </p:sp>
            <p:sp>
              <p:nvSpPr>
                <p:cNvPr id="355" name="직사각형 35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-07</a:t>
                  </a:r>
                </a:p>
              </p:txBody>
            </p:sp>
          </p:grpSp>
          <p:grpSp>
            <p:nvGrpSpPr>
              <p:cNvPr id="345" name="그룹 310"/>
              <p:cNvGrpSpPr>
                <a:grpSpLocks/>
              </p:cNvGrpSpPr>
              <p:nvPr/>
            </p:nvGrpSpPr>
            <p:grpSpPr bwMode="auto">
              <a:xfrm>
                <a:off x="2557725" y="5368069"/>
                <a:ext cx="576000" cy="374106"/>
                <a:chOff x="957263" y="3518876"/>
                <a:chExt cx="828000" cy="407380"/>
              </a:xfrm>
            </p:grpSpPr>
            <p:sp>
              <p:nvSpPr>
                <p:cNvPr id="352" name="직사각형 351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거래대금상위</a:t>
                  </a:r>
                </a:p>
              </p:txBody>
            </p:sp>
            <p:sp>
              <p:nvSpPr>
                <p:cNvPr id="353" name="직사각형 35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-08</a:t>
                  </a:r>
                </a:p>
              </p:txBody>
            </p:sp>
          </p:grpSp>
          <p:grpSp>
            <p:nvGrpSpPr>
              <p:cNvPr id="346" name="그룹 310"/>
              <p:cNvGrpSpPr>
                <a:grpSpLocks/>
              </p:cNvGrpSpPr>
              <p:nvPr/>
            </p:nvGrpSpPr>
            <p:grpSpPr bwMode="auto">
              <a:xfrm>
                <a:off x="2557725" y="5782578"/>
                <a:ext cx="576000" cy="374106"/>
                <a:chOff x="957263" y="3518876"/>
                <a:chExt cx="828000" cy="407380"/>
              </a:xfrm>
            </p:grpSpPr>
            <p:sp>
              <p:nvSpPr>
                <p:cNvPr id="350" name="직사각형 349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신규상장종목</a:t>
                  </a:r>
                </a:p>
              </p:txBody>
            </p:sp>
            <p:sp>
              <p:nvSpPr>
                <p:cNvPr id="351" name="직사각형 35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-09</a:t>
                  </a:r>
                </a:p>
              </p:txBody>
            </p:sp>
          </p:grpSp>
          <p:grpSp>
            <p:nvGrpSpPr>
              <p:cNvPr id="347" name="그룹 310"/>
              <p:cNvGrpSpPr>
                <a:grpSpLocks/>
              </p:cNvGrpSpPr>
              <p:nvPr/>
            </p:nvGrpSpPr>
            <p:grpSpPr bwMode="auto">
              <a:xfrm>
                <a:off x="2557725" y="6187242"/>
                <a:ext cx="576000" cy="374106"/>
                <a:chOff x="957263" y="3518876"/>
                <a:chExt cx="828000" cy="407380"/>
              </a:xfrm>
            </p:grpSpPr>
            <p:sp>
              <p:nvSpPr>
                <p:cNvPr id="348" name="직사각형 347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시가총액상위</a:t>
                  </a:r>
                </a:p>
              </p:txBody>
            </p:sp>
            <p:sp>
              <p:nvSpPr>
                <p:cNvPr id="349" name="직사각형 34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-10</a:t>
                  </a:r>
                </a:p>
              </p:txBody>
            </p:sp>
          </p:grpSp>
        </p:grpSp>
        <p:grpSp>
          <p:nvGrpSpPr>
            <p:cNvPr id="304" name="그룹 632"/>
            <p:cNvGrpSpPr>
              <a:grpSpLocks/>
            </p:cNvGrpSpPr>
            <p:nvPr/>
          </p:nvGrpSpPr>
          <p:grpSpPr bwMode="auto">
            <a:xfrm>
              <a:off x="4431076" y="1494248"/>
              <a:ext cx="294587" cy="177066"/>
              <a:chOff x="957263" y="3518876"/>
              <a:chExt cx="828000" cy="407378"/>
            </a:xfrm>
          </p:grpSpPr>
          <p:sp>
            <p:nvSpPr>
              <p:cNvPr id="335" name="직사각형 334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실시간 시세</a:t>
                </a:r>
              </a:p>
            </p:txBody>
          </p:sp>
          <p:sp>
            <p:nvSpPr>
              <p:cNvPr id="336" name="직사각형 335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04-01</a:t>
                </a:r>
              </a:p>
            </p:txBody>
          </p:sp>
        </p:grpSp>
        <p:grpSp>
          <p:nvGrpSpPr>
            <p:cNvPr id="305" name="그룹 633"/>
            <p:cNvGrpSpPr>
              <a:grpSpLocks/>
            </p:cNvGrpSpPr>
            <p:nvPr/>
          </p:nvGrpSpPr>
          <p:grpSpPr bwMode="auto">
            <a:xfrm>
              <a:off x="4431076" y="1689207"/>
              <a:ext cx="294587" cy="177066"/>
              <a:chOff x="957263" y="3518876"/>
              <a:chExt cx="828000" cy="407378"/>
            </a:xfrm>
          </p:grpSpPr>
          <p:sp>
            <p:nvSpPr>
              <p:cNvPr id="333" name="직사각형 332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화면 꺼짐 방지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04-02</a:t>
                </a:r>
              </a:p>
            </p:txBody>
          </p:sp>
        </p:grpSp>
        <p:grpSp>
          <p:nvGrpSpPr>
            <p:cNvPr id="306" name="그룹 634"/>
            <p:cNvGrpSpPr>
              <a:grpSpLocks/>
            </p:cNvGrpSpPr>
            <p:nvPr/>
          </p:nvGrpSpPr>
          <p:grpSpPr bwMode="auto">
            <a:xfrm>
              <a:off x="4431076" y="2462512"/>
              <a:ext cx="294587" cy="177065"/>
              <a:chOff x="957263" y="3518878"/>
              <a:chExt cx="828000" cy="407376"/>
            </a:xfrm>
          </p:grpSpPr>
          <p:sp>
            <p:nvSpPr>
              <p:cNvPr id="331" name="직사각형 330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공인인증센터</a:t>
                </a:r>
              </a:p>
            </p:txBody>
          </p:sp>
          <p:sp>
            <p:nvSpPr>
              <p:cNvPr id="332" name="직사각형 331"/>
              <p:cNvSpPr/>
              <p:nvPr/>
            </p:nvSpPr>
            <p:spPr bwMode="auto">
              <a:xfrm>
                <a:off x="957263" y="3518878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04-06</a:t>
                </a:r>
              </a:p>
            </p:txBody>
          </p:sp>
        </p:grpSp>
        <p:grpSp>
          <p:nvGrpSpPr>
            <p:cNvPr id="307" name="그룹 635"/>
            <p:cNvGrpSpPr>
              <a:grpSpLocks/>
            </p:cNvGrpSpPr>
            <p:nvPr/>
          </p:nvGrpSpPr>
          <p:grpSpPr bwMode="auto">
            <a:xfrm>
              <a:off x="4431076" y="2655837"/>
              <a:ext cx="294587" cy="177066"/>
              <a:chOff x="957263" y="3518876"/>
              <a:chExt cx="828000" cy="407378"/>
            </a:xfrm>
          </p:grpSpPr>
          <p:sp>
            <p:nvSpPr>
              <p:cNvPr id="329" name="직사각형 328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공지사항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04-07</a:t>
                </a:r>
              </a:p>
            </p:txBody>
          </p:sp>
        </p:grpSp>
        <p:grpSp>
          <p:nvGrpSpPr>
            <p:cNvPr id="308" name="그룹 636"/>
            <p:cNvGrpSpPr>
              <a:grpSpLocks/>
            </p:cNvGrpSpPr>
            <p:nvPr/>
          </p:nvGrpSpPr>
          <p:grpSpPr bwMode="auto">
            <a:xfrm>
              <a:off x="4431076" y="1882533"/>
              <a:ext cx="294587" cy="177066"/>
              <a:chOff x="957263" y="3518876"/>
              <a:chExt cx="828000" cy="407378"/>
            </a:xfrm>
          </p:grpSpPr>
          <p:sp>
            <p:nvSpPr>
              <p:cNvPr id="327" name="직사각형 326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종목코드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맑은 고딕"/>
                </a:endParaRPr>
              </a:p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업데이트</a:t>
                </a:r>
              </a:p>
            </p:txBody>
          </p:sp>
          <p:sp>
            <p:nvSpPr>
              <p:cNvPr id="328" name="직사각형 327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04-03</a:t>
                </a:r>
              </a:p>
            </p:txBody>
          </p:sp>
        </p:grpSp>
        <p:grpSp>
          <p:nvGrpSpPr>
            <p:cNvPr id="309" name="그룹 637"/>
            <p:cNvGrpSpPr>
              <a:grpSpLocks/>
            </p:cNvGrpSpPr>
            <p:nvPr/>
          </p:nvGrpSpPr>
          <p:grpSpPr bwMode="auto">
            <a:xfrm>
              <a:off x="4431076" y="2075860"/>
              <a:ext cx="294587" cy="177066"/>
              <a:chOff x="957263" y="3518876"/>
              <a:chExt cx="828000" cy="407378"/>
            </a:xfrm>
          </p:grpSpPr>
          <p:sp>
            <p:nvSpPr>
              <p:cNvPr id="325" name="직사각형 324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시세 알림 설정</a:t>
                </a:r>
              </a:p>
            </p:txBody>
          </p:sp>
          <p:sp>
            <p:nvSpPr>
              <p:cNvPr id="326" name="직사각형 325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04-04</a:t>
                </a:r>
              </a:p>
            </p:txBody>
          </p:sp>
        </p:grpSp>
        <p:grpSp>
          <p:nvGrpSpPr>
            <p:cNvPr id="310" name="그룹 638"/>
            <p:cNvGrpSpPr>
              <a:grpSpLocks/>
            </p:cNvGrpSpPr>
            <p:nvPr/>
          </p:nvGrpSpPr>
          <p:grpSpPr bwMode="auto">
            <a:xfrm>
              <a:off x="4431076" y="2269185"/>
              <a:ext cx="294587" cy="177066"/>
              <a:chOff x="957263" y="3518876"/>
              <a:chExt cx="828000" cy="407378"/>
            </a:xfrm>
          </p:grpSpPr>
          <p:sp>
            <p:nvSpPr>
              <p:cNvPr id="323" name="직사각형 322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Login</a:t>
                </a: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 재설정</a:t>
                </a:r>
              </a:p>
            </p:txBody>
          </p:sp>
          <p:sp>
            <p:nvSpPr>
              <p:cNvPr id="324" name="직사각형 323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04-05</a:t>
                </a:r>
              </a:p>
            </p:txBody>
          </p:sp>
        </p:grpSp>
        <p:grpSp>
          <p:nvGrpSpPr>
            <p:cNvPr id="311" name="그룹 634"/>
            <p:cNvGrpSpPr>
              <a:grpSpLocks/>
            </p:cNvGrpSpPr>
            <p:nvPr/>
          </p:nvGrpSpPr>
          <p:grpSpPr bwMode="auto">
            <a:xfrm>
              <a:off x="4431076" y="2849976"/>
              <a:ext cx="294587" cy="177066"/>
              <a:chOff x="957263" y="3518876"/>
              <a:chExt cx="828000" cy="407378"/>
            </a:xfrm>
          </p:grpSpPr>
          <p:sp>
            <p:nvSpPr>
              <p:cNvPr id="321" name="직사각형 320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고객센터</a:t>
                </a:r>
              </a:p>
            </p:txBody>
          </p:sp>
          <p:sp>
            <p:nvSpPr>
              <p:cNvPr id="322" name="직사각형 321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04-08</a:t>
                </a:r>
              </a:p>
            </p:txBody>
          </p:sp>
        </p:grpSp>
        <p:grpSp>
          <p:nvGrpSpPr>
            <p:cNvPr id="312" name="그룹 623"/>
            <p:cNvGrpSpPr>
              <a:grpSpLocks/>
            </p:cNvGrpSpPr>
            <p:nvPr/>
          </p:nvGrpSpPr>
          <p:grpSpPr bwMode="auto">
            <a:xfrm>
              <a:off x="2015737" y="2263540"/>
              <a:ext cx="272625" cy="177065"/>
              <a:chOff x="957263" y="3965913"/>
              <a:chExt cx="828000" cy="407374"/>
            </a:xfrm>
          </p:grpSpPr>
          <p:sp>
            <p:nvSpPr>
              <p:cNvPr id="319" name="직사각형 318"/>
              <p:cNvSpPr/>
              <p:nvPr/>
            </p:nvSpPr>
            <p:spPr bwMode="auto">
              <a:xfrm>
                <a:off x="957263" y="4105946"/>
                <a:ext cx="828000" cy="267341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기업정보</a:t>
                </a:r>
              </a:p>
            </p:txBody>
          </p:sp>
          <p:sp>
            <p:nvSpPr>
              <p:cNvPr id="320" name="직사각형 319"/>
              <p:cNvSpPr/>
              <p:nvPr/>
            </p:nvSpPr>
            <p:spPr bwMode="auto">
              <a:xfrm>
                <a:off x="957263" y="3965913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02-03</a:t>
                </a:r>
              </a:p>
            </p:txBody>
          </p:sp>
        </p:grpSp>
        <p:grpSp>
          <p:nvGrpSpPr>
            <p:cNvPr id="313" name="그룹 603"/>
            <p:cNvGrpSpPr>
              <a:grpSpLocks/>
            </p:cNvGrpSpPr>
            <p:nvPr/>
          </p:nvGrpSpPr>
          <p:grpSpPr bwMode="auto">
            <a:xfrm>
              <a:off x="2035774" y="1877472"/>
              <a:ext cx="272625" cy="177065"/>
              <a:chOff x="957263" y="3965911"/>
              <a:chExt cx="828000" cy="407374"/>
            </a:xfrm>
          </p:grpSpPr>
          <p:sp>
            <p:nvSpPr>
              <p:cNvPr id="317" name="직사각형 316"/>
              <p:cNvSpPr/>
              <p:nvPr/>
            </p:nvSpPr>
            <p:spPr bwMode="auto">
              <a:xfrm>
                <a:off x="957263" y="4105944"/>
                <a:ext cx="828000" cy="267341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국내지수</a:t>
                </a:r>
              </a:p>
            </p:txBody>
          </p:sp>
          <p:sp>
            <p:nvSpPr>
              <p:cNvPr id="318" name="직사각형 317"/>
              <p:cNvSpPr/>
              <p:nvPr/>
            </p:nvSpPr>
            <p:spPr bwMode="auto">
              <a:xfrm>
                <a:off x="957263" y="3965911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latinLnBrk="0">
                  <a:lnSpc>
                    <a:spcPct val="90000"/>
                  </a:lnSpc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02-02</a:t>
                </a:r>
                <a:r>
                  <a: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-01</a:t>
                </a:r>
              </a:p>
            </p:txBody>
          </p:sp>
        </p:grpSp>
        <p:grpSp>
          <p:nvGrpSpPr>
            <p:cNvPr id="314" name="그룹 604"/>
            <p:cNvGrpSpPr>
              <a:grpSpLocks/>
            </p:cNvGrpSpPr>
            <p:nvPr/>
          </p:nvGrpSpPr>
          <p:grpSpPr bwMode="auto">
            <a:xfrm>
              <a:off x="2035774" y="2070798"/>
              <a:ext cx="272625" cy="177065"/>
              <a:chOff x="957263" y="3965911"/>
              <a:chExt cx="828000" cy="407374"/>
            </a:xfrm>
          </p:grpSpPr>
          <p:sp>
            <p:nvSpPr>
              <p:cNvPr id="315" name="직사각형 314"/>
              <p:cNvSpPr/>
              <p:nvPr/>
            </p:nvSpPr>
            <p:spPr bwMode="auto">
              <a:xfrm>
                <a:off x="957263" y="4105944"/>
                <a:ext cx="828000" cy="267341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해외지수</a:t>
                </a:r>
              </a:p>
            </p:txBody>
          </p:sp>
          <p:sp>
            <p:nvSpPr>
              <p:cNvPr id="316" name="직사각형 315"/>
              <p:cNvSpPr/>
              <p:nvPr/>
            </p:nvSpPr>
            <p:spPr bwMode="auto">
              <a:xfrm>
                <a:off x="957263" y="3965911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latinLnBrk="0">
                  <a:lnSpc>
                    <a:spcPct val="90000"/>
                  </a:lnSpc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02-02</a:t>
                </a:r>
                <a:r>
                  <a: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-02</a:t>
                </a:r>
              </a:p>
            </p:txBody>
          </p:sp>
        </p:grpSp>
      </p:grpSp>
      <p:sp>
        <p:nvSpPr>
          <p:cNvPr id="529" name="사각형 설명선 528"/>
          <p:cNvSpPr/>
          <p:nvPr/>
        </p:nvSpPr>
        <p:spPr>
          <a:xfrm>
            <a:off x="273050" y="2132856"/>
            <a:ext cx="1655614" cy="720080"/>
          </a:xfrm>
          <a:prstGeom prst="wedgeRectCallout">
            <a:avLst>
              <a:gd name="adj1" fmla="val 71566"/>
              <a:gd name="adj2" fmla="val -189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업무 범위를 확인하기 위해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Menu Structure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사전에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협의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</a:p>
        </p:txBody>
      </p:sp>
      <p:sp>
        <p:nvSpPr>
          <p:cNvPr id="552" name="사각형 설명선 551"/>
          <p:cNvSpPr/>
          <p:nvPr/>
        </p:nvSpPr>
        <p:spPr>
          <a:xfrm>
            <a:off x="7581106" y="4977172"/>
            <a:ext cx="2051844" cy="607430"/>
          </a:xfrm>
          <a:prstGeom prst="wedgeRectCallout">
            <a:avLst>
              <a:gd name="adj1" fmla="val -67176"/>
              <a:gd name="adj2" fmla="val -2508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구분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Menu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한눈에 볼 수 있도록 정리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사각형 설명선 264"/>
          <p:cNvSpPr/>
          <p:nvPr/>
        </p:nvSpPr>
        <p:spPr>
          <a:xfrm>
            <a:off x="956556" y="5481228"/>
            <a:ext cx="1656184" cy="720080"/>
          </a:xfrm>
          <a:prstGeom prst="wedgeRectCallout">
            <a:avLst>
              <a:gd name="adj1" fmla="val 66251"/>
              <a:gd name="adj2" fmla="val -3762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전후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권한별 제공 등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제공 메뉴가 다른 경우 별도 페이지로 작성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</p:spTree>
    <p:extLst>
      <p:ext uri="{BB962C8B-B14F-4D97-AF65-F5344CB8AC3E}">
        <p14:creationId xmlns:p14="http://schemas.microsoft.com/office/powerpoint/2010/main" val="403819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각 프로젝트의 특성 및 요건에 따라 </a:t>
            </a:r>
            <a:r>
              <a:rPr lang="en-US" altLang="ko-KR" dirty="0"/>
              <a:t>UI Proposal</a:t>
            </a:r>
            <a:r>
              <a:rPr lang="ko-KR" altLang="en-US" dirty="0"/>
              <a:t>을 위한 리서치 및 분석을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  <a:p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Research &amp; Analysis 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83" y="2141965"/>
            <a:ext cx="5400000" cy="335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" name="사각형 설명선 94"/>
          <p:cNvSpPr/>
          <p:nvPr/>
        </p:nvSpPr>
        <p:spPr>
          <a:xfrm>
            <a:off x="452500" y="2096852"/>
            <a:ext cx="1728192" cy="1008112"/>
          </a:xfrm>
          <a:prstGeom prst="wedgeRectCallout">
            <a:avLst>
              <a:gd name="adj1" fmla="val 58486"/>
              <a:gd name="adj2" fmla="val -2406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특성에 맞게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요건 및 기존 시스템 분석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타사 벤치마킹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리서치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등을 진행 </a:t>
            </a:r>
          </a:p>
        </p:txBody>
      </p:sp>
      <p:sp>
        <p:nvSpPr>
          <p:cNvPr id="101" name="사각형 설명선 100"/>
          <p:cNvSpPr/>
          <p:nvPr/>
        </p:nvSpPr>
        <p:spPr>
          <a:xfrm>
            <a:off x="7869324" y="3176972"/>
            <a:ext cx="1728192" cy="792088"/>
          </a:xfrm>
          <a:prstGeom prst="wedgeRectCallout">
            <a:avLst>
              <a:gd name="adj1" fmla="val -64453"/>
              <a:gd name="adj2" fmla="val -2328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애플리케이션의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컨셉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정의된 업무 범위에 따라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리서치 및 분석   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분석된 결과를 바탕으로 주요 화면 및 </a:t>
            </a:r>
            <a:r>
              <a:rPr lang="en-US" altLang="ko-KR"/>
              <a:t>Navigation </a:t>
            </a:r>
            <a:r>
              <a:rPr lang="ko-KR" altLang="en-US"/>
              <a:t>에 대한 </a:t>
            </a:r>
            <a:r>
              <a:rPr lang="en-US" altLang="ko-KR"/>
              <a:t>UI</a:t>
            </a:r>
            <a:r>
              <a:rPr lang="ko-KR" altLang="en-US"/>
              <a:t>를 제안합니다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UI Proposal </a:t>
            </a:r>
            <a:endParaRPr lang="ko-KR" altLang="en-US" dirty="0"/>
          </a:p>
        </p:txBody>
      </p:sp>
      <p:sp>
        <p:nvSpPr>
          <p:cNvPr id="1112" name="사각형 설명선 1111"/>
          <p:cNvSpPr/>
          <p:nvPr/>
        </p:nvSpPr>
        <p:spPr>
          <a:xfrm>
            <a:off x="3944888" y="1736812"/>
            <a:ext cx="2052228" cy="792088"/>
          </a:xfrm>
          <a:prstGeom prst="wedgeRectCallout">
            <a:avLst>
              <a:gd name="adj1" fmla="val -59446"/>
              <a:gd name="adj2" fmla="val 3678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요건 기준으로 수평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수직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제일 깊은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설계 후 제안  </a:t>
            </a:r>
          </a:p>
        </p:txBody>
      </p:sp>
      <p:sp>
        <p:nvSpPr>
          <p:cNvPr id="1117" name="사각형 설명선 1116"/>
          <p:cNvSpPr/>
          <p:nvPr/>
        </p:nvSpPr>
        <p:spPr>
          <a:xfrm>
            <a:off x="236476" y="2384884"/>
            <a:ext cx="1800200" cy="720080"/>
          </a:xfrm>
          <a:prstGeom prst="wedgeRectCallout">
            <a:avLst>
              <a:gd name="adj1" fmla="val 66933"/>
              <a:gd name="adj2" fmla="val -2423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 제공 시 기본이 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대표 상세 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Navigation Interaction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반드시 제안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53" y="2173127"/>
            <a:ext cx="5400000" cy="3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6" name="사각형 설명선 195"/>
          <p:cNvSpPr/>
          <p:nvPr/>
        </p:nvSpPr>
        <p:spPr>
          <a:xfrm>
            <a:off x="6825208" y="3645024"/>
            <a:ext cx="1826296" cy="637716"/>
          </a:xfrm>
          <a:prstGeom prst="wedgeRectCallout">
            <a:avLst>
              <a:gd name="adj1" fmla="val -23153"/>
              <a:gd name="adj2" fmla="val -798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제안할 화면에 대한 이해를 도울 수 있도록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194004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204780" y="825483"/>
            <a:ext cx="4500748" cy="5116785"/>
          </a:xfrm>
        </p:spPr>
        <p:txBody>
          <a:bodyPr/>
          <a:lstStyle/>
          <a:p>
            <a:r>
              <a:rPr lang="en-US" altLang="ko-KR" dirty="0"/>
              <a:t>Document Widget</a:t>
            </a:r>
          </a:p>
          <a:p>
            <a:pPr lvl="1"/>
            <a:r>
              <a:rPr lang="en-US" altLang="ko-KR" dirty="0"/>
              <a:t>Touch Interaction</a:t>
            </a:r>
          </a:p>
          <a:p>
            <a:pPr lvl="1"/>
            <a:r>
              <a:rPr lang="en-US" altLang="ko-KR" dirty="0"/>
              <a:t>Touchable Object Size </a:t>
            </a:r>
          </a:p>
          <a:p>
            <a:r>
              <a:rPr lang="en-US" altLang="ko-KR" dirty="0"/>
              <a:t>Introduce 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General UX Guideline 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General UX Guideline for UI Planner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General UX Guideline for GUI Designer</a:t>
            </a:r>
          </a:p>
          <a:p>
            <a:r>
              <a:rPr lang="en-US" altLang="ko-KR" dirty="0"/>
              <a:t>UI Section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  <a:endParaRPr lang="en-US" altLang="ko-KR" dirty="0"/>
          </a:p>
          <a:p>
            <a:pPr lvl="2"/>
            <a:r>
              <a:rPr lang="en-US" altLang="ko-KR" dirty="0"/>
              <a:t>UI </a:t>
            </a:r>
            <a:r>
              <a:rPr lang="ko-KR" altLang="en-US" dirty="0"/>
              <a:t>기획 프로세스</a:t>
            </a:r>
            <a:endParaRPr lang="en-US" altLang="ko-KR" dirty="0"/>
          </a:p>
          <a:p>
            <a:pPr lvl="2"/>
            <a:r>
              <a:rPr lang="en-US" altLang="ko-KR" dirty="0"/>
              <a:t>UI </a:t>
            </a:r>
            <a:r>
              <a:rPr lang="ko-KR" altLang="en-US" dirty="0"/>
              <a:t>기획 프로세스 별 고려사항</a:t>
            </a:r>
            <a:endParaRPr lang="en-US" altLang="ko-KR" dirty="0"/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</a:p>
          <a:p>
            <a:pPr lvl="2"/>
            <a:r>
              <a:rPr lang="en-US" altLang="ko-KR" dirty="0"/>
              <a:t>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  <a:p>
            <a:pPr lvl="2"/>
            <a:r>
              <a:rPr lang="en-US" altLang="ko-KR" dirty="0"/>
              <a:t>OS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  <a:p>
            <a:pPr lvl="2"/>
            <a:r>
              <a:rPr lang="en-US" altLang="ko-KR" dirty="0"/>
              <a:t>Android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Basic Layout, Navigation, Component, Animation 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작업자들이 반드시 숙지해야 할 공통적인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Principle</a:t>
            </a:r>
            <a:r>
              <a:rPr lang="ko-KR" altLang="en-US" dirty="0"/>
              <a:t>을 정의하고 </a:t>
            </a:r>
            <a:r>
              <a:rPr lang="en-US" altLang="ko-KR" dirty="0"/>
              <a:t>UX Scenario</a:t>
            </a:r>
            <a:r>
              <a:rPr lang="ko-KR" altLang="en-US" dirty="0"/>
              <a:t>에 관련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UI Principle </a:t>
            </a:r>
            <a:r>
              <a:rPr lang="ko-KR" altLang="en-US"/>
              <a:t>정의</a:t>
            </a:r>
            <a:endParaRPr lang="ko-KR" altLang="en-US" dirty="0"/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840" y="2163442"/>
            <a:ext cx="5436604" cy="338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사각형 설명선 64"/>
          <p:cNvSpPr/>
          <p:nvPr/>
        </p:nvSpPr>
        <p:spPr>
          <a:xfrm>
            <a:off x="2792760" y="3553157"/>
            <a:ext cx="1728192" cy="607430"/>
          </a:xfrm>
          <a:prstGeom prst="wedgeRectCallout">
            <a:avLst>
              <a:gd name="adj1" fmla="val 59005"/>
              <a:gd name="adj2" fmla="val -2702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프로젝트에 맞게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필요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6969224" y="2556083"/>
            <a:ext cx="2051844" cy="607430"/>
          </a:xfrm>
          <a:prstGeom prst="wedgeRectCallout">
            <a:avLst>
              <a:gd name="adj1" fmla="val -67176"/>
              <a:gd name="adj2" fmla="val -2508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시나리오에서 공통적으로 적용되는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 </a:t>
            </a:r>
          </a:p>
        </p:txBody>
      </p:sp>
    </p:spTree>
    <p:extLst>
      <p:ext uri="{BB962C8B-B14F-4D97-AF65-F5344CB8AC3E}">
        <p14:creationId xmlns:p14="http://schemas.microsoft.com/office/powerpoint/2010/main" val="403069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UX Scenario</a:t>
            </a:r>
            <a:r>
              <a:rPr lang="ko-KR" altLang="en-US" dirty="0"/>
              <a:t>에 각 화면을 구성하는 모든 </a:t>
            </a:r>
            <a:r>
              <a:rPr lang="en-US" altLang="ko-KR" dirty="0"/>
              <a:t>UI</a:t>
            </a:r>
            <a:r>
              <a:rPr lang="ko-KR" altLang="en-US" dirty="0"/>
              <a:t> 및 </a:t>
            </a:r>
            <a:r>
              <a:rPr lang="en-US" altLang="ko-KR" dirty="0"/>
              <a:t>Component</a:t>
            </a:r>
            <a:r>
              <a:rPr lang="ko-KR" altLang="en-US" dirty="0"/>
              <a:t>의 수행하는 기능을 </a:t>
            </a:r>
            <a:r>
              <a:rPr lang="en-US" altLang="ko-KR" dirty="0"/>
              <a:t>Key Screen</a:t>
            </a:r>
            <a:r>
              <a:rPr lang="ko-KR" altLang="en-US" dirty="0"/>
              <a:t>으로 정의합니다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UI </a:t>
            </a:r>
            <a:r>
              <a:rPr lang="ko-KR" altLang="en-US" dirty="0"/>
              <a:t>부분과 </a:t>
            </a:r>
            <a:r>
              <a:rPr lang="en-US" altLang="ko-KR" dirty="0"/>
              <a:t>Description</a:t>
            </a:r>
            <a:r>
              <a:rPr lang="ko-KR" altLang="en-US" dirty="0"/>
              <a:t> 부분으로 나누어 일정한 규칙에 맞게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dirty="0"/>
              <a:t>Key Screen </a:t>
            </a:r>
            <a:r>
              <a:rPr lang="ko-KR" altLang="en-US" dirty="0"/>
              <a:t>정의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217" y="2015319"/>
            <a:ext cx="5580000" cy="338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6" name="사각형 설명선 495"/>
          <p:cNvSpPr/>
          <p:nvPr/>
        </p:nvSpPr>
        <p:spPr>
          <a:xfrm>
            <a:off x="8013340" y="1880828"/>
            <a:ext cx="1403710" cy="468709"/>
          </a:xfrm>
          <a:prstGeom prst="wedgeRectCallout">
            <a:avLst>
              <a:gd name="adj1" fmla="val -66549"/>
              <a:gd name="adj2" fmla="val 579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날짜 별로 기록 필요</a:t>
            </a:r>
          </a:p>
        </p:txBody>
      </p:sp>
      <p:sp>
        <p:nvSpPr>
          <p:cNvPr id="497" name="사각형 설명선 496"/>
          <p:cNvSpPr/>
          <p:nvPr/>
        </p:nvSpPr>
        <p:spPr>
          <a:xfrm>
            <a:off x="7977336" y="3212976"/>
            <a:ext cx="1439713" cy="607430"/>
          </a:xfrm>
          <a:prstGeom prst="wedgeRectCallout">
            <a:avLst>
              <a:gd name="adj1" fmla="val -79203"/>
              <a:gd name="adj2" fmla="val -5660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된 내용의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구분되도록 표현</a:t>
            </a:r>
          </a:p>
        </p:txBody>
      </p:sp>
      <p:sp>
        <p:nvSpPr>
          <p:cNvPr id="498" name="사각형 설명선 497"/>
          <p:cNvSpPr/>
          <p:nvPr/>
        </p:nvSpPr>
        <p:spPr>
          <a:xfrm>
            <a:off x="7941332" y="4473116"/>
            <a:ext cx="1147614" cy="607430"/>
          </a:xfrm>
          <a:prstGeom prst="wedgeRectCallout">
            <a:avLst>
              <a:gd name="adj1" fmla="val -73508"/>
              <a:gd name="adj2" fmla="val -350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페이지 안내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 구분되도록 표현</a:t>
            </a:r>
          </a:p>
        </p:txBody>
      </p:sp>
      <p:sp>
        <p:nvSpPr>
          <p:cNvPr id="499" name="사각형 설명선 498"/>
          <p:cNvSpPr/>
          <p:nvPr/>
        </p:nvSpPr>
        <p:spPr>
          <a:xfrm>
            <a:off x="7563433" y="2564904"/>
            <a:ext cx="1674043" cy="417376"/>
          </a:xfrm>
          <a:prstGeom prst="wedgeRectCallout">
            <a:avLst>
              <a:gd name="adj1" fmla="val -71599"/>
              <a:gd name="adj2" fmla="val -389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ID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표기는 개발과 협의된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표시 방법으로 기재 </a:t>
            </a:r>
          </a:p>
        </p:txBody>
      </p:sp>
      <p:pic>
        <p:nvPicPr>
          <p:cNvPr id="50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62" y="5455128"/>
            <a:ext cx="612000" cy="29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" name="사각형 설명선 500"/>
          <p:cNvSpPr/>
          <p:nvPr/>
        </p:nvSpPr>
        <p:spPr>
          <a:xfrm>
            <a:off x="5097016" y="3392996"/>
            <a:ext cx="1118468" cy="468052"/>
          </a:xfrm>
          <a:prstGeom prst="wedgeRectCallout">
            <a:avLst>
              <a:gd name="adj1" fmla="val 65817"/>
              <a:gd name="adj2" fmla="val -3501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넘버링 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</a:p>
        </p:txBody>
      </p:sp>
      <p:sp>
        <p:nvSpPr>
          <p:cNvPr id="502" name="사각형 설명선 501"/>
          <p:cNvSpPr/>
          <p:nvPr/>
        </p:nvSpPr>
        <p:spPr>
          <a:xfrm>
            <a:off x="488504" y="4401108"/>
            <a:ext cx="1403586" cy="491877"/>
          </a:xfrm>
          <a:prstGeom prst="wedgeRectCallout">
            <a:avLst>
              <a:gd name="adj1" fmla="val 73844"/>
              <a:gd name="adj2" fmla="val -5008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위한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넘버링 제공</a:t>
            </a:r>
          </a:p>
        </p:txBody>
      </p:sp>
      <p:sp>
        <p:nvSpPr>
          <p:cNvPr id="503" name="사각형 설명선 502"/>
          <p:cNvSpPr/>
          <p:nvPr/>
        </p:nvSpPr>
        <p:spPr>
          <a:xfrm>
            <a:off x="848544" y="3104964"/>
            <a:ext cx="1079562" cy="357081"/>
          </a:xfrm>
          <a:prstGeom prst="wedgeRectCallout">
            <a:avLst>
              <a:gd name="adj1" fmla="val 70009"/>
              <a:gd name="adj2" fmla="val -3673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실측 사이즈의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작성 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4" name="사각형 설명선 503"/>
          <p:cNvSpPr/>
          <p:nvPr/>
        </p:nvSpPr>
        <p:spPr>
          <a:xfrm>
            <a:off x="956556" y="2024844"/>
            <a:ext cx="1079562" cy="344227"/>
          </a:xfrm>
          <a:prstGeom prst="wedgeRectCallout">
            <a:avLst>
              <a:gd name="adj1" fmla="val 69731"/>
              <a:gd name="adj2" fmla="val 3069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제목은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메뉴명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</a:p>
        </p:txBody>
      </p:sp>
      <p:sp>
        <p:nvSpPr>
          <p:cNvPr id="505" name="사각형 설명선 504"/>
          <p:cNvSpPr/>
          <p:nvPr/>
        </p:nvSpPr>
        <p:spPr>
          <a:xfrm>
            <a:off x="560512" y="3573016"/>
            <a:ext cx="1436687" cy="607430"/>
          </a:xfrm>
          <a:prstGeom prst="wedgeRectCallout">
            <a:avLst>
              <a:gd name="adj1" fmla="val 66251"/>
              <a:gd name="adj2" fmla="val -3762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화면이 깨지거나 잘리는 부분이 없도록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 디바이스 중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작은 사이즈 기준으로 작성 </a:t>
            </a:r>
          </a:p>
        </p:txBody>
      </p:sp>
      <p:sp>
        <p:nvSpPr>
          <p:cNvPr id="506" name="사각형 설명선 505"/>
          <p:cNvSpPr/>
          <p:nvPr/>
        </p:nvSpPr>
        <p:spPr>
          <a:xfrm>
            <a:off x="2720752" y="4937032"/>
            <a:ext cx="1260140" cy="475829"/>
          </a:xfrm>
          <a:prstGeom prst="wedgeRectCallout">
            <a:avLst>
              <a:gd name="adj1" fmla="val 13282"/>
              <a:gd name="adj2" fmla="val -1999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Scroll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영역은 모든 화면에 빠짐 없이  정의 </a:t>
            </a:r>
          </a:p>
        </p:txBody>
      </p:sp>
      <p:sp>
        <p:nvSpPr>
          <p:cNvPr id="508" name="사각형 설명선 507"/>
          <p:cNvSpPr/>
          <p:nvPr/>
        </p:nvSpPr>
        <p:spPr>
          <a:xfrm>
            <a:off x="3836876" y="2096852"/>
            <a:ext cx="1692188" cy="489149"/>
          </a:xfrm>
          <a:prstGeom prst="wedgeRectCallout">
            <a:avLst>
              <a:gd name="adj1" fmla="val -21507"/>
              <a:gd name="adj2" fmla="val 7106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 페이지의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구분되도록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표현 </a:t>
            </a:r>
          </a:p>
        </p:txBody>
      </p:sp>
      <p:sp>
        <p:nvSpPr>
          <p:cNvPr id="509" name="사각형 설명선 508"/>
          <p:cNvSpPr/>
          <p:nvPr/>
        </p:nvSpPr>
        <p:spPr>
          <a:xfrm>
            <a:off x="5997116" y="5842436"/>
            <a:ext cx="1584176" cy="607430"/>
          </a:xfrm>
          <a:prstGeom prst="wedgeRectCallout">
            <a:avLst>
              <a:gd name="adj1" fmla="val 38309"/>
              <a:gd name="adj2" fmla="val -682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새로 추가된 페이지의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날짜와 문서 버전 표시</a:t>
            </a:r>
          </a:p>
        </p:txBody>
      </p:sp>
      <p:sp>
        <p:nvSpPr>
          <p:cNvPr id="513" name="사각형 설명선 512"/>
          <p:cNvSpPr/>
          <p:nvPr/>
        </p:nvSpPr>
        <p:spPr>
          <a:xfrm>
            <a:off x="8049344" y="5229200"/>
            <a:ext cx="1548172" cy="607430"/>
          </a:xfrm>
          <a:prstGeom prst="wedgeRectCallout">
            <a:avLst>
              <a:gd name="adj1" fmla="val -73508"/>
              <a:gd name="adj2" fmla="val -350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인터렉션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화면이동 이 포함된 컴포넌트는 반드시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정의 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Key Screen</a:t>
            </a:r>
            <a:r>
              <a:rPr lang="ko-KR" altLang="en-US" dirty="0"/>
              <a:t>에서 정의한 </a:t>
            </a:r>
            <a:r>
              <a:rPr lang="en-US" altLang="ko-KR" dirty="0"/>
              <a:t>UI</a:t>
            </a:r>
            <a:r>
              <a:rPr lang="ko-KR" altLang="en-US" dirty="0"/>
              <a:t>가 실제로 어떤 흐름으로 진행되는지 단계 별로 표현하여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작업자가 보다 직관적으로 </a:t>
            </a:r>
            <a:r>
              <a:rPr lang="en-US" altLang="ko-KR" dirty="0"/>
              <a:t>Logic</a:t>
            </a:r>
            <a:r>
              <a:rPr lang="ko-KR" altLang="en-US" dirty="0"/>
              <a:t>을 파악할 수 있도록 </a:t>
            </a:r>
            <a:r>
              <a:rPr lang="en-US" altLang="ko-KR" dirty="0"/>
              <a:t>Workflow</a:t>
            </a:r>
            <a:r>
              <a:rPr lang="ko-KR" altLang="en-US" dirty="0"/>
              <a:t>를 작성합니다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정의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26092" t="18169" r="13195" b="4204"/>
          <a:stretch>
            <a:fillRect/>
          </a:stretch>
        </p:blipFill>
        <p:spPr bwMode="auto">
          <a:xfrm>
            <a:off x="2315369" y="2047257"/>
            <a:ext cx="5322320" cy="368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사각형 설명선 9"/>
          <p:cNvSpPr/>
          <p:nvPr/>
        </p:nvSpPr>
        <p:spPr>
          <a:xfrm>
            <a:off x="273050" y="3897052"/>
            <a:ext cx="2051844" cy="864096"/>
          </a:xfrm>
          <a:prstGeom prst="wedgeRectCallout">
            <a:avLst>
              <a:gd name="adj1" fmla="val 62369"/>
              <a:gd name="adj2" fmla="val -166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Screen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수정하게 되었을 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최소한으로 수정할 수 있도록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표현에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꼭 필요하지 않은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간소화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표현함 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주의사항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5385048" y="2672916"/>
            <a:ext cx="1511176" cy="495755"/>
          </a:xfrm>
          <a:prstGeom prst="wedgeRectCallout">
            <a:avLst>
              <a:gd name="adj1" fmla="val -52878"/>
              <a:gd name="adj2" fmla="val 911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순서도를 적용하여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분기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되는 것을 표현함</a:t>
            </a:r>
            <a:endParaRPr lang="ko-KR" altLang="en-US" sz="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4520952" y="1619518"/>
            <a:ext cx="1014194" cy="495755"/>
          </a:xfrm>
          <a:prstGeom prst="wedgeRectCallout">
            <a:avLst>
              <a:gd name="adj1" fmla="val -35859"/>
              <a:gd name="adj2" fmla="val 841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화면임을 제목에  명시함</a:t>
            </a:r>
            <a:endParaRPr lang="ko-KR" altLang="en-US" sz="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7221252" y="2924944"/>
            <a:ext cx="1655614" cy="828092"/>
          </a:xfrm>
          <a:prstGeom prst="wedgeRectCallout">
            <a:avLst>
              <a:gd name="adj1" fmla="val -84119"/>
              <a:gd name="adj2" fmla="val 301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많고 복잡한 경우에는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알림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표현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것이 작업자의 이해를 도울 수 있음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6573180" y="3933056"/>
            <a:ext cx="1825836" cy="607430"/>
          </a:xfrm>
          <a:prstGeom prst="wedgeRectCallout">
            <a:avLst>
              <a:gd name="adj1" fmla="val -63714"/>
              <a:gd name="adj2" fmla="val -4320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Interaction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기호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표현함</a:t>
            </a:r>
            <a:endParaRPr lang="ko-KR" altLang="en-US" sz="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5745088" y="1609750"/>
            <a:ext cx="1944216" cy="648072"/>
          </a:xfrm>
          <a:prstGeom prst="wedgeRectCallout">
            <a:avLst>
              <a:gd name="adj1" fmla="val -37718"/>
              <a:gd name="adj2" fmla="val 7386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제공되는 화면인 경우 누락되지 않도록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제공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  <a:p>
            <a:r>
              <a:rPr lang="en-US" altLang="ko-KR" dirty="0"/>
              <a:t>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</a:p>
          <a:p>
            <a:r>
              <a:rPr lang="en-US" altLang="ko-KR" dirty="0"/>
              <a:t>Android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텍스트 개체 틀 6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OS</a:t>
            </a:r>
            <a:r>
              <a:rPr lang="ko-KR" altLang="en-US" dirty="0"/>
              <a:t>의 특징에 동시 대응할 수 있는 한 벌의 </a:t>
            </a:r>
            <a:r>
              <a:rPr lang="en-US" altLang="ko-KR" dirty="0"/>
              <a:t>UI</a:t>
            </a:r>
            <a:r>
              <a:rPr lang="ko-KR" altLang="en-US" dirty="0"/>
              <a:t>로 기획합니다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</a:p>
        </p:txBody>
      </p:sp>
      <p:sp>
        <p:nvSpPr>
          <p:cNvPr id="82" name="텍스트 개체 틀 8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>
                <a:sym typeface="산돌고딕 L" pitchFamily="18" charset="-127"/>
              </a:rPr>
              <a:t>Basic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68" name="AutoShape 172"/>
          <p:cNvSpPr>
            <a:spLocks noChangeArrowheads="1"/>
          </p:cNvSpPr>
          <p:nvPr/>
        </p:nvSpPr>
        <p:spPr bwMode="auto">
          <a:xfrm rot="16200000" flipH="1">
            <a:off x="3964277" y="1697817"/>
            <a:ext cx="62639" cy="355118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70" name="AutoShape 173"/>
          <p:cNvSpPr>
            <a:spLocks noChangeArrowheads="1"/>
          </p:cNvSpPr>
          <p:nvPr/>
        </p:nvSpPr>
        <p:spPr bwMode="auto">
          <a:xfrm>
            <a:off x="2413866" y="1910240"/>
            <a:ext cx="1995044" cy="3718157"/>
          </a:xfrm>
          <a:prstGeom prst="roundRect">
            <a:avLst>
              <a:gd name="adj" fmla="val 12097"/>
            </a:avLst>
          </a:prstGeom>
          <a:solidFill>
            <a:srgbClr val="FFFFFF">
              <a:lumMod val="95000"/>
            </a:srgbClr>
          </a:solidFill>
          <a:ln w="19050" algn="ctr">
            <a:solidFill>
              <a:srgbClr val="000000">
                <a:lumMod val="65000"/>
                <a:lumOff val="35000"/>
              </a:srgbClr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71" name="AutoShape 201"/>
          <p:cNvSpPr>
            <a:spLocks noChangeArrowheads="1"/>
          </p:cNvSpPr>
          <p:nvPr/>
        </p:nvSpPr>
        <p:spPr bwMode="auto">
          <a:xfrm>
            <a:off x="3199199" y="2159229"/>
            <a:ext cx="424378" cy="72034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6350" algn="ctr">
            <a:noFill/>
            <a:round/>
            <a:headEnd/>
            <a:tailEnd/>
          </a:ln>
        </p:spPr>
        <p:txBody>
          <a:bodyPr wrap="none" lIns="90000" tIns="90000" rIns="90000" bIns="90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grpSp>
        <p:nvGrpSpPr>
          <p:cNvPr id="72" name="그룹 63"/>
          <p:cNvGrpSpPr/>
          <p:nvPr/>
        </p:nvGrpSpPr>
        <p:grpSpPr>
          <a:xfrm>
            <a:off x="3263429" y="5115778"/>
            <a:ext cx="319605" cy="319606"/>
            <a:chOff x="1372419" y="4647075"/>
            <a:chExt cx="324000" cy="324002"/>
          </a:xfrm>
        </p:grpSpPr>
        <p:sp>
          <p:nvSpPr>
            <p:cNvPr id="74" name="타원 73"/>
            <p:cNvSpPr/>
            <p:nvPr/>
          </p:nvSpPr>
          <p:spPr bwMode="auto">
            <a:xfrm>
              <a:off x="1372419" y="4647075"/>
              <a:ext cx="324000" cy="324002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63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82550">
              <a:extrusionClr>
                <a:srgbClr val="000000"/>
              </a:extrusionClr>
            </a:sp3d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 bwMode="auto">
            <a:xfrm>
              <a:off x="1444419" y="4719663"/>
              <a:ext cx="180000" cy="178826"/>
            </a:xfrm>
            <a:prstGeom prst="round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378632" y="1556792"/>
            <a:ext cx="9220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[iPhone4 (iOS)]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81011" y="1556792"/>
            <a:ext cx="11849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[GalaxyS2 (Android)]</a:t>
            </a:r>
          </a:p>
        </p:txBody>
      </p:sp>
      <p:sp>
        <p:nvSpPr>
          <p:cNvPr id="57" name="사각형 설명선 56"/>
          <p:cNvSpPr/>
          <p:nvPr/>
        </p:nvSpPr>
        <p:spPr>
          <a:xfrm>
            <a:off x="634753" y="4904396"/>
            <a:ext cx="1581944" cy="648071"/>
          </a:xfrm>
          <a:prstGeom prst="wedgeRectCallout">
            <a:avLst>
              <a:gd name="adj1" fmla="val 70368"/>
              <a:gd name="adj2" fmla="val -878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Hard Key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[Menu Key],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[Back Key]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를 제공하지 않음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</p:txBody>
      </p:sp>
      <p:sp>
        <p:nvSpPr>
          <p:cNvPr id="91" name="Rectangle 174"/>
          <p:cNvSpPr>
            <a:spLocks noChangeAspect="1" noChangeArrowheads="1"/>
          </p:cNvSpPr>
          <p:nvPr/>
        </p:nvSpPr>
        <p:spPr bwMode="auto">
          <a:xfrm>
            <a:off x="2513936" y="2361208"/>
            <a:ext cx="1778400" cy="2667600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rPr>
              <a:t>4.94 X 7.41 cm</a:t>
            </a:r>
            <a:endParaRPr kumimoji="0" lang="ko-KR" altLang="en-US" sz="900" kern="0" dirty="0">
              <a:solidFill>
                <a:sysClr val="windowText" lastClr="000000"/>
              </a:solidFill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2520524" y="2368758"/>
            <a:ext cx="1771812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Title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54240" y="2382174"/>
            <a:ext cx="430173" cy="195814"/>
            <a:chOff x="2454240" y="2382174"/>
            <a:chExt cx="430173" cy="195814"/>
          </a:xfrm>
        </p:grpSpPr>
        <p:sp>
          <p:nvSpPr>
            <p:cNvPr id="95" name="TextBox 94"/>
            <p:cNvSpPr txBox="1"/>
            <p:nvPr/>
          </p:nvSpPr>
          <p:spPr>
            <a:xfrm>
              <a:off x="2454240" y="2382174"/>
              <a:ext cx="43017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96" name="갈매기형 수장 95"/>
            <p:cNvSpPr>
              <a:spLocks/>
            </p:cNvSpPr>
            <p:nvPr/>
          </p:nvSpPr>
          <p:spPr bwMode="auto">
            <a:xfrm rot="10800000">
              <a:off x="2554940" y="2426966"/>
              <a:ext cx="64080" cy="125280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69" name="그룹 56"/>
          <p:cNvGrpSpPr/>
          <p:nvPr/>
        </p:nvGrpSpPr>
        <p:grpSpPr>
          <a:xfrm>
            <a:off x="2343398" y="2261017"/>
            <a:ext cx="70468" cy="967768"/>
            <a:chOff x="471488" y="1798638"/>
            <a:chExt cx="71437" cy="981075"/>
          </a:xfrm>
        </p:grpSpPr>
        <p:sp>
          <p:nvSpPr>
            <p:cNvPr id="76" name="AutoShape 172"/>
            <p:cNvSpPr>
              <a:spLocks noChangeArrowheads="1"/>
            </p:cNvSpPr>
            <p:nvPr/>
          </p:nvSpPr>
          <p:spPr bwMode="auto">
            <a:xfrm flipH="1">
              <a:off x="471488" y="1798638"/>
              <a:ext cx="63500" cy="182562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77" name="AutoShape 172"/>
            <p:cNvSpPr>
              <a:spLocks noChangeArrowheads="1"/>
            </p:cNvSpPr>
            <p:nvPr/>
          </p:nvSpPr>
          <p:spPr bwMode="auto">
            <a:xfrm>
              <a:off x="471488" y="2455863"/>
              <a:ext cx="71437" cy="32385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78" name="AutoShape 172"/>
            <p:cNvSpPr>
              <a:spLocks noChangeArrowheads="1"/>
            </p:cNvSpPr>
            <p:nvPr/>
          </p:nvSpPr>
          <p:spPr bwMode="auto">
            <a:xfrm>
              <a:off x="471488" y="2127250"/>
              <a:ext cx="71437" cy="32385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58" name="직사각형 118"/>
          <p:cNvSpPr>
            <a:spLocks noChangeArrowheads="1"/>
          </p:cNvSpPr>
          <p:nvPr/>
        </p:nvSpPr>
        <p:spPr bwMode="auto">
          <a:xfrm>
            <a:off x="2502632" y="2326020"/>
            <a:ext cx="395863" cy="321334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47" name="사각형 설명선 46"/>
          <p:cNvSpPr/>
          <p:nvPr/>
        </p:nvSpPr>
        <p:spPr>
          <a:xfrm>
            <a:off x="560512" y="2240868"/>
            <a:ext cx="1589844" cy="648403"/>
          </a:xfrm>
          <a:prstGeom prst="wedgeRectCallout">
            <a:avLst>
              <a:gd name="adj1" fmla="val 71168"/>
              <a:gd name="adj2" fmla="val -1568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공통적으로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5181770" y="1916832"/>
            <a:ext cx="2469898" cy="4472996"/>
            <a:chOff x="500903" y="1095375"/>
            <a:chExt cx="2469898" cy="4472996"/>
          </a:xfrm>
        </p:grpSpPr>
        <p:sp>
          <p:nvSpPr>
            <p:cNvPr id="98" name="AutoShape 172"/>
            <p:cNvSpPr>
              <a:spLocks noChangeArrowheads="1"/>
            </p:cNvSpPr>
            <p:nvPr/>
          </p:nvSpPr>
          <p:spPr bwMode="auto">
            <a:xfrm flipH="1">
              <a:off x="2901203" y="2170818"/>
              <a:ext cx="69598" cy="288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99" name="AutoShape 172"/>
            <p:cNvSpPr>
              <a:spLocks noChangeArrowheads="1"/>
            </p:cNvSpPr>
            <p:nvPr/>
          </p:nvSpPr>
          <p:spPr bwMode="auto">
            <a:xfrm flipH="1">
              <a:off x="2805953" y="2170819"/>
              <a:ext cx="69598" cy="20009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0" name="AutoShape 172"/>
            <p:cNvSpPr>
              <a:spLocks noChangeArrowheads="1"/>
            </p:cNvSpPr>
            <p:nvPr/>
          </p:nvSpPr>
          <p:spPr bwMode="auto">
            <a:xfrm>
              <a:off x="500903" y="2207141"/>
              <a:ext cx="78298" cy="648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1" name="AutoShape 173"/>
            <p:cNvSpPr>
              <a:spLocks noChangeArrowheads="1"/>
            </p:cNvSpPr>
            <p:nvPr/>
          </p:nvSpPr>
          <p:spPr bwMode="auto">
            <a:xfrm>
              <a:off x="582613" y="1095375"/>
              <a:ext cx="2322511" cy="4472996"/>
            </a:xfrm>
            <a:prstGeom prst="roundRect">
              <a:avLst>
                <a:gd name="adj" fmla="val 7773"/>
              </a:avLst>
            </a:prstGeom>
            <a:solidFill>
              <a:schemeClr val="bg1">
                <a:lumMod val="9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2" name="Rectangle 174"/>
            <p:cNvSpPr>
              <a:spLocks noChangeArrowheads="1"/>
            </p:cNvSpPr>
            <p:nvPr/>
          </p:nvSpPr>
          <p:spPr bwMode="auto">
            <a:xfrm>
              <a:off x="735868" y="1675051"/>
              <a:ext cx="2023200" cy="33732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5.62 X 9.37 cm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03" name="그룹 21"/>
            <p:cNvGrpSpPr/>
            <p:nvPr/>
          </p:nvGrpSpPr>
          <p:grpSpPr>
            <a:xfrm>
              <a:off x="876346" y="5114936"/>
              <a:ext cx="1623309" cy="263945"/>
              <a:chOff x="873425" y="5097910"/>
              <a:chExt cx="1659804" cy="287680"/>
            </a:xfrm>
          </p:grpSpPr>
          <p:sp>
            <p:nvSpPr>
              <p:cNvPr id="109" name="모서리가 둥근 직사각형 108"/>
              <p:cNvSpPr/>
              <p:nvPr/>
            </p:nvSpPr>
            <p:spPr bwMode="auto">
              <a:xfrm>
                <a:off x="1509575" y="5097910"/>
                <a:ext cx="443791" cy="28768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chemeClr val="tx1"/>
                </a:extrusionClr>
              </a:sp3d>
            </p:spPr>
            <p:txBody>
              <a:bodyPr wrap="none" lIns="90000" tIns="90000" rIns="90000" bIns="90000" anchor="ctr"/>
              <a:lstStyle/>
              <a:p>
                <a:pPr marL="0" marR="0" indent="0"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110" name="그룹 70"/>
              <p:cNvGrpSpPr/>
              <p:nvPr/>
            </p:nvGrpSpPr>
            <p:grpSpPr>
              <a:xfrm>
                <a:off x="873425" y="5180018"/>
                <a:ext cx="246937" cy="123465"/>
                <a:chOff x="3952875" y="5010152"/>
                <a:chExt cx="180975" cy="90485"/>
              </a:xfrm>
            </p:grpSpPr>
            <p:sp>
              <p:nvSpPr>
                <p:cNvPr id="115" name="왼쪽 대괄호 114"/>
                <p:cNvSpPr/>
                <p:nvPr/>
              </p:nvSpPr>
              <p:spPr bwMode="auto">
                <a:xfrm rot="5400000">
                  <a:off x="3998120" y="4964907"/>
                  <a:ext cx="90485" cy="180975"/>
                </a:xfrm>
                <a:prstGeom prst="leftBracket">
                  <a:avLst/>
                </a:prstGeom>
                <a:noFill/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Trebuchet MS" pitchFamily="34" charset="0"/>
                  </a:endParaRPr>
                </a:p>
              </p:txBody>
            </p:sp>
            <p:cxnSp>
              <p:nvCxnSpPr>
                <p:cNvPr id="116" name="직선 연결선 115"/>
                <p:cNvCxnSpPr/>
                <p:nvPr/>
              </p:nvCxnSpPr>
              <p:spPr bwMode="auto">
                <a:xfrm>
                  <a:off x="4000499" y="5048251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117" name="직선 연결선 116"/>
                <p:cNvCxnSpPr/>
                <p:nvPr/>
              </p:nvCxnSpPr>
              <p:spPr bwMode="auto">
                <a:xfrm>
                  <a:off x="4000499" y="5091113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111" name="왼쪽 대괄호 110"/>
              <p:cNvSpPr/>
              <p:nvPr/>
            </p:nvSpPr>
            <p:spPr bwMode="auto">
              <a:xfrm rot="10800000">
                <a:off x="2314003" y="5178103"/>
                <a:ext cx="219226" cy="127294"/>
              </a:xfrm>
              <a:prstGeom prst="leftBracket">
                <a:avLst>
                  <a:gd name="adj" fmla="val 19444"/>
                </a:avLst>
              </a:prstGeom>
              <a:noFill/>
              <a:ln w="1905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ko-KR" altLang="en-US" dirty="0">
                  <a:latin typeface="Trebuchet MS" pitchFamily="34" charset="0"/>
                </a:endParaRPr>
              </a:p>
            </p:txBody>
          </p:sp>
        </p:grpSp>
        <p:grpSp>
          <p:nvGrpSpPr>
            <p:cNvPr id="106" name="그룹 73"/>
            <p:cNvGrpSpPr/>
            <p:nvPr/>
          </p:nvGrpSpPr>
          <p:grpSpPr>
            <a:xfrm>
              <a:off x="937633" y="1210605"/>
              <a:ext cx="1085923" cy="449435"/>
              <a:chOff x="3879945" y="1026951"/>
              <a:chExt cx="1110336" cy="459540"/>
            </a:xfrm>
          </p:grpSpPr>
          <p:sp>
            <p:nvSpPr>
              <p:cNvPr id="107" name="AutoShape 201"/>
              <p:cNvSpPr>
                <a:spLocks noChangeArrowheads="1"/>
              </p:cNvSpPr>
              <p:nvPr/>
            </p:nvSpPr>
            <p:spPr bwMode="auto">
              <a:xfrm>
                <a:off x="4501331" y="1026951"/>
                <a:ext cx="488950" cy="63500"/>
              </a:xfrm>
              <a:prstGeom prst="roundRect">
                <a:avLst>
                  <a:gd name="adj" fmla="val 16667"/>
                </a:avLst>
              </a:prstGeom>
              <a:solidFill>
                <a:srgbClr val="5F5F5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90000" tIns="90000" rIns="90000" bIns="90000" anchor="ctr"/>
              <a:lstStyle/>
              <a:p>
                <a:endParaRPr lang="ko-KR" altLang="en-US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08" name="타원 107"/>
              <p:cNvSpPr/>
              <p:nvPr/>
            </p:nvSpPr>
            <p:spPr bwMode="auto">
              <a:xfrm>
                <a:off x="3879945" y="1353977"/>
                <a:ext cx="132284" cy="1325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sp>
        <p:nvSpPr>
          <p:cNvPr id="119" name="직사각형 118"/>
          <p:cNvSpPr/>
          <p:nvPr/>
        </p:nvSpPr>
        <p:spPr bwMode="auto">
          <a:xfrm>
            <a:off x="5416735" y="2500919"/>
            <a:ext cx="2023199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Title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62869" y="2525412"/>
            <a:ext cx="43017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22" name="갈매기형 수장 121"/>
          <p:cNvSpPr>
            <a:spLocks/>
          </p:cNvSpPr>
          <p:nvPr/>
        </p:nvSpPr>
        <p:spPr bwMode="auto">
          <a:xfrm rot="10800000">
            <a:off x="5463569" y="2563854"/>
            <a:ext cx="64080" cy="125280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3" name="직사각형 118"/>
          <p:cNvSpPr>
            <a:spLocks noChangeArrowheads="1"/>
          </p:cNvSpPr>
          <p:nvPr/>
        </p:nvSpPr>
        <p:spPr bwMode="auto">
          <a:xfrm>
            <a:off x="5383814" y="2454549"/>
            <a:ext cx="395863" cy="321334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4" name="직사각형 118"/>
          <p:cNvSpPr>
            <a:spLocks noChangeArrowheads="1"/>
          </p:cNvSpPr>
          <p:nvPr/>
        </p:nvSpPr>
        <p:spPr bwMode="auto">
          <a:xfrm>
            <a:off x="6881170" y="5952236"/>
            <a:ext cx="338667" cy="21600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5" name="직사각형 118"/>
          <p:cNvSpPr>
            <a:spLocks noChangeArrowheads="1"/>
          </p:cNvSpPr>
          <p:nvPr/>
        </p:nvSpPr>
        <p:spPr bwMode="auto">
          <a:xfrm>
            <a:off x="5504977" y="5970950"/>
            <a:ext cx="338667" cy="21600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55" name="사각형 설명선 54"/>
          <p:cNvSpPr/>
          <p:nvPr/>
        </p:nvSpPr>
        <p:spPr>
          <a:xfrm>
            <a:off x="3404828" y="5913276"/>
            <a:ext cx="1692188" cy="648071"/>
          </a:xfrm>
          <a:prstGeom prst="wedgeRectCallout">
            <a:avLst>
              <a:gd name="adj1" fmla="val 78356"/>
              <a:gd name="adj2" fmla="val -2152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Android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만 대상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으로 할 경우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[Menu Key]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제공 가능 </a:t>
            </a:r>
          </a:p>
        </p:txBody>
      </p:sp>
      <p:sp>
        <p:nvSpPr>
          <p:cNvPr id="56" name="사각형 설명선 55"/>
          <p:cNvSpPr/>
          <p:nvPr/>
        </p:nvSpPr>
        <p:spPr>
          <a:xfrm>
            <a:off x="7651668" y="5841269"/>
            <a:ext cx="1512168" cy="648071"/>
          </a:xfrm>
          <a:prstGeom prst="wedgeRectCallout">
            <a:avLst>
              <a:gd name="adj1" fmla="val -80603"/>
              <a:gd name="adj2" fmla="val -1662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Hard Key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[Back Key]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기능 설계 필요 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7658219" y="5121188"/>
            <a:ext cx="2087662" cy="648403"/>
          </a:xfrm>
          <a:prstGeom prst="wedgeRectCallout">
            <a:avLst>
              <a:gd name="adj1" fmla="val -64853"/>
              <a:gd name="adj2" fmla="val 1826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하단에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 버튼 배치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Android Hard Key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영역이 겹치지 않는지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검토 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사각형 설명선 51"/>
          <p:cNvSpPr/>
          <p:nvPr/>
        </p:nvSpPr>
        <p:spPr>
          <a:xfrm>
            <a:off x="7725308" y="2384884"/>
            <a:ext cx="1692188" cy="576064"/>
          </a:xfrm>
          <a:prstGeom prst="wedgeRectCallout">
            <a:avLst>
              <a:gd name="adj1" fmla="val -66359"/>
              <a:gd name="adj2" fmla="val -2666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모두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별도로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제공하지 않음 </a:t>
            </a:r>
          </a:p>
        </p:txBody>
      </p:sp>
      <p:sp>
        <p:nvSpPr>
          <p:cNvPr id="54" name="사각형 설명선 53"/>
          <p:cNvSpPr/>
          <p:nvPr/>
        </p:nvSpPr>
        <p:spPr>
          <a:xfrm>
            <a:off x="7725308" y="3058170"/>
            <a:ext cx="1872208" cy="612068"/>
          </a:xfrm>
          <a:prstGeom prst="wedgeRectCallout">
            <a:avLst>
              <a:gd name="adj1" fmla="val -24700"/>
              <a:gd name="adj2" fmla="val -775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경우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 제공 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Reject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됨 </a:t>
            </a:r>
          </a:p>
        </p:txBody>
      </p:sp>
      <p:graphicFrame>
        <p:nvGraphicFramePr>
          <p:cNvPr id="5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50135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Title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영역 및 기본 단말기 사이즈 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 bwMode="auto">
          <a:xfrm>
            <a:off x="8323667" y="4880482"/>
            <a:ext cx="1260140" cy="329345"/>
          </a:xfrm>
          <a:prstGeom prst="rect">
            <a:avLst/>
          </a:prstGeom>
          <a:solidFill>
            <a:srgbClr val="000099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kern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검토며 필수 아님</a:t>
            </a:r>
            <a:endParaRPr kumimoji="0" lang="ko-KR" altLang="en-US" sz="1200" kern="0" dirty="0">
              <a:solidFill>
                <a:srgbClr val="FFFFFF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8953737" y="6341014"/>
            <a:ext cx="630070" cy="296652"/>
          </a:xfrm>
          <a:prstGeom prst="rect">
            <a:avLst/>
          </a:prstGeom>
          <a:solidFill>
            <a:srgbClr val="000099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rPr>
              <a:t>중요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088101" y="5764950"/>
            <a:ext cx="630070" cy="296652"/>
          </a:xfrm>
          <a:prstGeom prst="rect">
            <a:avLst/>
          </a:prstGeom>
          <a:solidFill>
            <a:srgbClr val="000099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kern="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지양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텍스트 개체 틀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Component </a:t>
            </a:r>
            <a:r>
              <a:rPr lang="ko-KR" altLang="en-US" dirty="0"/>
              <a:t>속성에 따라 위치 및 정렬 기준을 제시하여 다양한 크기의 디바이스에서 동일한 </a:t>
            </a:r>
            <a:r>
              <a:rPr lang="en-US" altLang="ko-KR" dirty="0"/>
              <a:t>UI</a:t>
            </a:r>
            <a:r>
              <a:rPr lang="ko-KR" altLang="en-US" dirty="0"/>
              <a:t>를 제공할 수 있도록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>
                <a:sym typeface="산돌고딕 L" pitchFamily="18" charset="-127"/>
              </a:rPr>
              <a:t>정렬 기준</a:t>
            </a:r>
            <a:r>
              <a:rPr lang="en-US" altLang="ko-KR" dirty="0">
                <a:sym typeface="산돌고딕 L" pitchFamily="18" charset="-127"/>
              </a:rPr>
              <a:t>(1/2)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19396" y="1664804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예시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] 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캠프 </a:t>
            </a:r>
            <a:r>
              <a:rPr kumimoji="0" lang="ko-KR" altLang="en-US" sz="900" b="1" u="sng" dirty="0" err="1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앱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 (Daum)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898447" y="1957765"/>
            <a:ext cx="8109106" cy="4315551"/>
            <a:chOff x="631727" y="2025424"/>
            <a:chExt cx="8109106" cy="4315551"/>
          </a:xfrm>
        </p:grpSpPr>
        <p:grpSp>
          <p:nvGrpSpPr>
            <p:cNvPr id="71" name="그룹 70"/>
            <p:cNvGrpSpPr/>
            <p:nvPr/>
          </p:nvGrpSpPr>
          <p:grpSpPr>
            <a:xfrm>
              <a:off x="1905865" y="2251375"/>
              <a:ext cx="2555998" cy="4089600"/>
              <a:chOff x="2126959" y="2672916"/>
              <a:chExt cx="1459497" cy="2335195"/>
            </a:xfrm>
          </p:grpSpPr>
          <p:pic>
            <p:nvPicPr>
              <p:cNvPr id="127" name="Picture 3" descr="D:\천윤서\UI기획팀\Research\03_UI Research 문서\20120814_해상도별, 사이즈별 UI 비교(Camp, Flipboard)\Captured\01_Galaxy Note\Screenshot_2012-08-14-10-50-51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126959" y="2672916"/>
                <a:ext cx="1459497" cy="2335195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30" name="직사각형 129"/>
              <p:cNvSpPr/>
              <p:nvPr/>
            </p:nvSpPr>
            <p:spPr bwMode="auto">
              <a:xfrm>
                <a:off x="2744865" y="2779358"/>
                <a:ext cx="216492" cy="113659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 bwMode="auto">
              <a:xfrm>
                <a:off x="2171727" y="2918901"/>
                <a:ext cx="1369962" cy="265957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 bwMode="auto">
              <a:xfrm>
                <a:off x="2196199" y="3495954"/>
                <a:ext cx="1329786" cy="306874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 bwMode="auto">
              <a:xfrm>
                <a:off x="2175741" y="3849156"/>
                <a:ext cx="877625" cy="286415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 bwMode="auto">
              <a:xfrm>
                <a:off x="3075904" y="3849156"/>
                <a:ext cx="448002" cy="286415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042004" y="2259543"/>
              <a:ext cx="1857778" cy="2754000"/>
              <a:chOff x="3705286" y="2672916"/>
              <a:chExt cx="1051561" cy="1558850"/>
            </a:xfrm>
          </p:grpSpPr>
          <p:pic>
            <p:nvPicPr>
              <p:cNvPr id="129" name="Picture 5" descr="D:\천윤서\UI기획팀\Research\03_UI Research 문서\20120814_해상도별, 사이즈별 UI 비교(Camp, Flipboard)\Captured\04_iPhone4\IMG_690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10565" y="2672916"/>
                <a:ext cx="1039233" cy="155885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57" name="직사각형 56"/>
              <p:cNvSpPr/>
              <p:nvPr/>
            </p:nvSpPr>
            <p:spPr bwMode="auto">
              <a:xfrm>
                <a:off x="4116466" y="2758241"/>
                <a:ext cx="216492" cy="113659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4279050" y="3849157"/>
                <a:ext cx="448002" cy="166584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 bwMode="auto">
              <a:xfrm>
                <a:off x="4509272" y="3685255"/>
                <a:ext cx="217780" cy="166584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 bwMode="auto">
              <a:xfrm>
                <a:off x="3743496" y="3696756"/>
                <a:ext cx="742719" cy="157693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 bwMode="auto">
              <a:xfrm>
                <a:off x="3743496" y="3851983"/>
                <a:ext cx="407831" cy="162699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 bwMode="auto">
              <a:xfrm>
                <a:off x="3719662" y="3387309"/>
                <a:ext cx="1034245" cy="291186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 bwMode="auto">
              <a:xfrm>
                <a:off x="3705286" y="2885594"/>
                <a:ext cx="1051561" cy="212919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</p:grpSp>
        <p:sp>
          <p:nvSpPr>
            <p:cNvPr id="44" name="사각형 설명선 43"/>
            <p:cNvSpPr/>
            <p:nvPr/>
          </p:nvSpPr>
          <p:spPr>
            <a:xfrm>
              <a:off x="6989192" y="2270956"/>
              <a:ext cx="1706192" cy="393170"/>
            </a:xfrm>
            <a:prstGeom prst="wedgeRectCallout">
              <a:avLst>
                <a:gd name="adj1" fmla="val -65417"/>
                <a:gd name="adj2" fmla="val 608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가운데 정렬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페이징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사각형 설명선 46"/>
            <p:cNvSpPr/>
            <p:nvPr/>
          </p:nvSpPr>
          <p:spPr>
            <a:xfrm>
              <a:off x="756767" y="4492448"/>
              <a:ext cx="939036" cy="502885"/>
            </a:xfrm>
            <a:prstGeom prst="wedgeRectCallout">
              <a:avLst>
                <a:gd name="adj1" fmla="val 79490"/>
                <a:gd name="adj2" fmla="val -3603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좌측 정렬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atinLnBrk="0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(List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제목 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48" name="사각형 설명선 47"/>
            <p:cNvSpPr/>
            <p:nvPr/>
          </p:nvSpPr>
          <p:spPr>
            <a:xfrm>
              <a:off x="7068538" y="4017405"/>
              <a:ext cx="1672295" cy="576064"/>
            </a:xfrm>
            <a:prstGeom prst="wedgeRectCallout">
              <a:avLst>
                <a:gd name="adj1" fmla="val -67926"/>
                <a:gd name="adj2" fmla="val 1010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우측 정렬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atinLnBrk="0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(In-depth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더보기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버튼 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70" name="사각형 설명선 69"/>
            <p:cNvSpPr/>
            <p:nvPr/>
          </p:nvSpPr>
          <p:spPr>
            <a:xfrm>
              <a:off x="631727" y="2672916"/>
              <a:ext cx="1117363" cy="658418"/>
            </a:xfrm>
            <a:prstGeom prst="wedgeRectCallout">
              <a:avLst>
                <a:gd name="adj1" fmla="val 72756"/>
                <a:gd name="adj2" fmla="val -1918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양쪽 정렬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atinLnBrk="0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(Tab, Menu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이미지 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820652" y="2025424"/>
              <a:ext cx="18998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Note (800x1280px, 5.3inch)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953000" y="2025424"/>
              <a:ext cx="165618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iPhone4 (640x960px, 3.5inch)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텍스트 개체 틀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제공 시</a:t>
            </a:r>
            <a:r>
              <a:rPr lang="en-US" altLang="ko-KR" dirty="0"/>
              <a:t>, </a:t>
            </a:r>
            <a:r>
              <a:rPr lang="ko-KR" altLang="en-US" dirty="0"/>
              <a:t>제공되는 필드 형태 및 입력 값에 따라 정렬 기준을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>
                <a:sym typeface="산돌고딕 L" pitchFamily="18" charset="-127"/>
              </a:rPr>
              <a:t>정렬 기준</a:t>
            </a:r>
            <a:r>
              <a:rPr lang="en-US" altLang="ko-KR" dirty="0">
                <a:sym typeface="산돌고딕 L" pitchFamily="18" charset="-127"/>
              </a:rPr>
              <a:t>(2/2)</a:t>
            </a:r>
            <a:endParaRPr lang="ko-KR" altLang="en-US" dirty="0">
              <a:sym typeface="산돌고딕 L" pitchFamily="18" charset="-127"/>
            </a:endParaRPr>
          </a:p>
        </p:txBody>
      </p:sp>
      <p:grpSp>
        <p:nvGrpSpPr>
          <p:cNvPr id="1025" name="그룹 1024"/>
          <p:cNvGrpSpPr/>
          <p:nvPr/>
        </p:nvGrpSpPr>
        <p:grpSpPr>
          <a:xfrm>
            <a:off x="2121068" y="2310780"/>
            <a:ext cx="5634000" cy="3118609"/>
            <a:chOff x="2121068" y="2310780"/>
            <a:chExt cx="5634000" cy="3118609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068" y="2310780"/>
              <a:ext cx="5634000" cy="1428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3" name="Picture 1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068" y="3936789"/>
              <a:ext cx="5634000" cy="149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93" name="사각형 설명선 692"/>
          <p:cNvSpPr/>
          <p:nvPr/>
        </p:nvSpPr>
        <p:spPr>
          <a:xfrm>
            <a:off x="7999336" y="3025018"/>
            <a:ext cx="1706192" cy="910824"/>
          </a:xfrm>
          <a:prstGeom prst="wedgeRectCallout">
            <a:avLst>
              <a:gd name="adj1" fmla="val -71558"/>
              <a:gd name="adj2" fmla="val -294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필드 제공 형태 및 편집 가능 유무에 따라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 기준이 다르므로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내용 명시가 필요함 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8" name="사각형 설명선 697"/>
          <p:cNvSpPr/>
          <p:nvPr/>
        </p:nvSpPr>
        <p:spPr>
          <a:xfrm>
            <a:off x="454646" y="2318196"/>
            <a:ext cx="1454164" cy="599428"/>
          </a:xfrm>
          <a:prstGeom prst="wedgeRectCallout">
            <a:avLst>
              <a:gd name="adj1" fmla="val 60750"/>
              <a:gd name="adj2" fmla="val -294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필드 제공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구분하여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명시함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49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텍스트 제공 시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D/P </a:t>
            </a:r>
            <a:r>
              <a:rPr lang="ko-KR" altLang="en-US" dirty="0"/>
              <a:t>라인 수 및 이후 처리방식을 모든 디바이스에 공통적으로 적용할 수 있도록 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>
                <a:sym typeface="산돌고딕 L" pitchFamily="18" charset="-127"/>
              </a:rPr>
              <a:t>텍스트 제공 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019396" y="1664804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예시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] 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캠프 </a:t>
            </a:r>
            <a:r>
              <a:rPr kumimoji="0" lang="ko-KR" altLang="en-US" sz="900" b="1" u="sng" dirty="0" err="1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앱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 (Daum)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280592" y="1932925"/>
            <a:ext cx="7254702" cy="4304387"/>
            <a:chOff x="1280592" y="1932925"/>
            <a:chExt cx="7254702" cy="4304387"/>
          </a:xfrm>
        </p:grpSpPr>
        <p:grpSp>
          <p:nvGrpSpPr>
            <p:cNvPr id="63" name="그룹 62"/>
            <p:cNvGrpSpPr/>
            <p:nvPr/>
          </p:nvGrpSpPr>
          <p:grpSpPr>
            <a:xfrm>
              <a:off x="1370706" y="2147712"/>
              <a:ext cx="7164588" cy="4089600"/>
              <a:chOff x="1028564" y="1808163"/>
              <a:chExt cx="7164588" cy="4089600"/>
            </a:xfrm>
          </p:grpSpPr>
          <p:pic>
            <p:nvPicPr>
              <p:cNvPr id="32" name="Picture 2" descr="D:\천윤서\UI기획팀\Research\03_UI Research 문서\20120814_해상도별, 사이즈별 UI 비교(Camp, Flipboard)\Captured\02_Galaxy S3\Screenshot_2012-08-14-10-51-0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81858" y="1808163"/>
                <a:ext cx="2142000" cy="3808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33" name="Picture 3" descr="D:\천윤서\UI기획팀\Research\03_UI Research 문서\20120814_해상도별, 사이즈별 UI 비교(Camp, Flipboard)\Captured\01_Galaxy Note\Screenshot_2012-08-14-10-50-51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28564" y="1808163"/>
                <a:ext cx="2556000" cy="40896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34" name="Picture 4" descr="D:\천윤서\UI기획팀\Research\03_UI Research 문서\20120814_해상도별, 사이즈별 UI 비교(Camp, Flipboard)\Captured\03_Galaxy S2\Screenshot_2012-08-14-10-51-20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21152" y="1808163"/>
                <a:ext cx="1872000" cy="3120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  <p:sp>
          <p:nvSpPr>
            <p:cNvPr id="60" name="직사각형 59"/>
            <p:cNvSpPr/>
            <p:nvPr/>
          </p:nvSpPr>
          <p:spPr>
            <a:xfrm>
              <a:off x="1280592" y="1932925"/>
              <a:ext cx="18998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Note (800x1280px, 5.3inch)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124908" y="1932925"/>
              <a:ext cx="178766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S3 (720x1280px, 4.8inch)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555928" y="1932925"/>
              <a:ext cx="172675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S2 (480x800px, 4.3inch)</a:t>
              </a:r>
            </a:p>
          </p:txBody>
        </p:sp>
      </p:grpSp>
      <p:sp>
        <p:nvSpPr>
          <p:cNvPr id="67" name="직사각형 118"/>
          <p:cNvSpPr>
            <a:spLocks noChangeArrowheads="1"/>
          </p:cNvSpPr>
          <p:nvPr/>
        </p:nvSpPr>
        <p:spPr bwMode="auto">
          <a:xfrm>
            <a:off x="1777042" y="4139343"/>
            <a:ext cx="6341824" cy="337766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8" name="직사각형 118"/>
          <p:cNvSpPr>
            <a:spLocks noChangeArrowheads="1"/>
          </p:cNvSpPr>
          <p:nvPr/>
        </p:nvSpPr>
        <p:spPr bwMode="auto">
          <a:xfrm>
            <a:off x="1768415" y="5398799"/>
            <a:ext cx="4157932" cy="406777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9" name="사각형 설명선 68"/>
          <p:cNvSpPr/>
          <p:nvPr/>
        </p:nvSpPr>
        <p:spPr>
          <a:xfrm>
            <a:off x="8360833" y="3897052"/>
            <a:ext cx="1272117" cy="574892"/>
          </a:xfrm>
          <a:prstGeom prst="wedgeRectCallout">
            <a:avLst>
              <a:gd name="adj1" fmla="val -65751"/>
              <a:gd name="adj2" fmla="val 437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줄이 넘으면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‘...’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처리되도록 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195167" y="3176972"/>
            <a:ext cx="2351077" cy="720080"/>
          </a:xfrm>
          <a:prstGeom prst="wedgeRectCallout">
            <a:avLst>
              <a:gd name="adj1" fmla="val 24007"/>
              <a:gd name="adj2" fmla="val 8140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줄에  표현되는 최대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라인 및 글자 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구분하여 표현함  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다양한 해상도의 디바이스에 대응해야 한다면</a:t>
            </a:r>
            <a:r>
              <a:rPr lang="en-US" altLang="ko-KR" dirty="0"/>
              <a:t>, GUI/</a:t>
            </a:r>
            <a:r>
              <a:rPr lang="ko-KR" altLang="en-US" dirty="0"/>
              <a:t>개발과 협의를 통해 </a:t>
            </a:r>
            <a:endParaRPr lang="en-US" altLang="ko-KR" dirty="0"/>
          </a:p>
          <a:p>
            <a:r>
              <a:rPr lang="ko-KR" altLang="en-US" dirty="0"/>
              <a:t>화면 별로 어떻게 구성해야 할 지에 대한 고려가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디바이스</a:t>
            </a:r>
            <a:r>
              <a:rPr lang="en-US" altLang="ko-KR" dirty="0"/>
              <a:t> </a:t>
            </a:r>
            <a:r>
              <a:rPr lang="ko-KR" altLang="en-US" dirty="0"/>
              <a:t>크기에 따른 정의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 cstate="print"/>
          <a:srcRect l="31924" t="29789" r="44119" b="10990"/>
          <a:stretch>
            <a:fillRect/>
          </a:stretch>
        </p:blipFill>
        <p:spPr bwMode="auto">
          <a:xfrm>
            <a:off x="3135194" y="2417462"/>
            <a:ext cx="1565394" cy="209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63"/>
          <p:cNvSpPr>
            <a:spLocks noChangeArrowheads="1"/>
          </p:cNvSpPr>
          <p:nvPr/>
        </p:nvSpPr>
        <p:spPr bwMode="auto">
          <a:xfrm>
            <a:off x="2258033" y="4833156"/>
            <a:ext cx="2375880" cy="72008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상단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하단 등 고정 영역은 해상도에 비례하여 크기 조절하되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제한 값을 주어 필요이상의 터치영역이 되는 것은 방지함</a:t>
            </a:r>
            <a:endParaRPr kumimoji="0"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Contents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영역의 경우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가능한 영역에서 최대한 많은 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Contents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를 제공하되 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Touch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영역은 확보 필요함</a:t>
            </a:r>
          </a:p>
        </p:txBody>
      </p:sp>
      <p:sp>
        <p:nvSpPr>
          <p:cNvPr id="46" name="사각형 설명선 45"/>
          <p:cNvSpPr/>
          <p:nvPr/>
        </p:nvSpPr>
        <p:spPr>
          <a:xfrm>
            <a:off x="1280592" y="3861048"/>
            <a:ext cx="1512168" cy="607430"/>
          </a:xfrm>
          <a:prstGeom prst="wedgeRectCallout">
            <a:avLst>
              <a:gd name="adj1" fmla="val 76620"/>
              <a:gd name="adj2" fmla="val -1563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고려해야 하는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실측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크기의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sp>
        <p:nvSpPr>
          <p:cNvPr id="48" name="사각형 설명선 47"/>
          <p:cNvSpPr/>
          <p:nvPr/>
        </p:nvSpPr>
        <p:spPr>
          <a:xfrm>
            <a:off x="3729634" y="5769260"/>
            <a:ext cx="2951558" cy="708135"/>
          </a:xfrm>
          <a:prstGeom prst="wedgeRectCallout">
            <a:avLst>
              <a:gd name="adj1" fmla="val -9233"/>
              <a:gd name="adj2" fmla="val -12657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화면에 따라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 정책을 적용하기 어려운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에는 디바이스 별 화면을 두 벌이상으로 진행하는 경우 발생할 수  있음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개발과 협의를 통해 결정 필요함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 cstate="print"/>
          <a:srcRect l="68280" t="28571" r="20238" b="41122"/>
          <a:stretch>
            <a:fillRect/>
          </a:stretch>
        </p:blipFill>
        <p:spPr bwMode="auto">
          <a:xfrm>
            <a:off x="2288704" y="2371424"/>
            <a:ext cx="750324" cy="1072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3050121" y="4480545"/>
            <a:ext cx="190288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[iPad mini : 768x1024px/12.1x6.13cm]</a:t>
            </a:r>
            <a:endParaRPr lang="ko-KR" altLang="en-US" sz="6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424" y="3446277"/>
            <a:ext cx="1044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 : 640x960px/ 5.1x7.65cm]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10804" y="2096852"/>
            <a:ext cx="1758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b="1" kern="0" dirty="0">
                <a:latin typeface="Trebuchet MS"/>
                <a:cs typeface="+mj-cs"/>
              </a:rPr>
              <a:t>해상도별 </a:t>
            </a:r>
            <a:r>
              <a:rPr kumimoji="0" lang="en-US" altLang="ko-KR" sz="800" b="1" kern="0" dirty="0">
                <a:latin typeface="Trebuchet MS"/>
                <a:cs typeface="+mj-cs"/>
              </a:rPr>
              <a:t>UI </a:t>
            </a:r>
            <a:r>
              <a:rPr kumimoji="0" lang="ko-KR" altLang="en-US" sz="800" b="1" kern="0" dirty="0">
                <a:latin typeface="Trebuchet MS"/>
                <a:cs typeface="+mj-cs"/>
              </a:rPr>
              <a:t>대응 정책 </a:t>
            </a:r>
            <a:r>
              <a:rPr kumimoji="0" lang="en-US" altLang="ko-KR" sz="800" b="1" kern="0" dirty="0">
                <a:latin typeface="Trebuchet MS"/>
                <a:cs typeface="+mj-cs"/>
              </a:rPr>
              <a:t>&gt; </a:t>
            </a:r>
            <a:r>
              <a:rPr kumimoji="0" lang="en-US" altLang="ko-KR" sz="800" b="1" kern="0" dirty="0">
                <a:solidFill>
                  <a:srgbClr val="0070C0"/>
                </a:solidFill>
                <a:latin typeface="Trebuchet MS"/>
                <a:cs typeface="+mj-cs"/>
              </a:rPr>
              <a:t>A. </a:t>
            </a:r>
            <a:r>
              <a:rPr kumimoji="0" lang="ko-KR" altLang="en-US" sz="800" b="1" kern="0" dirty="0">
                <a:solidFill>
                  <a:srgbClr val="0070C0"/>
                </a:solidFill>
                <a:latin typeface="Trebuchet MS"/>
                <a:cs typeface="+mj-cs"/>
              </a:rPr>
              <a:t>고정형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13970" y="2096852"/>
            <a:ext cx="17540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b="1" kern="0" dirty="0">
                <a:latin typeface="Trebuchet MS"/>
                <a:cs typeface="+mj-cs"/>
              </a:rPr>
              <a:t>해상도별 </a:t>
            </a:r>
            <a:r>
              <a:rPr kumimoji="0" lang="en-US" altLang="ko-KR" sz="800" b="1" kern="0" dirty="0">
                <a:latin typeface="Trebuchet MS"/>
                <a:cs typeface="+mj-cs"/>
              </a:rPr>
              <a:t>UI </a:t>
            </a:r>
            <a:r>
              <a:rPr kumimoji="0" lang="ko-KR" altLang="en-US" sz="800" b="1" kern="0" dirty="0">
                <a:latin typeface="Trebuchet MS"/>
                <a:cs typeface="+mj-cs"/>
              </a:rPr>
              <a:t>대응 정책 </a:t>
            </a:r>
            <a:r>
              <a:rPr kumimoji="0" lang="en-US" altLang="ko-KR" sz="800" b="1" kern="0" dirty="0">
                <a:latin typeface="Trebuchet MS"/>
                <a:cs typeface="+mj-cs"/>
              </a:rPr>
              <a:t>&gt; </a:t>
            </a:r>
            <a:r>
              <a:rPr kumimoji="0" lang="en-US" altLang="ko-KR" sz="800" b="1" kern="0" dirty="0">
                <a:solidFill>
                  <a:srgbClr val="0070C0"/>
                </a:solidFill>
                <a:latin typeface="Trebuchet MS"/>
                <a:cs typeface="+mj-cs"/>
              </a:rPr>
              <a:t>B. </a:t>
            </a:r>
            <a:r>
              <a:rPr kumimoji="0" lang="ko-KR" altLang="en-US" sz="800" b="1" kern="0" dirty="0" err="1">
                <a:solidFill>
                  <a:srgbClr val="0070C0"/>
                </a:solidFill>
                <a:latin typeface="Trebuchet MS"/>
                <a:cs typeface="+mj-cs"/>
              </a:rPr>
              <a:t>대응형</a:t>
            </a:r>
            <a:endParaRPr kumimoji="0" lang="ko-KR" altLang="en-US" sz="800" b="1" kern="0" dirty="0">
              <a:solidFill>
                <a:srgbClr val="0070C0"/>
              </a:solidFill>
              <a:latin typeface="Trebuchet MS"/>
              <a:cs typeface="+mj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73713" y="4509120"/>
            <a:ext cx="190288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[iPad mini : 768x1024px/12.1x6.13cm]</a:t>
            </a:r>
            <a:endParaRPr lang="ko-KR" altLang="en-US" sz="6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7016" y="3446277"/>
            <a:ext cx="1044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 : 640x960px/ 5.1x7.65cm]</a:t>
            </a:r>
          </a:p>
        </p:txBody>
      </p:sp>
      <p:sp>
        <p:nvSpPr>
          <p:cNvPr id="23" name="Rectangle 63"/>
          <p:cNvSpPr>
            <a:spLocks noChangeArrowheads="1"/>
          </p:cNvSpPr>
          <p:nvPr/>
        </p:nvSpPr>
        <p:spPr bwMode="auto">
          <a:xfrm>
            <a:off x="5205413" y="4833156"/>
            <a:ext cx="2529464" cy="72008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해상도에 비례하여 크기 조절하되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제한 값을 주어 필요이상의 터치영역이 되는 것은 방지하며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남는 공간을 채우지 않고 여백 처리함</a:t>
            </a:r>
          </a:p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Contents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는 가운데 정렬하고 나머지 영역은 백그라운드 패턴으로 제공 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경우에 따라 예외 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Case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발생할 수 있음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)</a:t>
            </a:r>
            <a:endParaRPr kumimoji="0"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273050" y="2528900"/>
            <a:ext cx="1512168" cy="607430"/>
          </a:xfrm>
          <a:prstGeom prst="wedgeRectCallout">
            <a:avLst>
              <a:gd name="adj1" fmla="val 76620"/>
              <a:gd name="adj2" fmla="val -1563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하단 고정영역을 고정  및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 확장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6836257" y="5761664"/>
            <a:ext cx="1441513" cy="690318"/>
          </a:xfrm>
          <a:prstGeom prst="wedgeRectCallout">
            <a:avLst>
              <a:gd name="adj1" fmla="val -62048"/>
              <a:gd name="adj2" fmla="val -297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메뉴 및 정보요소는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동일하게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2432509"/>
            <a:ext cx="684000" cy="102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24" y="2432509"/>
            <a:ext cx="1584000" cy="211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사각형 설명선 91"/>
          <p:cNvSpPr/>
          <p:nvPr/>
        </p:nvSpPr>
        <p:spPr>
          <a:xfrm>
            <a:off x="7797316" y="2353518"/>
            <a:ext cx="1008682" cy="607430"/>
          </a:xfrm>
          <a:prstGeom prst="wedgeRectCallout">
            <a:avLst>
              <a:gd name="adj1" fmla="val -77703"/>
              <a:gd name="adj2" fmla="val 329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가운데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 및 여백처리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사각형 설명선 92"/>
          <p:cNvSpPr/>
          <p:nvPr/>
        </p:nvSpPr>
        <p:spPr>
          <a:xfrm>
            <a:off x="7734877" y="3284014"/>
            <a:ext cx="1788573" cy="828092"/>
          </a:xfrm>
          <a:prstGeom prst="wedgeRectCallout">
            <a:avLst>
              <a:gd name="adj1" fmla="val -69888"/>
              <a:gd name="adj2" fmla="val -1686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영역을 제외한 나머지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패턴화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비어 보이지 않게 제공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272517" y="1932925"/>
            <a:ext cx="7254702" cy="4304387"/>
            <a:chOff x="1280592" y="1932925"/>
            <a:chExt cx="7254702" cy="4304387"/>
          </a:xfrm>
        </p:grpSpPr>
        <p:grpSp>
          <p:nvGrpSpPr>
            <p:cNvPr id="44" name="그룹 62"/>
            <p:cNvGrpSpPr/>
            <p:nvPr/>
          </p:nvGrpSpPr>
          <p:grpSpPr>
            <a:xfrm>
              <a:off x="1370706" y="2147712"/>
              <a:ext cx="7164588" cy="4089600"/>
              <a:chOff x="1028564" y="1808163"/>
              <a:chExt cx="7164588" cy="4089600"/>
            </a:xfrm>
          </p:grpSpPr>
          <p:pic>
            <p:nvPicPr>
              <p:cNvPr id="48" name="Picture 2" descr="D:\천윤서\UI기획팀\Research\03_UI Research 문서\20120814_해상도별, 사이즈별 UI 비교(Camp, Flipboard)\Captured\02_Galaxy S3\Screenshot_2012-08-14-10-51-0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81858" y="1808163"/>
                <a:ext cx="2142000" cy="3808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49" name="Picture 3" descr="D:\천윤서\UI기획팀\Research\03_UI Research 문서\20120814_해상도별, 사이즈별 UI 비교(Camp, Flipboard)\Captured\01_Galaxy Note\Screenshot_2012-08-14-10-50-51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28564" y="1808163"/>
                <a:ext cx="2556000" cy="40896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50" name="Picture 4" descr="D:\천윤서\UI기획팀\Research\03_UI Research 문서\20120814_해상도별, 사이즈별 UI 비교(Camp, Flipboard)\Captured\03_Galaxy S2\Screenshot_2012-08-14-10-51-20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21152" y="1808163"/>
                <a:ext cx="1872000" cy="3120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  <p:sp>
          <p:nvSpPr>
            <p:cNvPr id="45" name="직사각형 44"/>
            <p:cNvSpPr/>
            <p:nvPr/>
          </p:nvSpPr>
          <p:spPr>
            <a:xfrm>
              <a:off x="1280592" y="1932925"/>
              <a:ext cx="18998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Note (800x1280px, 5.3inch)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124908" y="1932925"/>
              <a:ext cx="178766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S3 (720x1280px, 4.8inch)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555928" y="1932925"/>
              <a:ext cx="172675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S2 (480x800px, 4.3inch)</a:t>
              </a: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Layout, Component, List </a:t>
            </a:r>
            <a:r>
              <a:rPr lang="ko-KR" altLang="en-US" dirty="0"/>
              <a:t>등이 다양한 크기의 디바이스에 맞게 제공될 수 있도록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디바이스</a:t>
            </a:r>
            <a:r>
              <a:rPr lang="en-US" altLang="ko-KR" dirty="0"/>
              <a:t> </a:t>
            </a:r>
            <a:r>
              <a:rPr lang="ko-KR" altLang="en-US" dirty="0"/>
              <a:t>크기에 따른 정의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124908" y="1664804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예시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] 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캠프 </a:t>
            </a:r>
            <a:r>
              <a:rPr kumimoji="0" lang="ko-KR" altLang="en-US" sz="900" b="1" u="sng" dirty="0" err="1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앱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 (Daum)</a:t>
            </a:r>
          </a:p>
        </p:txBody>
      </p:sp>
      <p:sp>
        <p:nvSpPr>
          <p:cNvPr id="30" name="사각형 설명선 29"/>
          <p:cNvSpPr/>
          <p:nvPr/>
        </p:nvSpPr>
        <p:spPr>
          <a:xfrm>
            <a:off x="94130" y="5445224"/>
            <a:ext cx="1274168" cy="773973"/>
          </a:xfrm>
          <a:prstGeom prst="wedgeRectCallout">
            <a:avLst>
              <a:gd name="adj1" fmla="val 59629"/>
              <a:gd name="adj2" fmla="val -270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디바이스의 화면 사이즈에 따라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사각형 설명선 40"/>
          <p:cNvSpPr/>
          <p:nvPr/>
        </p:nvSpPr>
        <p:spPr>
          <a:xfrm>
            <a:off x="8611993" y="3753036"/>
            <a:ext cx="1131676" cy="612068"/>
          </a:xfrm>
          <a:prstGeom prst="wedgeRectCallout">
            <a:avLst>
              <a:gd name="adj1" fmla="val -64962"/>
              <a:gd name="adj2" fmla="val 1948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일관성 있게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118"/>
          <p:cNvSpPr>
            <a:spLocks noChangeArrowheads="1"/>
          </p:cNvSpPr>
          <p:nvPr/>
        </p:nvSpPr>
        <p:spPr bwMode="auto">
          <a:xfrm>
            <a:off x="3440832" y="4077072"/>
            <a:ext cx="5045680" cy="337766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28465" y="3212976"/>
            <a:ext cx="1656183" cy="792088"/>
          </a:xfrm>
          <a:prstGeom prst="wedgeRectCallout">
            <a:avLst>
              <a:gd name="adj1" fmla="val 64622"/>
              <a:gd name="adj2" fmla="val -7247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크기에 따라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간 정보 간 간격을 제공하되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지나치게 크게 발생하지 않도록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204780" y="825483"/>
            <a:ext cx="4500748" cy="4691028"/>
          </a:xfrm>
        </p:spPr>
        <p:txBody>
          <a:bodyPr/>
          <a:lstStyle/>
          <a:p>
            <a:r>
              <a:rPr lang="en-US" altLang="ko-KR" dirty="0"/>
              <a:t>UI Section</a:t>
            </a:r>
          </a:p>
          <a:p>
            <a:pPr marL="498475" lvl="1" indent="-228600">
              <a:buFont typeface="+mj-lt"/>
              <a:buAutoNum type="arabicPeriod" startAt="3"/>
            </a:pP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Navigation</a:t>
            </a:r>
          </a:p>
          <a:p>
            <a:pPr lvl="2"/>
            <a:r>
              <a:rPr lang="en-US" altLang="ko-KR" dirty="0"/>
              <a:t>Layout </a:t>
            </a:r>
          </a:p>
          <a:p>
            <a:pPr lvl="2"/>
            <a:r>
              <a:rPr lang="en-US" altLang="ko-KR" dirty="0"/>
              <a:t>Component</a:t>
            </a:r>
          </a:p>
          <a:p>
            <a:pPr lvl="2"/>
            <a:r>
              <a:rPr lang="en-US" altLang="ko-KR" dirty="0"/>
              <a:t>General UX Scenario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GUI Section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  <a:endParaRPr lang="en-US" altLang="ko-KR" dirty="0"/>
          </a:p>
          <a:p>
            <a:pPr lvl="2"/>
            <a:r>
              <a:rPr lang="ko-KR" altLang="en-US" dirty="0"/>
              <a:t>디자인</a:t>
            </a:r>
            <a:r>
              <a:rPr lang="en-US" altLang="ko-KR" dirty="0"/>
              <a:t> </a:t>
            </a:r>
            <a:r>
              <a:rPr lang="ko-KR" altLang="en-US" dirty="0"/>
              <a:t>프로세스</a:t>
            </a:r>
            <a:endParaRPr lang="en-US" altLang="ko-KR" dirty="0"/>
          </a:p>
          <a:p>
            <a:pPr lvl="2"/>
            <a:r>
              <a:rPr lang="ko-KR" altLang="en-US" dirty="0"/>
              <a:t>디자인 프로세스 별 고려사항</a:t>
            </a:r>
            <a:endParaRPr lang="en-US" altLang="ko-KR" dirty="0"/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 Guideline</a:t>
            </a:r>
          </a:p>
          <a:p>
            <a:pPr lvl="2"/>
            <a:r>
              <a:rPr lang="en-US" altLang="ko-KR" dirty="0"/>
              <a:t>Basic Guideline</a:t>
            </a:r>
          </a:p>
          <a:p>
            <a:pPr lvl="2"/>
            <a:r>
              <a:rPr lang="en-US" altLang="ko-KR" dirty="0"/>
              <a:t>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  <a:endParaRPr lang="en-US" altLang="ko-KR" dirty="0"/>
          </a:p>
          <a:p>
            <a:pPr lvl="2"/>
            <a:r>
              <a:rPr lang="en-US" altLang="ko-KR" dirty="0"/>
              <a:t>OS</a:t>
            </a:r>
            <a:r>
              <a:rPr lang="ko-KR" altLang="en-US" dirty="0"/>
              <a:t>별 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  <a:endParaRPr lang="en-US" altLang="ko-KR" dirty="0"/>
          </a:p>
          <a:p>
            <a:pPr lvl="2"/>
            <a:r>
              <a:rPr lang="en-US" altLang="ko-KR" dirty="0"/>
              <a:t>Android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텍스트 개체 틀 7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별 </a:t>
            </a:r>
            <a:r>
              <a:rPr lang="en-US" altLang="ko-KR" dirty="0"/>
              <a:t>Native Pop-up</a:t>
            </a:r>
            <a:r>
              <a:rPr lang="ko-KR" altLang="en-US" dirty="0"/>
              <a:t>과 제작이 필요한 </a:t>
            </a:r>
            <a:r>
              <a:rPr lang="en-US" altLang="ko-KR" dirty="0"/>
              <a:t>Customized Pop-up</a:t>
            </a:r>
            <a:r>
              <a:rPr lang="ko-KR" altLang="en-US" dirty="0"/>
              <a:t>의 </a:t>
            </a:r>
            <a:r>
              <a:rPr lang="en-US" altLang="ko-KR" dirty="0"/>
              <a:t>UI</a:t>
            </a:r>
            <a:r>
              <a:rPr lang="ko-KR" altLang="en-US" dirty="0"/>
              <a:t>와 </a:t>
            </a:r>
            <a:r>
              <a:rPr lang="en-US" altLang="ko-KR" dirty="0"/>
              <a:t>Case</a:t>
            </a:r>
            <a:r>
              <a:rPr lang="ko-KR" altLang="en-US" dirty="0"/>
              <a:t>를 구분하여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</a:p>
        </p:txBody>
      </p:sp>
      <p:sp>
        <p:nvSpPr>
          <p:cNvPr id="80" name="텍스트 개체 틀 7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Native / Customized Pop-up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3050" y="6065390"/>
            <a:ext cx="3167906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0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Native Pop-up : OS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자체 제공 기본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Pop-up</a:t>
            </a:r>
          </a:p>
          <a:p>
            <a:pPr marL="85725" lvl="0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Customized Pop-up :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앱에서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별도 제작하여 제공하는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Pop-up</a:t>
            </a:r>
          </a:p>
        </p:txBody>
      </p:sp>
      <p:sp>
        <p:nvSpPr>
          <p:cNvPr id="70" name="오른쪽 화살표 69"/>
          <p:cNvSpPr/>
          <p:nvPr/>
        </p:nvSpPr>
        <p:spPr>
          <a:xfrm>
            <a:off x="273050" y="5906878"/>
            <a:ext cx="648000" cy="157155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800" dirty="0">
                <a:solidFill>
                  <a:schemeClr val="bg1"/>
                </a:solidFill>
              </a:rPr>
              <a:t>용어</a:t>
            </a:r>
          </a:p>
        </p:txBody>
      </p:sp>
      <p:sp>
        <p:nvSpPr>
          <p:cNvPr id="99" name="사각형 설명선 98"/>
          <p:cNvSpPr/>
          <p:nvPr/>
        </p:nvSpPr>
        <p:spPr>
          <a:xfrm>
            <a:off x="273050" y="2527118"/>
            <a:ext cx="1799630" cy="760722"/>
          </a:xfrm>
          <a:prstGeom prst="wedgeRectCallout">
            <a:avLst>
              <a:gd name="adj1" fmla="val 71791"/>
              <a:gd name="adj2" fmla="val 301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확인 등의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제공함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540732" y="238488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(iOS)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2540732" y="3933056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(Android)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9" name="사각형 설명선 128"/>
          <p:cNvSpPr/>
          <p:nvPr/>
        </p:nvSpPr>
        <p:spPr>
          <a:xfrm>
            <a:off x="273050" y="3872962"/>
            <a:ext cx="1799630" cy="1007603"/>
          </a:xfrm>
          <a:prstGeom prst="wedgeRectCallout">
            <a:avLst>
              <a:gd name="adj1" fmla="val 73908"/>
              <a:gd name="adj2" fmla="val -2615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 정책이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다르므로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OS Guide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맞게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540732" y="2168860"/>
            <a:ext cx="942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[Native Pop-up]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49" name="사각형 설명선 148"/>
          <p:cNvSpPr/>
          <p:nvPr/>
        </p:nvSpPr>
        <p:spPr>
          <a:xfrm>
            <a:off x="7604124" y="2312219"/>
            <a:ext cx="1797051" cy="756741"/>
          </a:xfrm>
          <a:prstGeom prst="wedgeRectCallout">
            <a:avLst>
              <a:gd name="adj1" fmla="val -69602"/>
              <a:gd name="adj2" fmla="val 3930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제외한 모든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경우에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Customized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제공함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권장사항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4" name="사각형 설명선 153"/>
          <p:cNvSpPr/>
          <p:nvPr/>
        </p:nvSpPr>
        <p:spPr>
          <a:xfrm>
            <a:off x="7689304" y="3194974"/>
            <a:ext cx="1727746" cy="792088"/>
          </a:xfrm>
          <a:prstGeom prst="wedgeRectCallout">
            <a:avLst>
              <a:gd name="adj1" fmla="val -69135"/>
              <a:gd name="adj2" fmla="val -140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아니므로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요청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내용 시나리오에 명시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5" name="사각형 설명선 154"/>
          <p:cNvSpPr/>
          <p:nvPr/>
        </p:nvSpPr>
        <p:spPr>
          <a:xfrm>
            <a:off x="7509284" y="4113076"/>
            <a:ext cx="2123666" cy="1494166"/>
          </a:xfrm>
          <a:prstGeom prst="wedgeRectCallout">
            <a:avLst>
              <a:gd name="adj1" fmla="val -17577"/>
              <a:gd name="adj2" fmla="val -2771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위치를 다르게 부여하는 것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가능한지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 및 협의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하도록 하고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가능 여부 및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특성에 따라 해당 내용 결정함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atinLnBrk="0"/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 통일하기로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결정한  경우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모두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 통일함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사각형 설명선 73"/>
          <p:cNvSpPr/>
          <p:nvPr/>
        </p:nvSpPr>
        <p:spPr>
          <a:xfrm>
            <a:off x="452500" y="5066880"/>
            <a:ext cx="1799630" cy="760722"/>
          </a:xfrm>
          <a:prstGeom prst="wedgeRectCallout">
            <a:avLst>
              <a:gd name="adj1" fmla="val 65969"/>
              <a:gd name="adj2" fmla="val -2114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일관성 있게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 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2648744" y="2594577"/>
            <a:ext cx="1623812" cy="1206000"/>
            <a:chOff x="-1995772" y="1790953"/>
            <a:chExt cx="1623812" cy="1206000"/>
          </a:xfrm>
        </p:grpSpPr>
        <p:grpSp>
          <p:nvGrpSpPr>
            <p:cNvPr id="156" name="그룹 155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163" name="직사각형 162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4492614" y="1869292"/>
                <a:ext cx="91242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업데이트 안내</a:t>
                </a:r>
              </a:p>
            </p:txBody>
          </p:sp>
        </p:grpSp>
        <p:grpSp>
          <p:nvGrpSpPr>
            <p:cNvPr id="157" name="그룹 190"/>
            <p:cNvGrpSpPr/>
            <p:nvPr/>
          </p:nvGrpSpPr>
          <p:grpSpPr>
            <a:xfrm>
              <a:off x="-1991960" y="2708952"/>
              <a:ext cx="1620000" cy="288000"/>
              <a:chOff x="5019677" y="3712368"/>
              <a:chExt cx="1800223" cy="288000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5220727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5999701" y="3755654"/>
                <a:ext cx="777861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rPr>
                  <a:t>업데이트</a:t>
                </a:r>
                <a:endParaRPr kumimoji="0" lang="ko-KR" altLang="ko-KR" sz="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  <p:cxnSp>
            <p:nvCxnSpPr>
              <p:cNvPr id="161" name="직선 연결선 160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62" name="직선 연결선 161"/>
              <p:cNvCxnSpPr/>
              <p:nvPr/>
            </p:nvCxnSpPr>
            <p:spPr bwMode="auto">
              <a:xfrm>
                <a:off x="5919788" y="3712368"/>
                <a:ext cx="0" cy="28800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158" name="직사각형 157"/>
            <p:cNvSpPr/>
            <p:nvPr/>
          </p:nvSpPr>
          <p:spPr>
            <a:xfrm>
              <a:off x="-1935033" y="2132856"/>
              <a:ext cx="1502334" cy="510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어플리케이션 </a:t>
              </a:r>
              <a:endParaRPr lang="en-US" altLang="ko-KR" sz="800" dirty="0">
                <a:latin typeface="Trebuchet MS" panose="020B0603020202020204" pitchFamily="34" charset="0"/>
              </a:endParaRP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버전이 업데이트 되었습니다</a:t>
              </a:r>
              <a:r>
                <a:rPr lang="en-US" altLang="ko-KR" sz="800" dirty="0">
                  <a:latin typeface="Trebuchet MS" panose="020B0603020202020204" pitchFamily="34" charset="0"/>
                </a:rPr>
                <a:t>.</a:t>
              </a: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업데이트를 할까요</a:t>
              </a:r>
              <a:r>
                <a:rPr lang="en-US" altLang="ko-KR" sz="800" dirty="0">
                  <a:latin typeface="Trebuchet MS" panose="020B0603020202020204" pitchFamily="34" charset="0"/>
                </a:rPr>
                <a:t>?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648744" y="4148500"/>
            <a:ext cx="1662070" cy="1206000"/>
            <a:chOff x="-2034030" y="1790953"/>
            <a:chExt cx="1662070" cy="1206000"/>
          </a:xfrm>
        </p:grpSpPr>
        <p:grpSp>
          <p:nvGrpSpPr>
            <p:cNvPr id="167" name="그룹 166"/>
            <p:cNvGrpSpPr/>
            <p:nvPr/>
          </p:nvGrpSpPr>
          <p:grpSpPr>
            <a:xfrm>
              <a:off x="-2034030" y="1790953"/>
              <a:ext cx="1662070" cy="1206000"/>
              <a:chOff x="4100570" y="1790953"/>
              <a:chExt cx="1662070" cy="1206000"/>
            </a:xfrm>
          </p:grpSpPr>
          <p:sp>
            <p:nvSpPr>
              <p:cNvPr id="174" name="직사각형 173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4100570" y="1841135"/>
                <a:ext cx="91242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업데이트 안내</a:t>
                </a:r>
              </a:p>
            </p:txBody>
          </p:sp>
          <p:cxnSp>
            <p:nvCxnSpPr>
              <p:cNvPr id="176" name="직선 연결선 175"/>
              <p:cNvCxnSpPr/>
              <p:nvPr/>
            </p:nvCxnSpPr>
            <p:spPr bwMode="auto">
              <a:xfrm>
                <a:off x="4142640" y="2114674"/>
                <a:ext cx="162000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168" name="그룹 190"/>
            <p:cNvGrpSpPr/>
            <p:nvPr/>
          </p:nvGrpSpPr>
          <p:grpSpPr>
            <a:xfrm>
              <a:off x="-1991960" y="2708952"/>
              <a:ext cx="1620000" cy="288000"/>
              <a:chOff x="5019677" y="3712368"/>
              <a:chExt cx="1800223" cy="288000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5220727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5999701" y="3755654"/>
                <a:ext cx="777861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rPr>
                  <a:t>업데이트</a:t>
                </a:r>
                <a:endParaRPr kumimoji="0" lang="ko-KR" altLang="ko-KR" sz="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  <p:cxnSp>
            <p:nvCxnSpPr>
              <p:cNvPr id="172" name="직선 연결선 171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73" name="직선 연결선 172"/>
              <p:cNvCxnSpPr/>
              <p:nvPr/>
            </p:nvCxnSpPr>
            <p:spPr bwMode="auto">
              <a:xfrm>
                <a:off x="5919788" y="3712368"/>
                <a:ext cx="0" cy="28800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169" name="직사각형 168"/>
            <p:cNvSpPr/>
            <p:nvPr/>
          </p:nvSpPr>
          <p:spPr>
            <a:xfrm>
              <a:off x="-1935033" y="2132856"/>
              <a:ext cx="1502334" cy="510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어플리케이션 </a:t>
              </a:r>
              <a:endParaRPr lang="en-US" altLang="ko-KR" sz="800" dirty="0">
                <a:latin typeface="Trebuchet MS" panose="020B0603020202020204" pitchFamily="34" charset="0"/>
              </a:endParaRP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버전이 업데이트 되었습니다</a:t>
              </a:r>
              <a:r>
                <a:rPr lang="en-US" altLang="ko-KR" sz="800" dirty="0">
                  <a:latin typeface="Trebuchet MS" panose="020B0603020202020204" pitchFamily="34" charset="0"/>
                </a:rPr>
                <a:t>.</a:t>
              </a: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업데이트를 할까요</a:t>
              </a:r>
              <a:r>
                <a:rPr lang="en-US" altLang="ko-KR" sz="800" dirty="0">
                  <a:latin typeface="Trebuchet MS" panose="020B0603020202020204" pitchFamily="34" charset="0"/>
                </a:rPr>
                <a:t>?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5382876" y="238488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</a:t>
            </a:r>
            <a:r>
              <a:rPr lang="en-US" altLang="ko-KR" sz="800" dirty="0" err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iOS</a:t>
            </a: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82876" y="3933056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(Android)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79" name="그룹 49"/>
          <p:cNvGrpSpPr/>
          <p:nvPr/>
        </p:nvGrpSpPr>
        <p:grpSpPr>
          <a:xfrm>
            <a:off x="5485080" y="2567040"/>
            <a:ext cx="1727746" cy="1364172"/>
            <a:chOff x="273050" y="4041068"/>
            <a:chExt cx="1727746" cy="1364172"/>
          </a:xfrm>
        </p:grpSpPr>
        <p:grpSp>
          <p:nvGrpSpPr>
            <p:cNvPr id="81" name="그룹 16"/>
            <p:cNvGrpSpPr/>
            <p:nvPr/>
          </p:nvGrpSpPr>
          <p:grpSpPr>
            <a:xfrm>
              <a:off x="273050" y="4041068"/>
              <a:ext cx="1727746" cy="1364172"/>
              <a:chOff x="2918715" y="2028825"/>
              <a:chExt cx="1727746" cy="1364172"/>
            </a:xfrm>
          </p:grpSpPr>
          <p:grpSp>
            <p:nvGrpSpPr>
              <p:cNvPr id="84" name="그룹 143"/>
              <p:cNvGrpSpPr/>
              <p:nvPr/>
            </p:nvGrpSpPr>
            <p:grpSpPr>
              <a:xfrm>
                <a:off x="2918715" y="2028825"/>
                <a:ext cx="1727746" cy="1364172"/>
                <a:chOff x="2918715" y="1930240"/>
                <a:chExt cx="1727746" cy="1364172"/>
              </a:xfrm>
            </p:grpSpPr>
            <p:sp>
              <p:nvSpPr>
                <p:cNvPr id="87" name="직사각형 86"/>
                <p:cNvSpPr/>
                <p:nvPr/>
              </p:nvSpPr>
              <p:spPr bwMode="auto">
                <a:xfrm>
                  <a:off x="2918715" y="1930240"/>
                  <a:ext cx="1727746" cy="1364172"/>
                </a:xfrm>
                <a:prstGeom prst="rect">
                  <a:avLst/>
                </a:prstGeom>
                <a:solidFill>
                  <a:srgbClr val="FFFFFF"/>
                </a:solidFill>
                <a:ln w="6350" algn="ctr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3316756" y="1981313"/>
                  <a:ext cx="931666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가상수익률 수정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 bwMode="auto">
                <a:xfrm>
                  <a:off x="3195093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취소</a:t>
                  </a:r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 bwMode="auto">
                <a:xfrm>
                  <a:off x="3813494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확인</a:t>
                  </a:r>
                </a:p>
              </p:txBody>
            </p:sp>
            <p:cxnSp>
              <p:nvCxnSpPr>
                <p:cNvPr id="93" name="직선 연결선 92"/>
                <p:cNvCxnSpPr/>
                <p:nvPr/>
              </p:nvCxnSpPr>
              <p:spPr bwMode="auto">
                <a:xfrm>
                  <a:off x="2972588" y="2232877"/>
                  <a:ext cx="16200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94" name="그룹 591"/>
                <p:cNvGrpSpPr/>
                <p:nvPr/>
              </p:nvGrpSpPr>
              <p:grpSpPr>
                <a:xfrm>
                  <a:off x="3532324" y="2497674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100" name="모서리가 둥근 직사각형 99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9,200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01" name="직사각형 100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95" name="그룹 591"/>
                <p:cNvGrpSpPr/>
                <p:nvPr/>
              </p:nvGrpSpPr>
              <p:grpSpPr>
                <a:xfrm>
                  <a:off x="3532324" y="2713936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96" name="모서리가 둥근 직사각형 95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10</a:t>
                    </a:r>
                    <a:endParaRPr kumimoji="0" lang="ko-KR" alt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97" name="직사각형 96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98" name="직사각형 97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  <p:sp>
            <p:nvSpPr>
              <p:cNvPr id="85" name="직사각형 84"/>
              <p:cNvSpPr/>
              <p:nvPr/>
            </p:nvSpPr>
            <p:spPr>
              <a:xfrm>
                <a:off x="3238285" y="2384884"/>
                <a:ext cx="36420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종목</a:t>
                </a: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3484265" y="2384884"/>
                <a:ext cx="30008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3H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494738" y="4607130"/>
              <a:ext cx="45397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매입가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83660" y="4823392"/>
              <a:ext cx="36420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수량</a:t>
              </a:r>
            </a:p>
          </p:txBody>
        </p:sp>
      </p:grpSp>
      <p:grpSp>
        <p:nvGrpSpPr>
          <p:cNvPr id="103" name="그룹 49"/>
          <p:cNvGrpSpPr/>
          <p:nvPr/>
        </p:nvGrpSpPr>
        <p:grpSpPr>
          <a:xfrm>
            <a:off x="5485080" y="4113076"/>
            <a:ext cx="1727746" cy="1364172"/>
            <a:chOff x="273050" y="4041068"/>
            <a:chExt cx="1727746" cy="1364172"/>
          </a:xfrm>
        </p:grpSpPr>
        <p:grpSp>
          <p:nvGrpSpPr>
            <p:cNvPr id="104" name="그룹 16"/>
            <p:cNvGrpSpPr/>
            <p:nvPr/>
          </p:nvGrpSpPr>
          <p:grpSpPr>
            <a:xfrm>
              <a:off x="273050" y="4041068"/>
              <a:ext cx="1727746" cy="1364172"/>
              <a:chOff x="2918715" y="2028825"/>
              <a:chExt cx="1727746" cy="1364172"/>
            </a:xfrm>
          </p:grpSpPr>
          <p:grpSp>
            <p:nvGrpSpPr>
              <p:cNvPr id="107" name="그룹 143"/>
              <p:cNvGrpSpPr/>
              <p:nvPr/>
            </p:nvGrpSpPr>
            <p:grpSpPr>
              <a:xfrm>
                <a:off x="2918715" y="2028825"/>
                <a:ext cx="1727746" cy="1364172"/>
                <a:chOff x="2918715" y="1930240"/>
                <a:chExt cx="1727746" cy="1364172"/>
              </a:xfrm>
            </p:grpSpPr>
            <p:sp>
              <p:nvSpPr>
                <p:cNvPr id="110" name="직사각형 109"/>
                <p:cNvSpPr/>
                <p:nvPr/>
              </p:nvSpPr>
              <p:spPr bwMode="auto">
                <a:xfrm>
                  <a:off x="2918715" y="1930240"/>
                  <a:ext cx="1727746" cy="1364172"/>
                </a:xfrm>
                <a:prstGeom prst="rect">
                  <a:avLst/>
                </a:prstGeom>
                <a:solidFill>
                  <a:srgbClr val="FFFFFF"/>
                </a:solidFill>
                <a:ln w="6350" algn="ctr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3316756" y="1981313"/>
                  <a:ext cx="931666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가상수익률 수정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12" name="모서리가 둥근 직사각형 111"/>
                <p:cNvSpPr/>
                <p:nvPr/>
              </p:nvSpPr>
              <p:spPr bwMode="auto">
                <a:xfrm>
                  <a:off x="3195093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indent="-92075"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600" kern="0" dirty="0">
                      <a:solidFill>
                        <a:srgbClr val="FFFFFF"/>
                      </a:solidFill>
                      <a:latin typeface="Trebuchet MS"/>
                      <a:ea typeface="맑은 고딕" pitchFamily="50" charset="-127"/>
                    </a:rPr>
                    <a:t>확인</a:t>
                  </a:r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 bwMode="auto">
                <a:xfrm>
                  <a:off x="3813494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indent="-92075"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600" kern="0" dirty="0">
                      <a:solidFill>
                        <a:srgbClr val="FFFFFF"/>
                      </a:solidFill>
                      <a:latin typeface="Trebuchet MS"/>
                      <a:ea typeface="맑은 고딕" pitchFamily="50" charset="-127"/>
                    </a:rPr>
                    <a:t>취소</a:t>
                  </a:r>
                </a:p>
              </p:txBody>
            </p:sp>
            <p:cxnSp>
              <p:nvCxnSpPr>
                <p:cNvPr id="114" name="직선 연결선 113"/>
                <p:cNvCxnSpPr/>
                <p:nvPr/>
              </p:nvCxnSpPr>
              <p:spPr bwMode="auto">
                <a:xfrm>
                  <a:off x="2972588" y="2232877"/>
                  <a:ext cx="16200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115" name="그룹 591"/>
                <p:cNvGrpSpPr/>
                <p:nvPr/>
              </p:nvGrpSpPr>
              <p:grpSpPr>
                <a:xfrm>
                  <a:off x="3532324" y="2497674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120" name="모서리가 둥근 직사각형 119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9,200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116" name="그룹 591"/>
                <p:cNvGrpSpPr/>
                <p:nvPr/>
              </p:nvGrpSpPr>
              <p:grpSpPr>
                <a:xfrm>
                  <a:off x="3532324" y="2713936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117" name="모서리가 둥근 직사각형 116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10</a:t>
                    </a:r>
                    <a:endParaRPr kumimoji="0" lang="ko-KR" alt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  <p:sp>
            <p:nvSpPr>
              <p:cNvPr id="108" name="직사각형 107"/>
              <p:cNvSpPr/>
              <p:nvPr/>
            </p:nvSpPr>
            <p:spPr>
              <a:xfrm>
                <a:off x="3238285" y="2384884"/>
                <a:ext cx="36420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종목</a:t>
                </a: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3484265" y="2384884"/>
                <a:ext cx="30008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3H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105" name="직사각형 104"/>
            <p:cNvSpPr/>
            <p:nvPr/>
          </p:nvSpPr>
          <p:spPr>
            <a:xfrm>
              <a:off x="494738" y="4607130"/>
              <a:ext cx="45397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매입가</a:t>
              </a: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83660" y="4823392"/>
              <a:ext cx="36420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수량</a:t>
              </a:r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5382876" y="2168860"/>
            <a:ext cx="11929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[Customized Pop-up]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graphicFrame>
        <p:nvGraphicFramePr>
          <p:cNvPr id="8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39927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iOS7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맞게  </a:t>
                      </a: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Component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Push popup</a:t>
            </a:r>
            <a:r>
              <a:rPr lang="ko-KR" altLang="en-US"/>
              <a:t>을 제공하는 애플리케이션의 경우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OS</a:t>
            </a:r>
            <a:r>
              <a:rPr lang="ko-KR" altLang="en-US"/>
              <a:t> 및 </a:t>
            </a:r>
            <a:r>
              <a:rPr lang="en-US" altLang="ko-KR"/>
              <a:t>Case </a:t>
            </a:r>
            <a:r>
              <a:rPr lang="ko-KR" altLang="en-US"/>
              <a:t>별 </a:t>
            </a:r>
            <a:r>
              <a:rPr lang="en-US" altLang="ko-KR"/>
              <a:t>Push </a:t>
            </a:r>
            <a:r>
              <a:rPr lang="ko-KR" altLang="en-US"/>
              <a:t>정책을 명시합니다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Push popup </a:t>
            </a:r>
            <a:r>
              <a:rPr lang="ko-KR" altLang="en-US"/>
              <a:t>정책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6024653" y="2096852"/>
            <a:ext cx="644728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332820" y="2266231"/>
            <a:ext cx="423514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[iOS]</a:t>
            </a:r>
          </a:p>
        </p:txBody>
      </p:sp>
      <p:sp>
        <p:nvSpPr>
          <p:cNvPr id="103" name="Rectangle 63"/>
          <p:cNvSpPr>
            <a:spLocks noChangeArrowheads="1"/>
          </p:cNvSpPr>
          <p:nvPr/>
        </p:nvSpPr>
        <p:spPr bwMode="auto">
          <a:xfrm>
            <a:off x="2252700" y="4625867"/>
            <a:ext cx="2520000" cy="870111"/>
          </a:xfrm>
          <a:prstGeom prst="rect">
            <a:avLst/>
          </a:prstGeom>
          <a:solidFill>
            <a:srgbClr val="E8EDFE">
              <a:alpha val="50196"/>
            </a:srgbClr>
          </a:solidFill>
          <a:ln w="19050" algn="ctr">
            <a:solidFill>
              <a:srgbClr val="9C9CDF"/>
            </a:solidFill>
            <a:miter lim="800000"/>
            <a:headEnd/>
            <a:tailEnd/>
          </a:ln>
        </p:spPr>
        <p:txBody>
          <a:bodyPr wrap="square" lIns="90000" tIns="46800" rIns="90000" bIns="46800" numCol="1">
            <a:spAutoFit/>
          </a:bodyPr>
          <a:lstStyle/>
          <a:p>
            <a:pPr defTabSz="941388">
              <a:lnSpc>
                <a:spcPct val="120000"/>
              </a:lnSpc>
              <a:defRPr/>
            </a:pPr>
            <a:r>
              <a:rPr lang="en-US" altLang="ko-KR" sz="700" b="1" dirty="0">
                <a:solidFill>
                  <a:srgbClr val="333399"/>
                </a:solidFill>
                <a:latin typeface="+mn-lt"/>
                <a:cs typeface="+mn-cs"/>
              </a:rPr>
              <a:t>Principle</a:t>
            </a:r>
          </a:p>
          <a:p>
            <a:pPr marL="409575" indent="-228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ea typeface="맑은 고딕" pitchFamily="50" charset="-127"/>
              </a:rPr>
              <a:t>[iOS]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b="1" dirty="0">
                <a:latin typeface="+mn-lt"/>
                <a:ea typeface="맑은 고딕" pitchFamily="50" charset="-127"/>
              </a:rPr>
              <a:t>1. Pop-up</a:t>
            </a:r>
            <a:r>
              <a:rPr lang="ko-KR" altLang="en-US" sz="700" b="1" dirty="0">
                <a:latin typeface="+mn-lt"/>
                <a:ea typeface="맑은 고딕" pitchFamily="50" charset="-127"/>
              </a:rPr>
              <a:t> 또는 배너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altLang="ko-KR" sz="700" dirty="0">
                <a:latin typeface="+mn-lt"/>
                <a:ea typeface="맑은 고딕" pitchFamily="50" charset="-127"/>
              </a:rPr>
              <a:t>Pop-up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이 열리며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, [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보기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] Tap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시 </a:t>
            </a:r>
            <a:r>
              <a:rPr lang="ko-KR" altLang="en-US" sz="700" dirty="0" err="1">
                <a:latin typeface="+mn-lt"/>
                <a:ea typeface="맑은 고딕" pitchFamily="50" charset="-127"/>
              </a:rPr>
              <a:t>앱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 실행됨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ko-KR" altLang="en-US" sz="700" dirty="0">
                <a:latin typeface="+mn-lt"/>
                <a:ea typeface="맑은 고딕" pitchFamily="50" charset="-127"/>
              </a:rPr>
              <a:t>디바이스 설정에서 알림 대신 배너로 설정된 경우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,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상단에 배너가 뜨며 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Tap 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시 </a:t>
            </a:r>
            <a:r>
              <a:rPr lang="ko-KR" altLang="en-US" sz="700" dirty="0" err="1">
                <a:latin typeface="Trebuchet MS" pitchFamily="34" charset="0"/>
                <a:ea typeface="맑은 고딕" pitchFamily="50" charset="-127"/>
              </a:rPr>
              <a:t>앱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 실행됨</a:t>
            </a:r>
            <a:endParaRPr lang="ko-KR" altLang="en-US" sz="700" dirty="0">
              <a:latin typeface="+mn-lt"/>
              <a:ea typeface="맑은 고딕" pitchFamily="50" charset="-127"/>
            </a:endParaRPr>
          </a:p>
        </p:txBody>
      </p:sp>
      <p:sp>
        <p:nvSpPr>
          <p:cNvPr id="106" name="사각형 설명선 105"/>
          <p:cNvSpPr/>
          <p:nvPr/>
        </p:nvSpPr>
        <p:spPr>
          <a:xfrm>
            <a:off x="560512" y="3897052"/>
            <a:ext cx="1368152" cy="828092"/>
          </a:xfrm>
          <a:prstGeom prst="wedgeRectCallout">
            <a:avLst>
              <a:gd name="adj1" fmla="val 71791"/>
              <a:gd name="adj2" fmla="val 301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popup D/P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애플리케이션에서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지정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명시함</a:t>
            </a:r>
          </a:p>
        </p:txBody>
      </p:sp>
      <p:sp>
        <p:nvSpPr>
          <p:cNvPr id="122" name="사각형 설명선 121"/>
          <p:cNvSpPr/>
          <p:nvPr/>
        </p:nvSpPr>
        <p:spPr>
          <a:xfrm>
            <a:off x="272480" y="1916832"/>
            <a:ext cx="1701130" cy="689806"/>
          </a:xfrm>
          <a:prstGeom prst="wedgeRectCallout">
            <a:avLst>
              <a:gd name="adj1" fmla="val 64422"/>
              <a:gd name="adj2" fmla="val -125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애플리케이션이 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실행 중인 경우와 실행 중이 아닌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구분하여 정책을 다르게 부여함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2180692" y="2060848"/>
            <a:ext cx="2056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Trebuchet MS"/>
                <a:ea typeface="맑은 고딕" pitchFamily="50" charset="-127"/>
              </a:rPr>
              <a:t>애플리케이션이 실행 중이 아닌 경우</a:t>
            </a:r>
            <a:endParaRPr lang="en-US" altLang="ko-KR" sz="900" b="1" dirty="0">
              <a:solidFill>
                <a:schemeClr val="tx1"/>
              </a:solidFill>
              <a:latin typeface="Trebuchet MS"/>
              <a:ea typeface="맑은 고딕" pitchFamily="50" charset="-127"/>
            </a:endParaRPr>
          </a:p>
        </p:txBody>
      </p:sp>
      <p:sp>
        <p:nvSpPr>
          <p:cNvPr id="126" name="Rectangle 63"/>
          <p:cNvSpPr>
            <a:spLocks noChangeArrowheads="1"/>
          </p:cNvSpPr>
          <p:nvPr/>
        </p:nvSpPr>
        <p:spPr bwMode="auto">
          <a:xfrm>
            <a:off x="5133020" y="4625867"/>
            <a:ext cx="2520000" cy="999377"/>
          </a:xfrm>
          <a:prstGeom prst="rect">
            <a:avLst/>
          </a:prstGeom>
          <a:solidFill>
            <a:srgbClr val="E8EDFE">
              <a:alpha val="50196"/>
            </a:srgbClr>
          </a:solidFill>
          <a:ln w="19050" algn="ctr">
            <a:solidFill>
              <a:srgbClr val="9C9CDF"/>
            </a:solidFill>
            <a:miter lim="800000"/>
            <a:headEnd/>
            <a:tailEnd/>
          </a:ln>
        </p:spPr>
        <p:txBody>
          <a:bodyPr wrap="square" lIns="0" tIns="46800" rIns="90000" bIns="46800" numCol="1">
            <a:spAutoFit/>
          </a:bodyPr>
          <a:lstStyle/>
          <a:p>
            <a:pPr marL="409575" lvl="0" indent="-228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ea typeface="맑은 고딕" pitchFamily="50" charset="-127"/>
              </a:rPr>
              <a:t>[Android]</a:t>
            </a:r>
            <a:endParaRPr lang="en-US" altLang="ko-KR" sz="700" dirty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b="1" dirty="0">
                <a:latin typeface="+mn-lt"/>
                <a:ea typeface="맑은 고딕" pitchFamily="50" charset="-127"/>
              </a:rPr>
              <a:t>1. Pop-up</a:t>
            </a:r>
            <a:endParaRPr lang="ko-KR" altLang="en-US" sz="700" b="1" dirty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altLang="ko-KR" sz="700" dirty="0">
                <a:latin typeface="+mn-lt"/>
                <a:ea typeface="맑은 고딕" pitchFamily="50" charset="-127"/>
              </a:rPr>
              <a:t>Pop-up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이 열리며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, [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보기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] Tap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시 </a:t>
            </a:r>
            <a:r>
              <a:rPr lang="ko-KR" altLang="en-US" sz="700" dirty="0" err="1">
                <a:latin typeface="Trebuchet MS" pitchFamily="34" charset="0"/>
                <a:ea typeface="맑은 고딕" pitchFamily="50" charset="-127"/>
              </a:rPr>
              <a:t>앱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 실행됨</a:t>
            </a:r>
            <a:endParaRPr lang="ko-KR" altLang="en-US" sz="700" dirty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endParaRPr lang="ko-KR" altLang="en-US" sz="700" dirty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b="1" dirty="0">
                <a:latin typeface="+mn-lt"/>
                <a:ea typeface="맑은 고딕" pitchFamily="50" charset="-127"/>
              </a:rPr>
              <a:t>2. Status Bar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altLang="ko-KR" sz="700" dirty="0">
                <a:latin typeface="+mn-lt"/>
                <a:ea typeface="맑은 고딕" pitchFamily="50" charset="-127"/>
              </a:rPr>
              <a:t>Status Bar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로 제공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.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내용이 긴 경우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,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모든 내용 한 줄씩 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D/P. Tap 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시 </a:t>
            </a:r>
            <a:r>
              <a:rPr lang="ko-KR" altLang="en-US" sz="700" dirty="0" err="1">
                <a:latin typeface="Trebuchet MS" pitchFamily="34" charset="0"/>
                <a:ea typeface="맑은 고딕" pitchFamily="50" charset="-127"/>
              </a:rPr>
              <a:t>앱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 실행됨</a:t>
            </a:r>
            <a:endParaRPr lang="ko-KR" altLang="en-US" sz="700" dirty="0">
              <a:latin typeface="+mn-lt"/>
              <a:ea typeface="맑은 고딕" pitchFamily="50" charset="-127"/>
            </a:endParaRPr>
          </a:p>
        </p:txBody>
      </p:sp>
      <p:sp>
        <p:nvSpPr>
          <p:cNvPr id="127" name="사각형 설명선 126"/>
          <p:cNvSpPr/>
          <p:nvPr/>
        </p:nvSpPr>
        <p:spPr>
          <a:xfrm>
            <a:off x="7581292" y="2420888"/>
            <a:ext cx="2051658" cy="684076"/>
          </a:xfrm>
          <a:prstGeom prst="wedgeRectCallout">
            <a:avLst>
              <a:gd name="adj1" fmla="val -12886"/>
              <a:gd name="adj2" fmla="val -180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8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새로운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대응이 필요한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정책에 대한 사전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리서치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필요함</a:t>
            </a:r>
          </a:p>
        </p:txBody>
      </p:sp>
      <p:sp>
        <p:nvSpPr>
          <p:cNvPr id="128" name="사각형 설명선 127"/>
          <p:cNvSpPr/>
          <p:nvPr/>
        </p:nvSpPr>
        <p:spPr>
          <a:xfrm>
            <a:off x="7581292" y="3248980"/>
            <a:ext cx="2051658" cy="864000"/>
          </a:xfrm>
          <a:prstGeom prst="wedgeRectCallout">
            <a:avLst>
              <a:gd name="adj1" fmla="val -19332"/>
              <a:gd name="adj2" fmla="val -259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알림센터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Android 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경우에는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Quick Panel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정책과 애플리케이션에서 지정할 수 있는 정책을 명시함</a:t>
            </a:r>
          </a:p>
        </p:txBody>
      </p:sp>
      <p:sp>
        <p:nvSpPr>
          <p:cNvPr id="16" name="사각형 설명선 15"/>
          <p:cNvSpPr/>
          <p:nvPr/>
        </p:nvSpPr>
        <p:spPr>
          <a:xfrm>
            <a:off x="7581292" y="4221088"/>
            <a:ext cx="2051658" cy="576064"/>
          </a:xfrm>
          <a:prstGeom prst="wedgeRectCallout">
            <a:avLst>
              <a:gd name="adj1" fmla="val -19332"/>
              <a:gd name="adj2" fmla="val -259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 건이 동시에 수신될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고려 필요함 </a:t>
            </a:r>
          </a:p>
        </p:txBody>
      </p:sp>
      <p:sp>
        <p:nvSpPr>
          <p:cNvPr id="18" name="사각형 설명선 17"/>
          <p:cNvSpPr/>
          <p:nvPr/>
        </p:nvSpPr>
        <p:spPr>
          <a:xfrm>
            <a:off x="7581292" y="4920472"/>
            <a:ext cx="2051658" cy="576064"/>
          </a:xfrm>
          <a:prstGeom prst="wedgeRectCallout">
            <a:avLst>
              <a:gd name="adj1" fmla="val -19332"/>
              <a:gd name="adj2" fmla="val -259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떠있는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고려 필요함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250253" y="2584948"/>
            <a:ext cx="2520280" cy="1668953"/>
            <a:chOff x="-879648" y="2592601"/>
            <a:chExt cx="2520280" cy="1668953"/>
          </a:xfrm>
        </p:grpSpPr>
        <p:grpSp>
          <p:nvGrpSpPr>
            <p:cNvPr id="4" name="그룹 3"/>
            <p:cNvGrpSpPr/>
            <p:nvPr/>
          </p:nvGrpSpPr>
          <p:grpSpPr>
            <a:xfrm>
              <a:off x="-879648" y="2632027"/>
              <a:ext cx="1084440" cy="1629527"/>
              <a:chOff x="702368" y="2625555"/>
              <a:chExt cx="1084440" cy="1629527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02368" y="2625555"/>
                <a:ext cx="1084440" cy="1629527"/>
                <a:chOff x="2821108" y="3977619"/>
                <a:chExt cx="1837298" cy="2760805"/>
              </a:xfrm>
            </p:grpSpPr>
            <p:sp>
              <p:nvSpPr>
                <p:cNvPr id="3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2406" y="3977619"/>
                  <a:ext cx="1836000" cy="2754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72000" tIns="45718" rIns="72000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lnSpc>
                      <a:spcPts val="10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500" b="1" dirty="0">
                    <a:latin typeface="맑은 고딕" pitchFamily="50" charset="-127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 bwMode="auto">
                <a:xfrm>
                  <a:off x="2821108" y="3977619"/>
                  <a:ext cx="1836000" cy="10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algn="ctr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72000" tIns="46800" rIns="90000" bIns="46800" anchor="ctr"/>
                <a:lstStyle/>
                <a:p>
                  <a:pPr algn="ctr"/>
                  <a:r>
                    <a:rPr lang="en-US" altLang="ko-KR" sz="500" dirty="0">
                      <a:latin typeface="+mn-lt"/>
                      <a:ea typeface="맑은 고딕" pitchFamily="50" charset="-127"/>
                    </a:rPr>
                    <a:t>Status</a:t>
                  </a:r>
                  <a:endParaRPr lang="ko-KR" altLang="en-US" sz="500" dirty="0">
                    <a:latin typeface="+mn-lt"/>
                    <a:ea typeface="맑은 고딕" pitchFamily="50" charset="-127"/>
                  </a:endParaRPr>
                </a:p>
              </p:txBody>
            </p:sp>
            <p:sp>
              <p:nvSpPr>
                <p:cNvPr id="35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1399" y="4085620"/>
                  <a:ext cx="1836000" cy="265280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700">
                    <a:latin typeface="Trebuchet MS"/>
                    <a:cs typeface="+mn-cs"/>
                  </a:endParaRPr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747785" y="3071344"/>
                <a:ext cx="993606" cy="737948"/>
                <a:chOff x="-1995772" y="1790953"/>
                <a:chExt cx="1623812" cy="1206000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-1995772" y="1790953"/>
                  <a:ext cx="1620000" cy="1206000"/>
                  <a:chOff x="4138828" y="1790953"/>
                  <a:chExt cx="1620000" cy="1206000"/>
                </a:xfrm>
              </p:grpSpPr>
              <p:sp>
                <p:nvSpPr>
                  <p:cNvPr id="30" name="직사각형 29"/>
                  <p:cNvSpPr/>
                  <p:nvPr/>
                </p:nvSpPr>
                <p:spPr bwMode="auto">
                  <a:xfrm>
                    <a:off x="4138828" y="1790953"/>
                    <a:ext cx="1620000" cy="1206000"/>
                  </a:xfrm>
                  <a:prstGeom prst="rect">
                    <a:avLst/>
                  </a:prstGeom>
                  <a:solidFill>
                    <a:srgbClr val="FFFFFF">
                      <a:lumMod val="95000"/>
                    </a:srgbClr>
                  </a:solidFill>
                  <a:ln w="3175" cap="flat" cmpd="sng" algn="ctr">
                    <a:solidFill>
                      <a:schemeClr val="bg1">
                        <a:lumMod val="6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4329004" y="1869291"/>
                    <a:ext cx="1239655" cy="3017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92075" marR="0" lvl="0" indent="-92075" algn="ctr" defTabSz="914400" eaLnBrk="1" hangingPunct="1">
                      <a:lnSpc>
                        <a:spcPct val="100000"/>
                      </a:lnSpc>
                      <a:spcBef>
                        <a:spcPct val="20000"/>
                      </a:spcBef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600" b="1" dirty="0">
                        <a:latin typeface="Trebuchet MS"/>
                      </a:rPr>
                      <a:t>모바일로 </a:t>
                    </a:r>
                    <a:r>
                      <a:rPr lang="en-US" altLang="ko-KR" sz="600" b="1" dirty="0">
                        <a:latin typeface="Trebuchet MS"/>
                      </a:rPr>
                      <a:t>00</a:t>
                    </a:r>
                    <a:r>
                      <a:rPr lang="ko-KR" altLang="en-US" sz="600" b="1" dirty="0">
                        <a:latin typeface="Trebuchet MS"/>
                      </a:rPr>
                      <a:t>증권</a:t>
                    </a:r>
                  </a:p>
                </p:txBody>
              </p:sp>
            </p:grpSp>
            <p:grpSp>
              <p:nvGrpSpPr>
                <p:cNvPr id="24" name="그룹 190"/>
                <p:cNvGrpSpPr/>
                <p:nvPr/>
              </p:nvGrpSpPr>
              <p:grpSpPr>
                <a:xfrm>
                  <a:off x="-1991960" y="2702426"/>
                  <a:ext cx="1620000" cy="294526"/>
                  <a:chOff x="5019677" y="3705842"/>
                  <a:chExt cx="1800223" cy="294526"/>
                </a:xfrm>
              </p:grpSpPr>
              <p:sp>
                <p:nvSpPr>
                  <p:cNvPr id="26" name="직사각형 25"/>
                  <p:cNvSpPr/>
                  <p:nvPr/>
                </p:nvSpPr>
                <p:spPr>
                  <a:xfrm>
                    <a:off x="5092202" y="3705842"/>
                    <a:ext cx="743859" cy="2766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92075" marR="0" lvl="0" indent="-92075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맑은 고딕" pitchFamily="50" charset="-127"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Trebuchet MS" pitchFamily="34" charset="0"/>
                      </a:rPr>
                      <a:t>취소</a:t>
                    </a:r>
                    <a:endParaRPr kumimoji="0" lang="ko-KR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27" name="직사각형 26"/>
                  <p:cNvSpPr/>
                  <p:nvPr/>
                </p:nvSpPr>
                <p:spPr>
                  <a:xfrm>
                    <a:off x="5999700" y="3705842"/>
                    <a:ext cx="777862" cy="2766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92075" indent="-92075"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5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</a:rPr>
                      <a:t>보기</a:t>
                    </a:r>
                    <a:endParaRPr kumimoji="0" lang="ko-KR" altLang="ko-KR" sz="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  <p:cxnSp>
                <p:nvCxnSpPr>
                  <p:cNvPr id="28" name="직선 연결선 27"/>
                  <p:cNvCxnSpPr/>
                  <p:nvPr/>
                </p:nvCxnSpPr>
                <p:spPr bwMode="auto">
                  <a:xfrm>
                    <a:off x="5019677" y="3714750"/>
                    <a:ext cx="1800223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</p:spPr>
              </p:cxnSp>
              <p:cxnSp>
                <p:nvCxnSpPr>
                  <p:cNvPr id="29" name="직선 연결선 28"/>
                  <p:cNvCxnSpPr/>
                  <p:nvPr/>
                </p:nvCxnSpPr>
                <p:spPr bwMode="auto">
                  <a:xfrm>
                    <a:off x="5919788" y="3712368"/>
                    <a:ext cx="0" cy="28800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</p:spPr>
              </p:cxnSp>
            </p:grpSp>
            <p:sp>
              <p:nvSpPr>
                <p:cNvPr id="25" name="직사각형 24"/>
                <p:cNvSpPr/>
                <p:nvPr/>
              </p:nvSpPr>
              <p:spPr>
                <a:xfrm>
                  <a:off x="-1439551" y="2229332"/>
                  <a:ext cx="511370" cy="2766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92075" indent="-92075" algn="ctr">
                    <a:spcBef>
                      <a:spcPct val="20000"/>
                    </a:spcBef>
                    <a:defRPr/>
                  </a:pPr>
                  <a:r>
                    <a:rPr lang="ko-KR" altLang="en-US" sz="500" dirty="0">
                      <a:latin typeface="Trebuchet MS" panose="020B0603020202020204" pitchFamily="34" charset="0"/>
                    </a:rPr>
                    <a:t>문구</a:t>
                  </a:r>
                  <a:endParaRPr lang="en-US" altLang="ko-KR" sz="500" dirty="0">
                    <a:latin typeface="Trebuchet MS" panose="020B0603020202020204" pitchFamily="34" charset="0"/>
                  </a:endParaRPr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556192" y="2592601"/>
              <a:ext cx="1084440" cy="1668953"/>
              <a:chOff x="272480" y="2592601"/>
              <a:chExt cx="1084440" cy="1668953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272480" y="2620443"/>
                <a:ext cx="1084440" cy="1641111"/>
                <a:chOff x="272480" y="2620443"/>
                <a:chExt cx="1084440" cy="1641111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272480" y="2632027"/>
                  <a:ext cx="1084440" cy="1629527"/>
                  <a:chOff x="2821108" y="3977619"/>
                  <a:chExt cx="1837298" cy="2760805"/>
                </a:xfrm>
              </p:grpSpPr>
              <p:sp>
                <p:nvSpPr>
                  <p:cNvPr id="48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2822406" y="3977619"/>
                    <a:ext cx="1836000" cy="275400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72000" tIns="45718" rIns="72000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fontAlgn="auto">
                      <a:lnSpc>
                        <a:spcPts val="105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kumimoji="0" lang="ko-KR" altLang="en-US" sz="500" b="1" dirty="0">
                      <a:latin typeface="맑은 고딕" pitchFamily="50" charset="-127"/>
                      <a:ea typeface="맑은 고딕" pitchFamily="50" charset="-127"/>
                      <a:cs typeface="+mn-cs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 bwMode="auto">
                  <a:xfrm>
                    <a:off x="2821108" y="3977619"/>
                    <a:ext cx="1836000" cy="108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72000" tIns="46800" rIns="90000" bIns="46800" anchor="ctr"/>
                  <a:lstStyle/>
                  <a:p>
                    <a:pPr algn="ctr"/>
                    <a:r>
                      <a:rPr lang="en-US" altLang="ko-KR" sz="500" dirty="0">
                        <a:latin typeface="+mn-lt"/>
                        <a:ea typeface="맑은 고딕" pitchFamily="50" charset="-127"/>
                      </a:rPr>
                      <a:t>Status</a:t>
                    </a:r>
                    <a:endParaRPr lang="ko-KR" altLang="en-US" sz="500" dirty="0">
                      <a:latin typeface="+mn-lt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0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2821399" y="4085620"/>
                    <a:ext cx="1836000" cy="2652804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ko-KR" altLang="en-US" sz="700">
                      <a:latin typeface="Trebuchet MS"/>
                      <a:cs typeface="+mn-cs"/>
                    </a:endParaRPr>
                  </a:p>
                </p:txBody>
              </p:sp>
            </p:grpSp>
            <p:sp>
              <p:nvSpPr>
                <p:cNvPr id="46" name="직사각형 45"/>
                <p:cNvSpPr/>
                <p:nvPr/>
              </p:nvSpPr>
              <p:spPr bwMode="auto">
                <a:xfrm>
                  <a:off x="273246" y="2620443"/>
                  <a:ext cx="1083674" cy="19648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51" name="직사각형 50"/>
              <p:cNvSpPr/>
              <p:nvPr/>
            </p:nvSpPr>
            <p:spPr>
              <a:xfrm>
                <a:off x="374142" y="2592601"/>
                <a:ext cx="662361" cy="169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500" b="1" dirty="0">
                    <a:latin typeface="Trebuchet MS"/>
                  </a:rPr>
                  <a:t>모바일로 </a:t>
                </a:r>
                <a:r>
                  <a:rPr lang="en-US" altLang="ko-KR" sz="500" b="1" dirty="0">
                    <a:latin typeface="Trebuchet MS"/>
                  </a:rPr>
                  <a:t>00</a:t>
                </a:r>
                <a:r>
                  <a:rPr lang="ko-KR" altLang="en-US" sz="500" b="1" dirty="0">
                    <a:latin typeface="Trebuchet MS"/>
                  </a:rPr>
                  <a:t>증권</a:t>
                </a: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374142" y="2679266"/>
                <a:ext cx="312907" cy="169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500">
                    <a:latin typeface="Trebuchet MS"/>
                  </a:rPr>
                  <a:t>문구</a:t>
                </a:r>
                <a:endParaRPr lang="ko-KR" altLang="en-US" sz="500" dirty="0">
                  <a:latin typeface="Trebuchet MS"/>
                </a:endParaRPr>
              </a:p>
            </p:txBody>
          </p:sp>
          <p:sp>
            <p:nvSpPr>
              <p:cNvPr id="53" name="타원 52"/>
              <p:cNvSpPr>
                <a:spLocks noChangeAspect="1"/>
              </p:cNvSpPr>
              <p:nvPr/>
            </p:nvSpPr>
            <p:spPr>
              <a:xfrm>
                <a:off x="292296" y="2651884"/>
                <a:ext cx="144000" cy="144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8" rIns="0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588" algn="ctr" defTabSz="914099"/>
                <a:r>
                  <a:rPr lang="en-US" altLang="ko-KR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Icon</a:t>
                </a:r>
                <a:endPara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Wingdings 2" pitchFamily="18" charset="2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86158" y="33390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또는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804797" y="2600136"/>
            <a:ext cx="1084440" cy="1657349"/>
            <a:chOff x="272480" y="2604205"/>
            <a:chExt cx="1084440" cy="1657349"/>
          </a:xfrm>
        </p:grpSpPr>
        <p:grpSp>
          <p:nvGrpSpPr>
            <p:cNvPr id="61" name="그룹 60"/>
            <p:cNvGrpSpPr/>
            <p:nvPr/>
          </p:nvGrpSpPr>
          <p:grpSpPr>
            <a:xfrm>
              <a:off x="272480" y="2620444"/>
              <a:ext cx="1084440" cy="1641110"/>
              <a:chOff x="272480" y="2620444"/>
              <a:chExt cx="1084440" cy="1641110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272480" y="2632027"/>
                <a:ext cx="1084440" cy="1629527"/>
                <a:chOff x="2821108" y="3977619"/>
                <a:chExt cx="1837298" cy="2760805"/>
              </a:xfrm>
            </p:grpSpPr>
            <p:sp>
              <p:nvSpPr>
                <p:cNvPr id="67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2406" y="3977619"/>
                  <a:ext cx="1836000" cy="2754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72000" tIns="45718" rIns="72000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lnSpc>
                      <a:spcPts val="10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500" b="1" dirty="0">
                    <a:latin typeface="맑은 고딕" pitchFamily="50" charset="-127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 bwMode="auto">
                <a:xfrm>
                  <a:off x="2821108" y="3977619"/>
                  <a:ext cx="1836000" cy="10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algn="ctr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72000" tIns="46800" rIns="90000" bIns="46800" anchor="ctr"/>
                <a:lstStyle/>
                <a:p>
                  <a:pPr algn="ctr"/>
                  <a:r>
                    <a:rPr lang="en-US" altLang="ko-KR" sz="500" dirty="0">
                      <a:latin typeface="+mn-lt"/>
                      <a:ea typeface="맑은 고딕" pitchFamily="50" charset="-127"/>
                    </a:rPr>
                    <a:t>Status</a:t>
                  </a:r>
                  <a:endParaRPr lang="ko-KR" altLang="en-US" sz="500" dirty="0">
                    <a:latin typeface="+mn-lt"/>
                    <a:ea typeface="맑은 고딕" pitchFamily="50" charset="-127"/>
                  </a:endParaRPr>
                </a:p>
              </p:txBody>
            </p:sp>
            <p:sp>
              <p:nvSpPr>
                <p:cNvPr id="69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1399" y="4085620"/>
                  <a:ext cx="1836000" cy="265280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700">
                    <a:latin typeface="Trebuchet MS"/>
                    <a:cs typeface="+mn-cs"/>
                  </a:endParaRPr>
                </a:p>
              </p:txBody>
            </p:sp>
          </p:grpSp>
          <p:sp>
            <p:nvSpPr>
              <p:cNvPr id="66" name="직사각형 65"/>
              <p:cNvSpPr/>
              <p:nvPr/>
            </p:nvSpPr>
            <p:spPr bwMode="auto">
              <a:xfrm>
                <a:off x="273246" y="2620444"/>
                <a:ext cx="1083674" cy="122063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362531" y="2604205"/>
              <a:ext cx="569387" cy="153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marR="0" lvl="0" indent="-92075" algn="ctr" defTabSz="914400" eaLnBrk="1" hangingPunct="1">
                <a:lnSpc>
                  <a:spcPct val="100000"/>
                </a:lnSpc>
                <a:spcBef>
                  <a:spcPct val="20000"/>
                </a:spcBef>
                <a:buClrTx/>
                <a:buSzTx/>
                <a:buFontTx/>
                <a:buNone/>
                <a:tabLst/>
                <a:defRPr/>
              </a:pPr>
              <a:r>
                <a:rPr lang="ko-KR" altLang="en-US" sz="400" b="1" dirty="0">
                  <a:solidFill>
                    <a:schemeClr val="bg1"/>
                  </a:solidFill>
                  <a:latin typeface="Trebuchet MS"/>
                </a:rPr>
                <a:t>모바일로 </a:t>
              </a:r>
              <a:r>
                <a:rPr lang="en-US" altLang="ko-KR" sz="400" b="1" dirty="0">
                  <a:solidFill>
                    <a:schemeClr val="bg1"/>
                  </a:solidFill>
                  <a:latin typeface="Trebuchet MS"/>
                </a:rPr>
                <a:t>00</a:t>
              </a:r>
              <a:r>
                <a:rPr lang="ko-KR" altLang="en-US" sz="400" b="1" dirty="0">
                  <a:solidFill>
                    <a:schemeClr val="bg1"/>
                  </a:solidFill>
                  <a:latin typeface="Trebuchet MS"/>
                </a:rPr>
                <a:t>증권</a:t>
              </a:r>
            </a:p>
          </p:txBody>
        </p:sp>
        <p:sp>
          <p:nvSpPr>
            <p:cNvPr id="64" name="타원 63"/>
            <p:cNvSpPr>
              <a:spLocks noChangeAspect="1"/>
            </p:cNvSpPr>
            <p:nvPr/>
          </p:nvSpPr>
          <p:spPr>
            <a:xfrm>
              <a:off x="315156" y="2629127"/>
              <a:ext cx="101520" cy="1015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588" algn="ctr" defTabSz="914099"/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Icon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 2" pitchFamily="18" charset="2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781092" y="3060922"/>
            <a:ext cx="1055765" cy="745062"/>
            <a:chOff x="-2096541" y="1790953"/>
            <a:chExt cx="1724581" cy="1217053"/>
          </a:xfrm>
        </p:grpSpPr>
        <p:grpSp>
          <p:nvGrpSpPr>
            <p:cNvPr id="85" name="그룹 84"/>
            <p:cNvGrpSpPr/>
            <p:nvPr/>
          </p:nvGrpSpPr>
          <p:grpSpPr>
            <a:xfrm>
              <a:off x="-2096541" y="1790953"/>
              <a:ext cx="1724581" cy="1206000"/>
              <a:chOff x="4038059" y="1790953"/>
              <a:chExt cx="1724581" cy="1206000"/>
            </a:xfrm>
          </p:grpSpPr>
          <p:sp>
            <p:nvSpPr>
              <p:cNvPr id="92" name="직사각형 91"/>
              <p:cNvSpPr/>
              <p:nvPr/>
            </p:nvSpPr>
            <p:spPr bwMode="auto">
              <a:xfrm>
                <a:off x="4138828" y="1790953"/>
                <a:ext cx="1620001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4038059" y="1820392"/>
                <a:ext cx="1092434" cy="301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600" b="1" dirty="0">
                    <a:latin typeface="Trebuchet MS"/>
                  </a:rPr>
                  <a:t>업데이트 안내</a:t>
                </a:r>
              </a:p>
            </p:txBody>
          </p:sp>
          <p:cxnSp>
            <p:nvCxnSpPr>
              <p:cNvPr id="95" name="직선 연결선 94"/>
              <p:cNvCxnSpPr/>
              <p:nvPr/>
            </p:nvCxnSpPr>
            <p:spPr bwMode="auto">
              <a:xfrm>
                <a:off x="4142640" y="2114674"/>
                <a:ext cx="1620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86" name="그룹 190"/>
            <p:cNvGrpSpPr/>
            <p:nvPr/>
          </p:nvGrpSpPr>
          <p:grpSpPr>
            <a:xfrm>
              <a:off x="-1991960" y="2708952"/>
              <a:ext cx="1620000" cy="299054"/>
              <a:chOff x="5019677" y="3712368"/>
              <a:chExt cx="1800223" cy="299054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5174620" y="3734909"/>
                <a:ext cx="601157" cy="276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965122" y="3734909"/>
                <a:ext cx="820199" cy="276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rPr>
                  <a:t>보기</a:t>
                </a:r>
                <a:endParaRPr kumimoji="0" lang="ko-KR" altLang="ko-KR" sz="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  <p:cxnSp>
            <p:nvCxnSpPr>
              <p:cNvPr id="90" name="직선 연결선 89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1" name="직선 연결선 90"/>
              <p:cNvCxnSpPr/>
              <p:nvPr/>
            </p:nvCxnSpPr>
            <p:spPr bwMode="auto">
              <a:xfrm>
                <a:off x="5919788" y="3712368"/>
                <a:ext cx="0" cy="28800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87" name="직사각형 86"/>
            <p:cNvSpPr/>
            <p:nvPr/>
          </p:nvSpPr>
          <p:spPr>
            <a:xfrm>
              <a:off x="-1441336" y="2253531"/>
              <a:ext cx="511130" cy="2765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500">
                  <a:latin typeface="Trebuchet MS" panose="020B0603020202020204" pitchFamily="34" charset="0"/>
                </a:rPr>
                <a:t>문구</a:t>
              </a:r>
              <a:endParaRPr lang="en-US" altLang="ko-KR" sz="5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96" name="직사각형 210"/>
          <p:cNvSpPr>
            <a:spLocks noChangeArrowheads="1"/>
          </p:cNvSpPr>
          <p:nvPr/>
        </p:nvSpPr>
        <p:spPr bwMode="auto">
          <a:xfrm>
            <a:off x="2161643" y="2564904"/>
            <a:ext cx="2666731" cy="1297795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98" name="Oval 398"/>
          <p:cNvSpPr>
            <a:spLocks noChangeArrowheads="1"/>
          </p:cNvSpPr>
          <p:nvPr/>
        </p:nvSpPr>
        <p:spPr bwMode="auto">
          <a:xfrm>
            <a:off x="4772980" y="2484797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100" name="직사각형 210"/>
          <p:cNvSpPr>
            <a:spLocks noChangeArrowheads="1"/>
          </p:cNvSpPr>
          <p:nvPr/>
        </p:nvSpPr>
        <p:spPr bwMode="auto">
          <a:xfrm>
            <a:off x="5751320" y="3022760"/>
            <a:ext cx="1169063" cy="822848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101" name="Oval 398"/>
          <p:cNvSpPr>
            <a:spLocks noChangeArrowheads="1"/>
          </p:cNvSpPr>
          <p:nvPr/>
        </p:nvSpPr>
        <p:spPr bwMode="auto">
          <a:xfrm>
            <a:off x="6844120" y="2975892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102" name="직사각형 210"/>
          <p:cNvSpPr>
            <a:spLocks noChangeArrowheads="1"/>
          </p:cNvSpPr>
          <p:nvPr/>
        </p:nvSpPr>
        <p:spPr bwMode="auto">
          <a:xfrm>
            <a:off x="5756380" y="2584742"/>
            <a:ext cx="1169063" cy="203489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104" name="Oval 398"/>
          <p:cNvSpPr>
            <a:spLocks noChangeArrowheads="1"/>
          </p:cNvSpPr>
          <p:nvPr/>
        </p:nvSpPr>
        <p:spPr bwMode="auto">
          <a:xfrm>
            <a:off x="6844120" y="2495307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입력박스 제공 </a:t>
            </a:r>
            <a:r>
              <a:rPr lang="en-US" altLang="ko-KR" dirty="0"/>
              <a:t>Case</a:t>
            </a:r>
            <a:r>
              <a:rPr lang="ko-KR" altLang="en-US" dirty="0"/>
              <a:t>에 따라</a:t>
            </a:r>
            <a:r>
              <a:rPr lang="en-US" altLang="ko-KR" dirty="0"/>
              <a:t>, OS </a:t>
            </a:r>
            <a:r>
              <a:rPr lang="ko-KR" altLang="en-US" dirty="0"/>
              <a:t>별 </a:t>
            </a:r>
            <a:r>
              <a:rPr lang="en-US" altLang="ko-KR" dirty="0"/>
              <a:t>Keypad </a:t>
            </a:r>
            <a:r>
              <a:rPr lang="ko-KR" altLang="en-US" dirty="0"/>
              <a:t>정의를 제공합니다</a:t>
            </a:r>
            <a:r>
              <a:rPr lang="en-US" altLang="ko-KR" dirty="0"/>
              <a:t>.</a:t>
            </a:r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4" name="텍스트 개체 틀 5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Keypad</a:t>
            </a:r>
            <a:endParaRPr lang="ko-KR" altLang="en-US" dirty="0"/>
          </a:p>
        </p:txBody>
      </p:sp>
      <p:graphicFrame>
        <p:nvGraphicFramePr>
          <p:cNvPr id="44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52293"/>
              </p:ext>
            </p:extLst>
          </p:nvPr>
        </p:nvGraphicFramePr>
        <p:xfrm>
          <a:off x="488950" y="1665288"/>
          <a:ext cx="6444270" cy="4501490"/>
        </p:xfrm>
        <a:graphic>
          <a:graphicData uri="http://schemas.openxmlformats.org/drawingml/2006/table">
            <a:tbl>
              <a:tblPr/>
              <a:tblGrid>
                <a:gridCol w="57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itchFamily="50" charset="-127"/>
                          <a:sym typeface="Wingdings 2" pitchFamily="18" charset="2"/>
                        </a:rPr>
                        <a:t>OS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90000" marB="90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itchFamily="50" charset="-127"/>
                          <a:sym typeface="Wingdings 2" pitchFamily="18" charset="2"/>
                        </a:rPr>
                        <a:t>Display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itchFamily="50" charset="-127"/>
                          <a:sym typeface="Wingdings 2" pitchFamily="18" charset="2"/>
                        </a:rPr>
                        <a:t>Description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0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j-lt"/>
                        </a:rPr>
                        <a:t>입력박스 한 개인 경우</a:t>
                      </a: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j-lt"/>
                        </a:rPr>
                        <a:t>입력박스 여러 개인 경우</a:t>
                      </a: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3367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iOS</a:t>
                      </a: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[&lt;]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 입력박스 없는 경우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[&lt;]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비활성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이전 입력박스로 이동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[&gt;]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다음 입력박스가 없는 경우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[&gt;]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비활성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다음 입력박스로 이동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입력박스에 입력되며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Keypad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닫힘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8270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Android</a:t>
                      </a: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1" lang="en-US" altLang="ko-KR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endParaRPr kumimoji="1" lang="en-US" altLang="ko-KR" sz="8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입력박스에 입력되며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Keypad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닫힘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다음</a:t>
                      </a:r>
                      <a:r>
                        <a:rPr kumimoji="1" lang="en-US" altLang="ko-KR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다음 입력박스로 이동하며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마지막 입력박스에서는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버튼으로 변경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공통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Keypad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슬라이드 시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입력박스가 가려지지 않도록 제공함 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다음 입력박스가 있을 시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다음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버튼을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Keypad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내에서 제공함</a:t>
                      </a:r>
                    </a:p>
                  </a:txBody>
                  <a:tcPr marL="108000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094173" y="2528487"/>
            <a:ext cx="1841500" cy="1468438"/>
            <a:chOff x="3116796" y="2536626"/>
            <a:chExt cx="1841500" cy="1468438"/>
          </a:xfrm>
        </p:grpSpPr>
        <p:sp>
          <p:nvSpPr>
            <p:cNvPr id="113" name="Rectangle 53"/>
            <p:cNvSpPr>
              <a:spLocks noChangeArrowheads="1"/>
            </p:cNvSpPr>
            <p:nvPr/>
          </p:nvSpPr>
          <p:spPr bwMode="auto">
            <a:xfrm>
              <a:off x="3116796" y="2774751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altLang="ko-KR" sz="1200" dirty="0"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14" name="직사각형 113"/>
            <p:cNvSpPr/>
            <p:nvPr/>
          </p:nvSpPr>
          <p:spPr bwMode="auto">
            <a:xfrm>
              <a:off x="3116796" y="2536626"/>
              <a:ext cx="1841500" cy="23812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450171" y="2554123"/>
              <a:ext cx="364203" cy="189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dirty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</a:rPr>
                <a:t>다음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endParaRPr>
            </a:p>
          </p:txBody>
        </p:sp>
      </p:grpSp>
      <p:grpSp>
        <p:nvGrpSpPr>
          <p:cNvPr id="5" name="그룹 109"/>
          <p:cNvGrpSpPr/>
          <p:nvPr/>
        </p:nvGrpSpPr>
        <p:grpSpPr>
          <a:xfrm>
            <a:off x="1136576" y="4361023"/>
            <a:ext cx="1841500" cy="1230313"/>
            <a:chOff x="2049463" y="2190780"/>
            <a:chExt cx="1841500" cy="1230313"/>
          </a:xfrm>
        </p:grpSpPr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2049463" y="2190780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25" name="모서리가 둥근 직사각형 458"/>
            <p:cNvSpPr>
              <a:spLocks noChangeArrowheads="1"/>
            </p:cNvSpPr>
            <p:nvPr/>
          </p:nvSpPr>
          <p:spPr bwMode="auto">
            <a:xfrm>
              <a:off x="3580340" y="3181380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dirty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완료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6" name="그룹 110"/>
          <p:cNvGrpSpPr/>
          <p:nvPr/>
        </p:nvGrpSpPr>
        <p:grpSpPr>
          <a:xfrm>
            <a:off x="3116796" y="4361023"/>
            <a:ext cx="1841500" cy="1230313"/>
            <a:chOff x="2049463" y="2190780"/>
            <a:chExt cx="1841500" cy="1230313"/>
          </a:xfrm>
        </p:grpSpPr>
        <p:sp>
          <p:nvSpPr>
            <p:cNvPr id="130" name="Rectangle 53"/>
            <p:cNvSpPr>
              <a:spLocks noChangeArrowheads="1"/>
            </p:cNvSpPr>
            <p:nvPr/>
          </p:nvSpPr>
          <p:spPr bwMode="auto">
            <a:xfrm>
              <a:off x="2049463" y="2190780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31" name="모서리가 둥근 직사각형 458"/>
            <p:cNvSpPr>
              <a:spLocks noChangeArrowheads="1"/>
            </p:cNvSpPr>
            <p:nvPr/>
          </p:nvSpPr>
          <p:spPr bwMode="auto">
            <a:xfrm>
              <a:off x="3580340" y="3181380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dirty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다음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154" name="Rectangle 174"/>
          <p:cNvSpPr>
            <a:spLocks noChangeAspect="1" noChangeArrowheads="1"/>
          </p:cNvSpPr>
          <p:nvPr/>
        </p:nvSpPr>
        <p:spPr bwMode="auto">
          <a:xfrm rot="5400000">
            <a:off x="6826108" y="2952424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7292094" y="2845003"/>
            <a:ext cx="1822450" cy="265385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56" name="모서리가 둥근 직사각형 114"/>
          <p:cNvSpPr>
            <a:spLocks noChangeArrowheads="1"/>
          </p:cNvSpPr>
          <p:nvPr/>
        </p:nvSpPr>
        <p:spPr bwMode="auto">
          <a:xfrm>
            <a:off x="7346872" y="2893160"/>
            <a:ext cx="1522592" cy="144000"/>
          </a:xfrm>
          <a:prstGeom prst="roundRect">
            <a:avLst>
              <a:gd name="adj" fmla="val 0"/>
            </a:avLst>
          </a:prstGeom>
          <a:solidFill>
            <a:srgbClr val="F8F8F8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90000" tIns="36000" rIns="90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272588" y="2865068"/>
            <a:ext cx="391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600" dirty="0">
                <a:latin typeface="Trebuchet MS"/>
              </a:rPr>
              <a:t>하이</a:t>
            </a:r>
            <a:r>
              <a:rPr lang="en-US" altLang="ko-KR" sz="700" b="1" dirty="0">
                <a:solidFill>
                  <a:srgbClr val="0070C0"/>
                </a:solidFill>
                <a:latin typeface="Trebuchet MS"/>
              </a:rPr>
              <a:t>|</a:t>
            </a:r>
            <a:endParaRPr lang="ko-KR" altLang="en-US" sz="700" b="1" dirty="0">
              <a:solidFill>
                <a:srgbClr val="0070C0"/>
              </a:solidFill>
              <a:latin typeface="Trebuchet MS"/>
            </a:endParaRPr>
          </a:p>
        </p:txBody>
      </p:sp>
      <p:grpSp>
        <p:nvGrpSpPr>
          <p:cNvPr id="7" name="그룹 103"/>
          <p:cNvGrpSpPr/>
          <p:nvPr/>
        </p:nvGrpSpPr>
        <p:grpSpPr>
          <a:xfrm>
            <a:off x="8844284" y="2893160"/>
            <a:ext cx="205200" cy="144000"/>
            <a:chOff x="2925017" y="1857590"/>
            <a:chExt cx="205200" cy="144000"/>
          </a:xfrm>
        </p:grpSpPr>
        <p:sp>
          <p:nvSpPr>
            <p:cNvPr id="159" name="모서리가 둥근 직사각형 114"/>
            <p:cNvSpPr>
              <a:spLocks noChangeArrowheads="1"/>
            </p:cNvSpPr>
            <p:nvPr/>
          </p:nvSpPr>
          <p:spPr bwMode="auto">
            <a:xfrm>
              <a:off x="2925017" y="1857590"/>
              <a:ext cx="205200" cy="144000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8" name="그룹 118"/>
            <p:cNvGrpSpPr/>
            <p:nvPr/>
          </p:nvGrpSpPr>
          <p:grpSpPr>
            <a:xfrm>
              <a:off x="2981227" y="1884628"/>
              <a:ext cx="92781" cy="93100"/>
              <a:chOff x="1926464" y="1628800"/>
              <a:chExt cx="92781" cy="93100"/>
            </a:xfrm>
          </p:grpSpPr>
          <p:sp>
            <p:nvSpPr>
              <p:cNvPr id="161" name="타원 56"/>
              <p:cNvSpPr>
                <a:spLocks noChangeArrowheads="1"/>
              </p:cNvSpPr>
              <p:nvPr/>
            </p:nvSpPr>
            <p:spPr bwMode="auto">
              <a:xfrm rot="1017165">
                <a:off x="1926464" y="1628800"/>
                <a:ext cx="72000" cy="72000"/>
              </a:xfrm>
              <a:prstGeom prst="ellipse">
                <a:avLst/>
              </a:prstGeom>
              <a:noFill/>
              <a:ln w="317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cxnSp>
            <p:nvCxnSpPr>
              <p:cNvPr id="162" name="직선 연결선 57"/>
              <p:cNvCxnSpPr>
                <a:cxnSpLocks noChangeShapeType="1"/>
              </p:cNvCxnSpPr>
              <p:nvPr/>
            </p:nvCxnSpPr>
            <p:spPr bwMode="auto">
              <a:xfrm>
                <a:off x="1987101" y="1688734"/>
                <a:ext cx="32144" cy="33166"/>
              </a:xfrm>
              <a:prstGeom prst="line">
                <a:avLst/>
              </a:prstGeom>
              <a:noFill/>
              <a:ln w="952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</p:cxnSp>
        </p:grpSp>
      </p:grpSp>
      <p:graphicFrame>
        <p:nvGraphicFramePr>
          <p:cNvPr id="163" name="표 162"/>
          <p:cNvGraphicFramePr>
            <a:graphicFrameLocks noGrp="1"/>
          </p:cNvGraphicFramePr>
          <p:nvPr/>
        </p:nvGraphicFramePr>
        <p:xfrm>
          <a:off x="7293260" y="3104964"/>
          <a:ext cx="1819986" cy="1008000"/>
        </p:xfrm>
        <a:graphic>
          <a:graphicData uri="http://schemas.openxmlformats.org/drawingml/2006/table">
            <a:tbl>
              <a:tblPr firstRow="1" bandRow="1"/>
              <a:tblGrid>
                <a:gridCol w="181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000660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600" b="0" dirty="0" err="1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닉스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013030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600" b="0" dirty="0" err="1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록코리아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106080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600" b="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600" b="0" baseline="0" dirty="0" err="1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baseline="0" dirty="0" err="1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소닉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071090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600" b="0" dirty="0" err="1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스틸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그룹 109"/>
          <p:cNvGrpSpPr/>
          <p:nvPr/>
        </p:nvGrpSpPr>
        <p:grpSpPr>
          <a:xfrm>
            <a:off x="7282783" y="4022112"/>
            <a:ext cx="1835944" cy="1224830"/>
            <a:chOff x="2049463" y="2190780"/>
            <a:chExt cx="1841500" cy="1230313"/>
          </a:xfrm>
        </p:grpSpPr>
        <p:sp>
          <p:nvSpPr>
            <p:cNvPr id="165" name="Rectangle 53"/>
            <p:cNvSpPr>
              <a:spLocks noChangeArrowheads="1"/>
            </p:cNvSpPr>
            <p:nvPr/>
          </p:nvSpPr>
          <p:spPr bwMode="auto">
            <a:xfrm>
              <a:off x="2049463" y="2190780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marR="0" lvl="0" indent="-90488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2" charset="0"/>
                  <a:ea typeface="맑은 고딕" pitchFamily="48" charset="-127"/>
                </a:rPr>
                <a:t>한글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66" name="모서리가 둥근 직사각형 458"/>
            <p:cNvSpPr>
              <a:spLocks noChangeArrowheads="1"/>
            </p:cNvSpPr>
            <p:nvPr/>
          </p:nvSpPr>
          <p:spPr bwMode="auto">
            <a:xfrm>
              <a:off x="3580340" y="3181380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rgbClr val="000000">
                    <a:lumMod val="50000"/>
                    <a:lumOff val="50000"/>
                    <a:shade val="30000"/>
                    <a:satMod val="115000"/>
                  </a:srgbClr>
                </a:gs>
                <a:gs pos="96000">
                  <a:srgbClr val="000000">
                    <a:lumMod val="50000"/>
                    <a:lumOff val="50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16200000" scaled="1"/>
              <a:tileRect/>
            </a:gradFill>
            <a:ln w="6350" algn="ctr">
              <a:solidFill>
                <a:srgbClr val="000000">
                  <a:lumMod val="85000"/>
                  <a:lumOff val="1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marR="0" lvl="0" indent="-92075" algn="ctr" defTabSz="94138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맑은 고딕" pitchFamily="50" charset="-127"/>
                  <a:cs typeface="+mn-cs"/>
                </a:rPr>
                <a:t>검색</a:t>
              </a:r>
              <a:endParaRPr kumimoji="0" lang="ko-KR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167" name="타원 166"/>
          <p:cNvSpPr/>
          <p:nvPr/>
        </p:nvSpPr>
        <p:spPr bwMode="auto">
          <a:xfrm>
            <a:off x="8707929" y="2916318"/>
            <a:ext cx="114300" cy="114300"/>
          </a:xfrm>
          <a:prstGeom prst="ellipse">
            <a:avLst/>
          </a:prstGeom>
          <a:solidFill>
            <a:srgbClr val="FFFFFF">
              <a:lumMod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rPr>
              <a:t>X</a:t>
            </a:r>
            <a:endParaRPr kumimoji="1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sym typeface="Wingdings 2" pitchFamily="18" charset="2"/>
            </a:endParaRPr>
          </a:p>
        </p:txBody>
      </p:sp>
      <p:grpSp>
        <p:nvGrpSpPr>
          <p:cNvPr id="10" name="그룹 167"/>
          <p:cNvGrpSpPr/>
          <p:nvPr/>
        </p:nvGrpSpPr>
        <p:grpSpPr>
          <a:xfrm>
            <a:off x="7285108" y="2493424"/>
            <a:ext cx="1836000" cy="354337"/>
            <a:chOff x="5205413" y="1449388"/>
            <a:chExt cx="1836000" cy="354337"/>
          </a:xfrm>
        </p:grpSpPr>
        <p:grpSp>
          <p:nvGrpSpPr>
            <p:cNvPr id="11" name="그룹 290"/>
            <p:cNvGrpSpPr/>
            <p:nvPr/>
          </p:nvGrpSpPr>
          <p:grpSpPr>
            <a:xfrm>
              <a:off x="5205413" y="1449388"/>
              <a:ext cx="1836000" cy="354337"/>
              <a:chOff x="488950" y="1450976"/>
              <a:chExt cx="1836000" cy="354337"/>
            </a:xfrm>
          </p:grpSpPr>
          <p:sp>
            <p:nvSpPr>
              <p:cNvPr id="171" name="직사각형 170"/>
              <p:cNvSpPr/>
              <p:nvPr/>
            </p:nvSpPr>
            <p:spPr bwMode="auto">
              <a:xfrm>
                <a:off x="488950" y="1450976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종목검색</a:t>
                </a:r>
              </a:p>
            </p:txBody>
          </p:sp>
        </p:grpSp>
        <p:sp>
          <p:nvSpPr>
            <p:cNvPr id="170" name="십자형 169"/>
            <p:cNvSpPr>
              <a:spLocks noChangeArrowheads="1"/>
            </p:cNvSpPr>
            <p:nvPr/>
          </p:nvSpPr>
          <p:spPr bwMode="auto">
            <a:xfrm rot="2700000">
              <a:off x="52557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173" name="사각형 설명선 172"/>
          <p:cNvSpPr/>
          <p:nvPr/>
        </p:nvSpPr>
        <p:spPr>
          <a:xfrm>
            <a:off x="7508714" y="5445224"/>
            <a:ext cx="2124236" cy="683481"/>
          </a:xfrm>
          <a:prstGeom prst="wedgeRectCallout">
            <a:avLst>
              <a:gd name="adj1" fmla="val -18882"/>
              <a:gd name="adj2" fmla="val -11161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box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있는 화면의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Input box Tap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Keypad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노출된 상태의 화면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별도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권장사항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4" name="사각형 설명선 173"/>
          <p:cNvSpPr/>
          <p:nvPr/>
        </p:nvSpPr>
        <p:spPr>
          <a:xfrm>
            <a:off x="7058025" y="1665287"/>
            <a:ext cx="2359025" cy="725487"/>
          </a:xfrm>
          <a:prstGeom prst="wedgeRectCallout">
            <a:avLst>
              <a:gd name="adj1" fmla="val 40269"/>
              <a:gd name="adj2" fmla="val 14795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Keypad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노출된 상태에서는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Title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 고정 영역이 고정되지 않고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Scroll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될 수 있으므로 개발의 사전 확인이 필요함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주의사항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2" name="그룹 63"/>
          <p:cNvGrpSpPr/>
          <p:nvPr/>
        </p:nvGrpSpPr>
        <p:grpSpPr>
          <a:xfrm>
            <a:off x="9179781" y="2596824"/>
            <a:ext cx="370619" cy="1422726"/>
            <a:chOff x="312013" y="2103628"/>
            <a:chExt cx="370619" cy="1924011"/>
          </a:xfrm>
        </p:grpSpPr>
        <p:sp>
          <p:nvSpPr>
            <p:cNvPr id="176" name="Text Box 14"/>
            <p:cNvSpPr txBox="1">
              <a:spLocks noChangeArrowheads="1"/>
            </p:cNvSpPr>
            <p:nvPr/>
          </p:nvSpPr>
          <p:spPr bwMode="auto">
            <a:xfrm>
              <a:off x="426971" y="2914482"/>
              <a:ext cx="255661" cy="2913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700" dirty="0">
                  <a:latin typeface="Trebuchet MS" pitchFamily="34" charset="0"/>
                </a:rPr>
                <a:t>Scrollable</a:t>
              </a:r>
            </a:p>
          </p:txBody>
        </p:sp>
        <p:sp>
          <p:nvSpPr>
            <p:cNvPr id="177" name="Line 12"/>
            <p:cNvSpPr>
              <a:spLocks noChangeShapeType="1"/>
            </p:cNvSpPr>
            <p:nvPr/>
          </p:nvSpPr>
          <p:spPr bwMode="auto">
            <a:xfrm>
              <a:off x="402013" y="2105560"/>
              <a:ext cx="0" cy="1909197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 type="triangle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  <p:sp>
          <p:nvSpPr>
            <p:cNvPr id="178" name="Line 9"/>
            <p:cNvSpPr>
              <a:spLocks noChangeShapeType="1"/>
            </p:cNvSpPr>
            <p:nvPr/>
          </p:nvSpPr>
          <p:spPr bwMode="auto">
            <a:xfrm>
              <a:off x="312013" y="4027639"/>
              <a:ext cx="180000" cy="0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  <p:sp>
          <p:nvSpPr>
            <p:cNvPr id="179" name="Line 9"/>
            <p:cNvSpPr>
              <a:spLocks noChangeShapeType="1"/>
            </p:cNvSpPr>
            <p:nvPr/>
          </p:nvSpPr>
          <p:spPr bwMode="auto">
            <a:xfrm>
              <a:off x="312013" y="2103628"/>
              <a:ext cx="180000" cy="0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188804" y="2598879"/>
            <a:ext cx="280104" cy="125281"/>
            <a:chOff x="-979732" y="1803567"/>
            <a:chExt cx="280104" cy="125281"/>
          </a:xfrm>
        </p:grpSpPr>
        <p:sp>
          <p:nvSpPr>
            <p:cNvPr id="68" name="갈매기형 수장 67"/>
            <p:cNvSpPr>
              <a:spLocks/>
            </p:cNvSpPr>
            <p:nvPr/>
          </p:nvSpPr>
          <p:spPr bwMode="auto">
            <a:xfrm rot="10800000">
              <a:off x="-979732" y="1803568"/>
              <a:ext cx="64080" cy="125280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69" name="갈매기형 수장 68"/>
            <p:cNvSpPr>
              <a:spLocks/>
            </p:cNvSpPr>
            <p:nvPr/>
          </p:nvSpPr>
          <p:spPr bwMode="auto">
            <a:xfrm>
              <a:off x="-763708" y="1803567"/>
              <a:ext cx="64080" cy="12528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70" name="모서리가 둥근 직사각형 458"/>
          <p:cNvSpPr>
            <a:spLocks noChangeArrowheads="1"/>
          </p:cNvSpPr>
          <p:nvPr/>
        </p:nvSpPr>
        <p:spPr bwMode="auto">
          <a:xfrm>
            <a:off x="4600580" y="2572524"/>
            <a:ext cx="324000" cy="165660"/>
          </a:xfrm>
          <a:prstGeom prst="roundRect">
            <a:avLst>
              <a:gd name="adj" fmla="val 16667"/>
            </a:avLst>
          </a:prstGeom>
          <a:noFill/>
          <a:ln w="6350" algn="ctr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92075" indent="-92075" algn="ctr" defTabSz="941388">
              <a:lnSpc>
                <a:spcPct val="90000"/>
              </a:lnSpc>
              <a:buFont typeface="맑은 고딕" pitchFamily="50" charset="-127"/>
              <a:buNone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Verdana" pitchFamily="34" charset="0"/>
                <a:ea typeface="맑은 고딕" pitchFamily="50" charset="-127"/>
                <a:cs typeface="+mn-cs"/>
              </a:rPr>
              <a:t>완료</a:t>
            </a:r>
            <a:endParaRPr lang="ko-KR" altLang="ko-KR" sz="700" b="1" dirty="0">
              <a:solidFill>
                <a:schemeClr val="tx1"/>
              </a:solidFill>
              <a:latin typeface="Verdana" pitchFamily="34" charset="0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40805" y="2774751"/>
            <a:ext cx="1841500" cy="1230313"/>
            <a:chOff x="1140805" y="2774751"/>
            <a:chExt cx="1841500" cy="1230313"/>
          </a:xfrm>
        </p:grpSpPr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40805" y="2774751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altLang="ko-KR" sz="1200" dirty="0"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71" name="모서리가 둥근 직사각형 458"/>
            <p:cNvSpPr>
              <a:spLocks noChangeArrowheads="1"/>
            </p:cNvSpPr>
            <p:nvPr/>
          </p:nvSpPr>
          <p:spPr bwMode="auto">
            <a:xfrm>
              <a:off x="2667453" y="3765066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완료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graphicFrame>
        <p:nvGraphicFramePr>
          <p:cNvPr id="58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386024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iOS7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맞게  </a:t>
                      </a: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Component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부가기능 제공 </a:t>
            </a:r>
            <a:r>
              <a:rPr lang="en-US" altLang="ko-KR" dirty="0"/>
              <a:t>Case</a:t>
            </a:r>
            <a:r>
              <a:rPr lang="ko-KR" altLang="en-US" dirty="0"/>
              <a:t>에 따라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OS</a:t>
            </a:r>
            <a:r>
              <a:rPr lang="ko-KR" altLang="en-US" dirty="0"/>
              <a:t>의 특성에 맞는 제공이 필요합니다</a:t>
            </a:r>
            <a:r>
              <a:rPr lang="en-US" altLang="ko-KR" dirty="0"/>
              <a:t>.</a:t>
            </a:r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4" name="텍스트 개체 틀 5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부가기능 제공방식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2408924" y="2299802"/>
            <a:ext cx="2016000" cy="3361446"/>
            <a:chOff x="2408924" y="2164078"/>
            <a:chExt cx="2016000" cy="3361446"/>
          </a:xfrm>
        </p:grpSpPr>
        <p:grpSp>
          <p:nvGrpSpPr>
            <p:cNvPr id="2" name="그룹 1"/>
            <p:cNvGrpSpPr/>
            <p:nvPr/>
          </p:nvGrpSpPr>
          <p:grpSpPr>
            <a:xfrm>
              <a:off x="2408924" y="2164078"/>
              <a:ext cx="2016000" cy="3361446"/>
              <a:chOff x="2408924" y="2164078"/>
              <a:chExt cx="2016000" cy="3361446"/>
            </a:xfrm>
          </p:grpSpPr>
          <p:sp>
            <p:nvSpPr>
              <p:cNvPr id="52" name="직사각형 51"/>
              <p:cNvSpPr/>
              <p:nvPr/>
            </p:nvSpPr>
            <p:spPr bwMode="auto">
              <a:xfrm>
                <a:off x="2408924" y="2166724"/>
                <a:ext cx="2016000" cy="3358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 bwMode="auto">
              <a:xfrm>
                <a:off x="2408924" y="2164078"/>
                <a:ext cx="2016000" cy="14987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2408924" y="4005064"/>
              <a:ext cx="2016000" cy="1520460"/>
              <a:chOff x="2408924" y="4005064"/>
              <a:chExt cx="2016000" cy="1520460"/>
            </a:xfrm>
          </p:grpSpPr>
          <p:sp>
            <p:nvSpPr>
              <p:cNvPr id="108" name="직사각형 107"/>
              <p:cNvSpPr/>
              <p:nvPr/>
            </p:nvSpPr>
            <p:spPr bwMode="auto">
              <a:xfrm>
                <a:off x="2408924" y="4005064"/>
                <a:ext cx="2016000" cy="152046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3177858" y="5248193"/>
                <a:ext cx="48846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408924" y="4617132"/>
                <a:ext cx="2016000" cy="493690"/>
                <a:chOff x="2408924" y="4617132"/>
                <a:chExt cx="2016000" cy="493690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2492143" y="4714778"/>
                  <a:ext cx="1849562" cy="396044"/>
                  <a:chOff x="2494725" y="4547456"/>
                  <a:chExt cx="1849562" cy="396044"/>
                </a:xfrm>
              </p:grpSpPr>
              <p:sp>
                <p:nvSpPr>
                  <p:cNvPr id="109" name="모서리가 둥근 직사각형 108"/>
                  <p:cNvSpPr/>
                  <p:nvPr/>
                </p:nvSpPr>
                <p:spPr>
                  <a:xfrm>
                    <a:off x="2494725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  <p:sp>
                <p:nvSpPr>
                  <p:cNvPr id="126" name="모서리가 둥근 직사각형 125"/>
                  <p:cNvSpPr/>
                  <p:nvPr/>
                </p:nvSpPr>
                <p:spPr>
                  <a:xfrm>
                    <a:off x="2979231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  <p:sp>
                <p:nvSpPr>
                  <p:cNvPr id="127" name="모서리가 둥근 직사각형 126"/>
                  <p:cNvSpPr/>
                  <p:nvPr/>
                </p:nvSpPr>
                <p:spPr>
                  <a:xfrm>
                    <a:off x="3463737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3948243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</p:grpSp>
            <p:cxnSp>
              <p:nvCxnSpPr>
                <p:cNvPr id="17" name="직선 연결선 16"/>
                <p:cNvCxnSpPr/>
                <p:nvPr/>
              </p:nvCxnSpPr>
              <p:spPr>
                <a:xfrm>
                  <a:off x="2408924" y="4617132"/>
                  <a:ext cx="2016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/>
              <p:cNvGrpSpPr/>
              <p:nvPr/>
            </p:nvGrpSpPr>
            <p:grpSpPr>
              <a:xfrm>
                <a:off x="2497027" y="4113076"/>
                <a:ext cx="1849562" cy="396044"/>
                <a:chOff x="2494725" y="4547456"/>
                <a:chExt cx="1849562" cy="396044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2494725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2979231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3463737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3948243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</p:grpSp>
        </p:grpSp>
      </p:grpSp>
      <p:grpSp>
        <p:nvGrpSpPr>
          <p:cNvPr id="139" name="그룹 138"/>
          <p:cNvGrpSpPr/>
          <p:nvPr/>
        </p:nvGrpSpPr>
        <p:grpSpPr>
          <a:xfrm>
            <a:off x="5417777" y="2294922"/>
            <a:ext cx="2016000" cy="3361446"/>
            <a:chOff x="2408924" y="2164078"/>
            <a:chExt cx="2016000" cy="3361446"/>
          </a:xfrm>
        </p:grpSpPr>
        <p:sp>
          <p:nvSpPr>
            <p:cNvPr id="160" name="직사각형 159"/>
            <p:cNvSpPr/>
            <p:nvPr/>
          </p:nvSpPr>
          <p:spPr bwMode="auto">
            <a:xfrm>
              <a:off x="2408924" y="2166724"/>
              <a:ext cx="2016000" cy="3358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164" name="직사각형 163"/>
            <p:cNvSpPr/>
            <p:nvPr/>
          </p:nvSpPr>
          <p:spPr bwMode="auto">
            <a:xfrm>
              <a:off x="2408924" y="2164078"/>
              <a:ext cx="2016000" cy="14987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141" name="직사각형 140"/>
          <p:cNvSpPr/>
          <p:nvPr/>
        </p:nvSpPr>
        <p:spPr bwMode="auto">
          <a:xfrm>
            <a:off x="5507675" y="3283216"/>
            <a:ext cx="1836204" cy="120411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35180" y="3329460"/>
            <a:ext cx="1542056" cy="330198"/>
            <a:chOff x="-2175792" y="3443877"/>
            <a:chExt cx="1849562" cy="39604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2175792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-1691286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-1206780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-722274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75710"/>
              </p:ext>
            </p:extLst>
          </p:nvPr>
        </p:nvGraphicFramePr>
        <p:xfrm>
          <a:off x="5515347" y="3728604"/>
          <a:ext cx="1819986" cy="756000"/>
        </p:xfrm>
        <a:graphic>
          <a:graphicData uri="http://schemas.openxmlformats.org/drawingml/2006/table">
            <a:tbl>
              <a:tblPr firstRow="1" bandRow="1"/>
              <a:tblGrid>
                <a:gridCol w="181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Menu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Menu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Menu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5517156" y="3709580"/>
            <a:ext cx="35774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313040" y="2077919"/>
            <a:ext cx="644728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24708" y="2077919"/>
            <a:ext cx="423514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[iOS]</a:t>
            </a:r>
          </a:p>
        </p:txBody>
      </p:sp>
      <p:sp>
        <p:nvSpPr>
          <p:cNvPr id="43" name="사각형 설명선 42"/>
          <p:cNvSpPr/>
          <p:nvPr/>
        </p:nvSpPr>
        <p:spPr>
          <a:xfrm>
            <a:off x="200472" y="3339379"/>
            <a:ext cx="1799630" cy="760722"/>
          </a:xfrm>
          <a:prstGeom prst="wedgeRectCallout">
            <a:avLst>
              <a:gd name="adj1" fmla="val 73908"/>
              <a:gd name="adj2" fmla="val 614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부가기능의 제공방법에 차이가 있으므로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맞게 부가기능 제공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(iOS7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사각형 설명선 43"/>
          <p:cNvSpPr/>
          <p:nvPr/>
        </p:nvSpPr>
        <p:spPr>
          <a:xfrm>
            <a:off x="7581292" y="2374741"/>
            <a:ext cx="2196244" cy="916234"/>
          </a:xfrm>
          <a:prstGeom prst="wedgeRectCallout">
            <a:avLst>
              <a:gd name="adj1" fmla="val -65291"/>
              <a:gd name="adj2" fmla="val 514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부가기능을 제공할 수 있는 다양한 제공방안이 있으므로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어플리케이션의 특성에 따라 제공 </a:t>
            </a:r>
          </a:p>
        </p:txBody>
      </p:sp>
      <p:sp>
        <p:nvSpPr>
          <p:cNvPr id="47" name="사각형 설명선 46"/>
          <p:cNvSpPr/>
          <p:nvPr/>
        </p:nvSpPr>
        <p:spPr>
          <a:xfrm>
            <a:off x="200472" y="5003556"/>
            <a:ext cx="1799630" cy="760722"/>
          </a:xfrm>
          <a:prstGeom prst="wedgeRectCallout">
            <a:avLst>
              <a:gd name="adj1" fmla="val 74849"/>
              <a:gd name="adj2" fmla="val -5648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부가 수행기능이 있는 경우 제공</a:t>
            </a:r>
          </a:p>
        </p:txBody>
      </p:sp>
      <p:graphicFrame>
        <p:nvGraphicFramePr>
          <p:cNvPr id="4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29135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부가기능 제공방식 가이드 추가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120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OS </a:t>
            </a:r>
            <a:r>
              <a:rPr lang="ko-KR" altLang="en-US" dirty="0"/>
              <a:t>또는 어플리케이션에서 제공하는 기본 </a:t>
            </a:r>
            <a:r>
              <a:rPr lang="en-US" altLang="ko-KR" dirty="0"/>
              <a:t>UI</a:t>
            </a:r>
            <a:r>
              <a:rPr lang="ko-KR" altLang="en-US" dirty="0"/>
              <a:t>를 활용하여 </a:t>
            </a:r>
            <a:r>
              <a:rPr lang="en-US" altLang="ko-KR" dirty="0"/>
              <a:t>SNS </a:t>
            </a:r>
            <a:r>
              <a:rPr lang="ko-KR" altLang="en-US" dirty="0"/>
              <a:t>공유 기능 제공합니다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4" name="텍스트 개체 틀 5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SNS</a:t>
            </a:r>
            <a:r>
              <a:rPr lang="en-US" altLang="ko-KR" dirty="0"/>
              <a:t> </a:t>
            </a:r>
            <a:r>
              <a:rPr lang="ko-KR" altLang="en-US" dirty="0"/>
              <a:t>공유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08924" y="2299802"/>
            <a:ext cx="2016000" cy="3361446"/>
            <a:chOff x="2408924" y="2164078"/>
            <a:chExt cx="2016000" cy="3361446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408924" y="2166724"/>
              <a:ext cx="2016000" cy="3358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 bwMode="auto">
            <a:xfrm>
              <a:off x="2408924" y="2164078"/>
              <a:ext cx="2016000" cy="14987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5313040" y="2077919"/>
            <a:ext cx="644728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24708" y="2077919"/>
            <a:ext cx="423514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[iOS]</a:t>
            </a:r>
          </a:p>
        </p:txBody>
      </p:sp>
      <p:sp>
        <p:nvSpPr>
          <p:cNvPr id="108" name="직사각형 107"/>
          <p:cNvSpPr/>
          <p:nvPr/>
        </p:nvSpPr>
        <p:spPr bwMode="auto">
          <a:xfrm>
            <a:off x="2468948" y="2838719"/>
            <a:ext cx="1896784" cy="159839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081561" y="2853421"/>
            <a:ext cx="671558" cy="20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en-US" altLang="ko-KR" sz="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Facebook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68948" y="2853421"/>
            <a:ext cx="406499" cy="20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취소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96507" y="2853421"/>
            <a:ext cx="469225" cy="215444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rPr>
              <a:t>올리기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0755" y="3080024"/>
            <a:ext cx="1894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896507" y="3134537"/>
            <a:ext cx="428911" cy="384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Image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470755" y="3888364"/>
            <a:ext cx="1894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68948" y="3922784"/>
            <a:ext cx="406499" cy="20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앨범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470755" y="4159363"/>
            <a:ext cx="1894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548844" y="3922784"/>
            <a:ext cx="7493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rebuchet MS" pitchFamily="34" charset="0"/>
              </a:rPr>
              <a:t>iOS Photos</a:t>
            </a:r>
            <a:endParaRPr kumimoji="0" lang="ko-KR" altLang="ko-KR" sz="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57" name="1/2 액자 56"/>
          <p:cNvSpPr/>
          <p:nvPr/>
        </p:nvSpPr>
        <p:spPr bwMode="auto">
          <a:xfrm rot="8100000">
            <a:off x="4202759" y="3973329"/>
            <a:ext cx="101613" cy="101613"/>
          </a:xfrm>
          <a:prstGeom prst="halfFrame">
            <a:avLst>
              <a:gd name="adj1" fmla="val 18891"/>
              <a:gd name="adj2" fmla="val 19377"/>
            </a:avLst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 eaLnBrk="0" latinLnBrk="0" hangingPunct="0">
              <a:lnSpc>
                <a:spcPct val="120000"/>
              </a:lnSpc>
              <a:defRPr/>
            </a:pP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36465" y="3134536"/>
            <a:ext cx="0" cy="14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408924" y="4422468"/>
            <a:ext cx="2016000" cy="1230313"/>
            <a:chOff x="1140805" y="2774751"/>
            <a:chExt cx="2016000" cy="1230313"/>
          </a:xfrm>
        </p:grpSpPr>
        <p:sp>
          <p:nvSpPr>
            <p:cNvPr id="45" name="Rectangle 53"/>
            <p:cNvSpPr>
              <a:spLocks noChangeArrowheads="1"/>
            </p:cNvSpPr>
            <p:nvPr/>
          </p:nvSpPr>
          <p:spPr bwMode="auto">
            <a:xfrm>
              <a:off x="1140805" y="2774751"/>
              <a:ext cx="20160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altLang="ko-KR" sz="1200" dirty="0"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46" name="모서리가 둥근 직사각형 458"/>
            <p:cNvSpPr>
              <a:spLocks noChangeArrowheads="1"/>
            </p:cNvSpPr>
            <p:nvPr/>
          </p:nvSpPr>
          <p:spPr bwMode="auto">
            <a:xfrm>
              <a:off x="2842045" y="3765066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완료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2477191" y="4229067"/>
            <a:ext cx="4064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kern="0" noProof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위치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48844" y="4212133"/>
            <a:ext cx="755528" cy="215444"/>
            <a:chOff x="3701244" y="4058250"/>
            <a:chExt cx="755528" cy="215444"/>
          </a:xfrm>
        </p:grpSpPr>
        <p:sp>
          <p:nvSpPr>
            <p:cNvPr id="60" name="직사각형 59"/>
            <p:cNvSpPr/>
            <p:nvPr/>
          </p:nvSpPr>
          <p:spPr>
            <a:xfrm>
              <a:off x="3701244" y="4058250"/>
              <a:ext cx="74934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marR="0" lvl="0" indent="-92075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800" kern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rPr>
                <a:t>없음</a:t>
              </a:r>
              <a:endParaRPr kumimoji="0" lang="ko-KR" altLang="ko-KR" sz="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61" name="1/2 액자 60"/>
            <p:cNvSpPr/>
            <p:nvPr/>
          </p:nvSpPr>
          <p:spPr bwMode="auto">
            <a:xfrm rot="8100000">
              <a:off x="4355159" y="4125729"/>
              <a:ext cx="101613" cy="101613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eaLnBrk="0" latinLnBrk="0" hangingPunct="0">
                <a:lnSpc>
                  <a:spcPct val="120000"/>
                </a:lnSpc>
                <a:defRPr/>
              </a:pPr>
              <a:endParaRPr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사각형 설명선 62"/>
          <p:cNvSpPr/>
          <p:nvPr/>
        </p:nvSpPr>
        <p:spPr>
          <a:xfrm>
            <a:off x="380492" y="3175001"/>
            <a:ext cx="1799630" cy="760722"/>
          </a:xfrm>
          <a:prstGeom prst="wedgeRectCallout">
            <a:avLst>
              <a:gd name="adj1" fmla="val 65969"/>
              <a:gd name="adj2" fmla="val 3477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기본적으로 제공하는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349044" y="2294922"/>
            <a:ext cx="2109853" cy="3364036"/>
            <a:chOff x="5349044" y="2294922"/>
            <a:chExt cx="2109853" cy="3364036"/>
          </a:xfrm>
        </p:grpSpPr>
        <p:grpSp>
          <p:nvGrpSpPr>
            <p:cNvPr id="139" name="그룹 138"/>
            <p:cNvGrpSpPr/>
            <p:nvPr/>
          </p:nvGrpSpPr>
          <p:grpSpPr>
            <a:xfrm>
              <a:off x="5417777" y="2294922"/>
              <a:ext cx="2016000" cy="3361446"/>
              <a:chOff x="2408924" y="2164078"/>
              <a:chExt cx="2016000" cy="3361446"/>
            </a:xfrm>
          </p:grpSpPr>
          <p:sp>
            <p:nvSpPr>
              <p:cNvPr id="160" name="직사각형 159"/>
              <p:cNvSpPr/>
              <p:nvPr/>
            </p:nvSpPr>
            <p:spPr bwMode="auto">
              <a:xfrm>
                <a:off x="2408924" y="2166724"/>
                <a:ext cx="2016000" cy="3358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 bwMode="auto">
              <a:xfrm>
                <a:off x="2408924" y="2164078"/>
                <a:ext cx="2016000" cy="14987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>
              <a:off x="6845336" y="2751077"/>
              <a:ext cx="428911" cy="384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Image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417777" y="2455259"/>
              <a:ext cx="2016000" cy="1981853"/>
              <a:chOff x="5417777" y="2455259"/>
              <a:chExt cx="1896784" cy="1981853"/>
            </a:xfrm>
          </p:grpSpPr>
          <p:sp>
            <p:nvSpPr>
              <p:cNvPr id="67" name="직사각형 66"/>
              <p:cNvSpPr/>
              <p:nvPr/>
            </p:nvSpPr>
            <p:spPr bwMode="auto">
              <a:xfrm>
                <a:off x="5417777" y="2455259"/>
                <a:ext cx="1896784" cy="1981853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cxnSp>
            <p:nvCxnSpPr>
              <p:cNvPr id="71" name="직선 연결선 70"/>
              <p:cNvCxnSpPr/>
              <p:nvPr/>
            </p:nvCxnSpPr>
            <p:spPr>
              <a:xfrm>
                <a:off x="5419584" y="2696564"/>
                <a:ext cx="189497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5417777" y="4428645"/>
              <a:ext cx="2016000" cy="1230313"/>
              <a:chOff x="1140805" y="2774751"/>
              <a:chExt cx="2016000" cy="1230313"/>
            </a:xfrm>
          </p:grpSpPr>
          <p:sp>
            <p:nvSpPr>
              <p:cNvPr id="65" name="Rectangle 53"/>
              <p:cNvSpPr>
                <a:spLocks noChangeArrowheads="1"/>
              </p:cNvSpPr>
              <p:nvPr/>
            </p:nvSpPr>
            <p:spPr bwMode="auto">
              <a:xfrm>
                <a:off x="1140805" y="2774751"/>
                <a:ext cx="2016000" cy="1230313"/>
              </a:xfrm>
              <a:prstGeom prst="rect">
                <a:avLst/>
              </a:prstGeom>
              <a:solidFill>
                <a:srgbClr val="D9D9D9"/>
              </a:solidFill>
              <a:ln w="6480">
                <a:solidFill>
                  <a:srgbClr val="595959"/>
                </a:solidFill>
                <a:miter lim="800000"/>
                <a:headEnd/>
                <a:tailEnd/>
              </a:ln>
              <a:effectLst>
                <a:outerShdw dist="25560" dir="16200000" algn="ctr" rotWithShape="0">
                  <a:srgbClr val="000000">
                    <a:alpha val="28040"/>
                  </a:srgbClr>
                </a:outerShdw>
              </a:effectLst>
            </p:spPr>
            <p:txBody>
              <a:bodyPr lIns="90000" tIns="46800" rIns="90000" bIns="46800" anchor="ctr"/>
              <a:lstStyle/>
              <a:p>
                <a:pPr marL="92075" indent="-90488" algn="ctr">
                  <a:spcBef>
                    <a:spcPts val="300"/>
                  </a:spcBef>
                  <a:buClrTx/>
                  <a:buFontTx/>
                  <a:buNone/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/>
                </a:pPr>
                <a:r>
                  <a:rPr lang="en-US" altLang="ko-KR" sz="1200" dirty="0">
                    <a:latin typeface="Calibri" pitchFamily="32" charset="0"/>
                    <a:ea typeface="맑은 고딕" pitchFamily="48" charset="-127"/>
                  </a:rPr>
                  <a:t>Qwerty</a:t>
                </a:r>
                <a:r>
                  <a:rPr lang="ko-KR" altLang="ko-KR" sz="1200" dirty="0">
                    <a:latin typeface="Calibri" pitchFamily="32" charset="0"/>
                    <a:ea typeface="맑은 고딕" pitchFamily="48" charset="-127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Calibri" pitchFamily="32" charset="0"/>
                    <a:ea typeface="맑은 고딕" pitchFamily="48" charset="-127"/>
                  </a:rPr>
                  <a:t>Keypad</a:t>
                </a:r>
              </a:p>
            </p:txBody>
          </p:sp>
          <p:sp>
            <p:nvSpPr>
              <p:cNvPr id="66" name="모서리가 둥근 직사각형 458"/>
              <p:cNvSpPr>
                <a:spLocks noChangeArrowheads="1"/>
              </p:cNvSpPr>
              <p:nvPr/>
            </p:nvSpPr>
            <p:spPr bwMode="auto">
              <a:xfrm>
                <a:off x="2842045" y="3765066"/>
                <a:ext cx="288000" cy="210715"/>
              </a:xfrm>
              <a:prstGeom prst="roundRect">
                <a:avLst>
                  <a:gd name="adj" fmla="val 7626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9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n w="6350" algn="ctr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90000" tIns="36000" rIns="90000" bIns="46800" anchor="ctr"/>
              <a:lstStyle/>
              <a:p>
                <a:pPr marL="92075" indent="-92075" algn="ctr" defTabSz="941388">
                  <a:lnSpc>
                    <a:spcPct val="90000"/>
                  </a:lnSpc>
                  <a:buFont typeface="맑은 고딕" pitchFamily="50" charset="-127"/>
                  <a:buNone/>
                  <a:defRPr/>
                </a:pPr>
                <a:r>
                  <a:rPr lang="ko-KR" altLang="en-US" sz="700" b="1">
                    <a:solidFill>
                      <a:srgbClr val="FFFFFF"/>
                    </a:solidFill>
                    <a:latin typeface="Verdana" pitchFamily="34" charset="0"/>
                    <a:ea typeface="맑은 고딕" pitchFamily="50" charset="-127"/>
                    <a:cs typeface="+mn-cs"/>
                  </a:rPr>
                  <a:t>완료</a:t>
                </a:r>
                <a:endParaRPr lang="ko-KR" altLang="ko-KR" sz="700" b="1" dirty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69" name="직사각형 68"/>
            <p:cNvSpPr/>
            <p:nvPr/>
          </p:nvSpPr>
          <p:spPr>
            <a:xfrm>
              <a:off x="5349044" y="2469961"/>
              <a:ext cx="9721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en-US" altLang="ko-KR" sz="8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rPr>
                <a:t>Facebook 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rPr>
                <a:t>공유</a:t>
              </a:r>
              <a:endParaRPr kumimoji="0" lang="ko-KR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97216" y="2469961"/>
              <a:ext cx="561681" cy="215444"/>
            </a:xfrm>
            <a:prstGeom prst="rect">
              <a:avLst/>
            </a:prstGeom>
          </p:spPr>
          <p:txBody>
            <a:bodyPr wrap="square" lIns="36000" rIns="36000">
              <a:spAutoFit/>
            </a:bodyPr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rPr>
                <a:t>공유하기</a:t>
              </a:r>
              <a:endParaRPr kumimoji="0" lang="ko-KR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5485294" y="2751076"/>
              <a:ext cx="0" cy="14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465292" y="3286937"/>
              <a:ext cx="428911" cy="384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Image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5419698" y="3248871"/>
              <a:ext cx="20140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851868" y="3242649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안내문구</a:t>
              </a: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5419698" y="3717032"/>
              <a:ext cx="20140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/>
            <p:cNvSpPr/>
            <p:nvPr/>
          </p:nvSpPr>
          <p:spPr bwMode="auto">
            <a:xfrm>
              <a:off x="5434433" y="4182593"/>
              <a:ext cx="1994400" cy="2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anchor="ctr"/>
            <a:lstStyle/>
            <a:p>
              <a:pPr algn="r"/>
              <a:r>
                <a:rPr kumimoji="0" lang="en-US" altLang="ko-KR" sz="7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0" lang="ko-KR" alt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kumimoji="0" lang="en-US" altLang="ko-KR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 bwMode="auto">
            <a:xfrm>
              <a:off x="7077236" y="421116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180000" rIns="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>
                  <a:solidFill>
                    <a:schemeClr val="bg1"/>
                  </a:solidFill>
                  <a:latin typeface="+mn-lt"/>
                  <a:ea typeface="+mn-ea"/>
                </a:rPr>
                <a:t> </a:t>
              </a:r>
              <a:endPara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sym typeface="Wingdings 2" pitchFamily="18" charset="2"/>
              </a:endParaRPr>
            </a:p>
          </p:txBody>
        </p:sp>
      </p:grpSp>
      <p:sp>
        <p:nvSpPr>
          <p:cNvPr id="93" name="사각형 설명선 92"/>
          <p:cNvSpPr/>
          <p:nvPr/>
        </p:nvSpPr>
        <p:spPr>
          <a:xfrm>
            <a:off x="7601180" y="2992314"/>
            <a:ext cx="2104348" cy="760722"/>
          </a:xfrm>
          <a:prstGeom prst="wedgeRectCallout">
            <a:avLst>
              <a:gd name="adj1" fmla="val -64868"/>
              <a:gd name="adj2" fmla="val -1129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기존에 설치된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어플리케이션을 통해 공유를 하는 경우 별도의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불 필요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3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13039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공유에 대한 가이드 추가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337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네비게이션</a:t>
            </a:r>
            <a:r>
              <a:rPr lang="ko-KR" altLang="en-US" dirty="0"/>
              <a:t> 설계 시 </a:t>
            </a:r>
            <a:r>
              <a:rPr lang="en-US" altLang="ko-KR" dirty="0"/>
              <a:t>Android OS</a:t>
            </a:r>
            <a:r>
              <a:rPr lang="ko-KR" altLang="en-US" dirty="0"/>
              <a:t>에만 해당하는 </a:t>
            </a:r>
            <a:r>
              <a:rPr lang="en-US" altLang="ko-KR" dirty="0"/>
              <a:t>Back Key</a:t>
            </a:r>
            <a:r>
              <a:rPr lang="ko-KR" altLang="en-US" dirty="0"/>
              <a:t>에 대한 설계를 반드시 포함합니다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Android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Back Key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704528" y="2420888"/>
            <a:ext cx="1269081" cy="601712"/>
          </a:xfrm>
          <a:prstGeom prst="wedgeRectCallout">
            <a:avLst>
              <a:gd name="adj1" fmla="val 76265"/>
              <a:gd name="adj2" fmla="val -236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[Back Key]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 시의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명시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829733" y="3717032"/>
            <a:ext cx="1143876" cy="601712"/>
          </a:xfrm>
          <a:prstGeom prst="wedgeRectCallout">
            <a:avLst>
              <a:gd name="adj1" fmla="val 76265"/>
              <a:gd name="adj2" fmla="val -236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통해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정책에 대한 이해를 도움</a:t>
            </a:r>
          </a:p>
        </p:txBody>
      </p:sp>
      <p:sp>
        <p:nvSpPr>
          <p:cNvPr id="195" name="사각형 설명선 194"/>
          <p:cNvSpPr/>
          <p:nvPr/>
        </p:nvSpPr>
        <p:spPr>
          <a:xfrm>
            <a:off x="7041232" y="4689140"/>
            <a:ext cx="2016224" cy="601712"/>
          </a:xfrm>
          <a:prstGeom prst="wedgeRectCallout">
            <a:avLst>
              <a:gd name="adj1" fmla="val -46747"/>
              <a:gd name="adj2" fmla="val -10910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입력화면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[Back Key]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 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인터렉션을 반드시 포함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52700" y="2085231"/>
            <a:ext cx="5389401" cy="3565515"/>
            <a:chOff x="2252700" y="2085231"/>
            <a:chExt cx="5389401" cy="356551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700" y="2085231"/>
              <a:ext cx="5364000" cy="3565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02732" y="4807755"/>
              <a:ext cx="1099468" cy="745062"/>
              <a:chOff x="-2096540" y="1790953"/>
              <a:chExt cx="1724580" cy="1217053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-2096540" y="1790953"/>
                <a:ext cx="1724580" cy="1206000"/>
                <a:chOff x="4038060" y="1790953"/>
                <a:chExt cx="1724580" cy="1206000"/>
              </a:xfrm>
            </p:grpSpPr>
            <p:sp>
              <p:nvSpPr>
                <p:cNvPr id="19" name="직사각형 18"/>
                <p:cNvSpPr/>
                <p:nvPr/>
              </p:nvSpPr>
              <p:spPr bwMode="auto">
                <a:xfrm>
                  <a:off x="4138828" y="1790953"/>
                  <a:ext cx="1620001" cy="1206000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038060" y="1820392"/>
                  <a:ext cx="553024" cy="3016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92075" marR="0" lvl="0" indent="-92075" defTabSz="914400" eaLnBrk="1" hangingPunct="1">
                    <a:lnSpc>
                      <a:spcPct val="100000"/>
                    </a:lnSpc>
                    <a:spcBef>
                      <a:spcPct val="2000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600" b="1" dirty="0">
                      <a:latin typeface="Trebuchet MS"/>
                    </a:rPr>
                    <a:t>알림</a:t>
                  </a:r>
                </a:p>
              </p:txBody>
            </p:sp>
            <p:cxnSp>
              <p:nvCxnSpPr>
                <p:cNvPr id="21" name="직선 연결선 20"/>
                <p:cNvCxnSpPr/>
                <p:nvPr/>
              </p:nvCxnSpPr>
              <p:spPr bwMode="auto">
                <a:xfrm>
                  <a:off x="4142640" y="2114674"/>
                  <a:ext cx="1620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12" name="그룹 190"/>
              <p:cNvGrpSpPr/>
              <p:nvPr/>
            </p:nvGrpSpPr>
            <p:grpSpPr>
              <a:xfrm>
                <a:off x="-1991960" y="2708952"/>
                <a:ext cx="1620000" cy="299054"/>
                <a:chOff x="5019677" y="3712368"/>
                <a:chExt cx="1800223" cy="29905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5174620" y="3734909"/>
                  <a:ext cx="601157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맑은 고딕" pitchFamily="50" charset="-127"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취소</a:t>
                  </a:r>
                  <a:endParaRPr kumimoji="0" lang="ko-KR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965122" y="3734909"/>
                  <a:ext cx="820199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indent="-92075"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rPr>
                    <a:t>확인</a:t>
                  </a:r>
                  <a:endParaRPr kumimoji="0" lang="ko-KR" altLang="ko-KR" sz="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endParaRPr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 bwMode="auto">
                <a:xfrm>
                  <a:off x="5019677" y="3714750"/>
                  <a:ext cx="1800223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18" name="직선 연결선 17"/>
                <p:cNvCxnSpPr/>
                <p:nvPr/>
              </p:nvCxnSpPr>
              <p:spPr bwMode="auto">
                <a:xfrm>
                  <a:off x="5919788" y="3712368"/>
                  <a:ext cx="0" cy="288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13" name="직사각형 12"/>
              <p:cNvSpPr/>
              <p:nvPr/>
            </p:nvSpPr>
            <p:spPr>
              <a:xfrm>
                <a:off x="-1775190" y="2253530"/>
                <a:ext cx="1178843" cy="276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indent="-92075" algn="ctr">
                  <a:spcBef>
                    <a:spcPct val="20000"/>
                  </a:spcBef>
                  <a:defRPr/>
                </a:pPr>
                <a:r>
                  <a:rPr lang="ko-KR" altLang="en-US" sz="500" dirty="0">
                    <a:latin typeface="Trebuchet MS" panose="020B0603020202020204" pitchFamily="34" charset="0"/>
                  </a:rPr>
                  <a:t>저장하시겠습니까</a:t>
                </a:r>
                <a:r>
                  <a:rPr lang="en-US" altLang="ko-KR" sz="500" dirty="0">
                    <a:latin typeface="Trebuchet MS" panose="020B0603020202020204" pitchFamily="34" charset="0"/>
                  </a:rPr>
                  <a:t>?</a:t>
                </a: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542633" y="3531347"/>
              <a:ext cx="1099468" cy="745062"/>
              <a:chOff x="-2096540" y="1790953"/>
              <a:chExt cx="1724580" cy="1217053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-2096540" y="1790953"/>
                <a:ext cx="1724580" cy="1206000"/>
                <a:chOff x="4038060" y="1790953"/>
                <a:chExt cx="1724580" cy="1206000"/>
              </a:xfrm>
            </p:grpSpPr>
            <p:sp>
              <p:nvSpPr>
                <p:cNvPr id="30" name="직사각형 29"/>
                <p:cNvSpPr/>
                <p:nvPr/>
              </p:nvSpPr>
              <p:spPr bwMode="auto">
                <a:xfrm>
                  <a:off x="4138828" y="1790953"/>
                  <a:ext cx="1620001" cy="1206000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4038060" y="1820392"/>
                  <a:ext cx="553024" cy="3016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92075" marR="0" lvl="0" indent="-92075" defTabSz="914400" eaLnBrk="1" hangingPunct="1">
                    <a:lnSpc>
                      <a:spcPct val="100000"/>
                    </a:lnSpc>
                    <a:spcBef>
                      <a:spcPct val="2000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600" b="1" dirty="0">
                      <a:latin typeface="Trebuchet MS"/>
                    </a:rPr>
                    <a:t>알림</a:t>
                  </a:r>
                </a:p>
              </p:txBody>
            </p:sp>
            <p:cxnSp>
              <p:nvCxnSpPr>
                <p:cNvPr id="32" name="직선 연결선 31"/>
                <p:cNvCxnSpPr/>
                <p:nvPr/>
              </p:nvCxnSpPr>
              <p:spPr bwMode="auto">
                <a:xfrm>
                  <a:off x="4142640" y="2114674"/>
                  <a:ext cx="1620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24" name="그룹 190"/>
              <p:cNvGrpSpPr/>
              <p:nvPr/>
            </p:nvGrpSpPr>
            <p:grpSpPr>
              <a:xfrm>
                <a:off x="-1991960" y="2708952"/>
                <a:ext cx="1620000" cy="299054"/>
                <a:chOff x="5019677" y="3712368"/>
                <a:chExt cx="1800223" cy="299054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5174620" y="3734909"/>
                  <a:ext cx="601157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맑은 고딕" pitchFamily="50" charset="-127"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취소</a:t>
                  </a:r>
                  <a:endParaRPr kumimoji="0" lang="ko-KR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5965122" y="3734909"/>
                  <a:ext cx="820199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indent="-92075"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rPr>
                    <a:t>확인</a:t>
                  </a:r>
                  <a:endParaRPr kumimoji="0" lang="ko-KR" altLang="ko-KR" sz="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endParaRPr>
                </a:p>
              </p:txBody>
            </p:sp>
            <p:cxnSp>
              <p:nvCxnSpPr>
                <p:cNvPr id="28" name="직선 연결선 27"/>
                <p:cNvCxnSpPr/>
                <p:nvPr/>
              </p:nvCxnSpPr>
              <p:spPr bwMode="auto">
                <a:xfrm>
                  <a:off x="5019677" y="3714750"/>
                  <a:ext cx="1800223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29" name="직선 연결선 28"/>
                <p:cNvCxnSpPr/>
                <p:nvPr/>
              </p:nvCxnSpPr>
              <p:spPr bwMode="auto">
                <a:xfrm>
                  <a:off x="5919788" y="3712368"/>
                  <a:ext cx="0" cy="288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25" name="직사각형 24"/>
              <p:cNvSpPr/>
              <p:nvPr/>
            </p:nvSpPr>
            <p:spPr>
              <a:xfrm>
                <a:off x="-1751758" y="2253530"/>
                <a:ext cx="1131985" cy="427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indent="-92075" algn="ctr">
                  <a:spcBef>
                    <a:spcPct val="20000"/>
                  </a:spcBef>
                  <a:defRPr/>
                </a:pPr>
                <a:r>
                  <a:rPr lang="ko-KR" altLang="en-US" sz="500" dirty="0">
                    <a:latin typeface="Trebuchet MS" panose="020B0603020202020204" pitchFamily="34" charset="0"/>
                  </a:rPr>
                  <a:t>어플리케이션을</a:t>
                </a:r>
                <a:endParaRPr lang="en-US" altLang="ko-KR" sz="500" dirty="0">
                  <a:latin typeface="Trebuchet MS" panose="020B0603020202020204" pitchFamily="34" charset="0"/>
                </a:endParaRPr>
              </a:p>
              <a:p>
                <a:pPr marL="92075" indent="-92075" algn="ctr">
                  <a:spcBef>
                    <a:spcPct val="20000"/>
                  </a:spcBef>
                  <a:defRPr/>
                </a:pPr>
                <a:r>
                  <a:rPr lang="ko-KR" altLang="en-US" sz="500" dirty="0">
                    <a:latin typeface="Trebuchet MS" panose="020B0603020202020204" pitchFamily="34" charset="0"/>
                  </a:rPr>
                  <a:t>종료하시겠습니까</a:t>
                </a:r>
                <a:r>
                  <a:rPr lang="en-US" altLang="ko-KR" sz="500" dirty="0">
                    <a:latin typeface="Trebuchet MS" panose="020B0603020202020204" pitchFamily="34" charset="0"/>
                  </a:rPr>
                  <a:t>?</a:t>
                </a: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텍스트 개체 틀 5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서비스 요건에 </a:t>
            </a:r>
            <a:r>
              <a:rPr lang="en-US" altLang="ko-KR" dirty="0"/>
              <a:t>Widget </a:t>
            </a:r>
            <a:r>
              <a:rPr lang="ko-KR" altLang="en-US" dirty="0"/>
              <a:t>제공이 있을 경우 </a:t>
            </a:r>
            <a:r>
              <a:rPr lang="en-US" altLang="ko-KR" dirty="0"/>
              <a:t>Android OS</a:t>
            </a:r>
            <a:r>
              <a:rPr lang="ko-KR" altLang="en-US" dirty="0"/>
              <a:t> 용 </a:t>
            </a:r>
            <a:r>
              <a:rPr lang="en-US" altLang="ko-KR" dirty="0"/>
              <a:t>Widget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및 정책을 명시해줍니다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Android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65" name="텍스트 개체 틀 6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Widget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1028564" y="2634485"/>
            <a:ext cx="2159794" cy="797309"/>
          </a:xfrm>
          <a:prstGeom prst="wedgeRectCallout">
            <a:avLst>
              <a:gd name="adj1" fmla="val 69401"/>
              <a:gd name="adj2" fmla="val -1682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1X1, 2X1, 2X2, 2X3, 3X1, 3X3, 4X1, 4X2, 4X4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고객으로부터 원하는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 확인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필요함</a:t>
            </a:r>
          </a:p>
        </p:txBody>
      </p:sp>
      <p:sp>
        <p:nvSpPr>
          <p:cNvPr id="66" name="직사각형 65"/>
          <p:cNvSpPr/>
          <p:nvPr/>
        </p:nvSpPr>
        <p:spPr bwMode="auto">
          <a:xfrm>
            <a:off x="3945000" y="2166724"/>
            <a:ext cx="2016000" cy="33588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grpSp>
        <p:nvGrpSpPr>
          <p:cNvPr id="67" name="그룹 266"/>
          <p:cNvGrpSpPr/>
          <p:nvPr/>
        </p:nvGrpSpPr>
        <p:grpSpPr>
          <a:xfrm>
            <a:off x="3994213" y="2429983"/>
            <a:ext cx="1941512" cy="2893234"/>
            <a:chOff x="4973638" y="1737519"/>
            <a:chExt cx="1836000" cy="2624931"/>
          </a:xfrm>
        </p:grpSpPr>
        <p:sp>
          <p:nvSpPr>
            <p:cNvPr id="68" name="Rectangle 207"/>
            <p:cNvSpPr>
              <a:spLocks noChangeAspect="1" noChangeArrowheads="1"/>
            </p:cNvSpPr>
            <p:nvPr/>
          </p:nvSpPr>
          <p:spPr bwMode="auto">
            <a:xfrm>
              <a:off x="4973638" y="1737519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69" name="Rectangle 208"/>
            <p:cNvSpPr>
              <a:spLocks noChangeAspect="1" noChangeArrowheads="1"/>
            </p:cNvSpPr>
            <p:nvPr/>
          </p:nvSpPr>
          <p:spPr bwMode="auto">
            <a:xfrm>
              <a:off x="5441638" y="1737519"/>
              <a:ext cx="425647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0" name="Rectangle 209"/>
            <p:cNvSpPr>
              <a:spLocks noChangeAspect="1" noChangeArrowheads="1"/>
            </p:cNvSpPr>
            <p:nvPr/>
          </p:nvSpPr>
          <p:spPr bwMode="auto">
            <a:xfrm>
              <a:off x="5911755" y="1737519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1" name="Rectangle 210"/>
            <p:cNvSpPr>
              <a:spLocks noChangeAspect="1" noChangeArrowheads="1"/>
            </p:cNvSpPr>
            <p:nvPr/>
          </p:nvSpPr>
          <p:spPr bwMode="auto">
            <a:xfrm>
              <a:off x="6379755" y="1737519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grpSp>
          <p:nvGrpSpPr>
            <p:cNvPr id="72" name="그룹 221"/>
            <p:cNvGrpSpPr/>
            <p:nvPr/>
          </p:nvGrpSpPr>
          <p:grpSpPr>
            <a:xfrm>
              <a:off x="4973638" y="2404995"/>
              <a:ext cx="1829647" cy="620137"/>
              <a:chOff x="4973638" y="2404995"/>
              <a:chExt cx="1829647" cy="620137"/>
            </a:xfrm>
          </p:grpSpPr>
          <p:sp>
            <p:nvSpPr>
              <p:cNvPr id="92" name="Rectangle 211"/>
              <p:cNvSpPr>
                <a:spLocks noChangeAspect="1" noChangeArrowheads="1"/>
              </p:cNvSpPr>
              <p:nvPr/>
            </p:nvSpPr>
            <p:spPr bwMode="auto">
              <a:xfrm>
                <a:off x="4973638" y="2404995"/>
                <a:ext cx="423530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93" name="Rectangle 212"/>
              <p:cNvSpPr>
                <a:spLocks noChangeAspect="1" noChangeArrowheads="1"/>
              </p:cNvSpPr>
              <p:nvPr/>
            </p:nvSpPr>
            <p:spPr bwMode="auto">
              <a:xfrm>
                <a:off x="5441638" y="2404995"/>
                <a:ext cx="425647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94" name="Rectangle 213"/>
              <p:cNvSpPr>
                <a:spLocks noChangeAspect="1" noChangeArrowheads="1"/>
              </p:cNvSpPr>
              <p:nvPr/>
            </p:nvSpPr>
            <p:spPr bwMode="auto">
              <a:xfrm>
                <a:off x="5911755" y="2404995"/>
                <a:ext cx="423530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95" name="Rectangle 214"/>
              <p:cNvSpPr>
                <a:spLocks noChangeAspect="1" noChangeArrowheads="1"/>
              </p:cNvSpPr>
              <p:nvPr/>
            </p:nvSpPr>
            <p:spPr bwMode="auto">
              <a:xfrm>
                <a:off x="6379755" y="2404995"/>
                <a:ext cx="423530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sp>
          <p:nvSpPr>
            <p:cNvPr id="73" name="Rectangle 215"/>
            <p:cNvSpPr>
              <a:spLocks noChangeAspect="1" noChangeArrowheads="1"/>
            </p:cNvSpPr>
            <p:nvPr/>
          </p:nvSpPr>
          <p:spPr bwMode="auto">
            <a:xfrm>
              <a:off x="4973638" y="3072470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4" name="Rectangle 216"/>
            <p:cNvSpPr>
              <a:spLocks noChangeAspect="1" noChangeArrowheads="1"/>
            </p:cNvSpPr>
            <p:nvPr/>
          </p:nvSpPr>
          <p:spPr bwMode="auto">
            <a:xfrm>
              <a:off x="5441638" y="3072470"/>
              <a:ext cx="425647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5" name="Rectangle 217"/>
            <p:cNvSpPr>
              <a:spLocks noChangeAspect="1" noChangeArrowheads="1"/>
            </p:cNvSpPr>
            <p:nvPr/>
          </p:nvSpPr>
          <p:spPr bwMode="auto">
            <a:xfrm>
              <a:off x="5911755" y="3072470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6" name="Rectangle 218"/>
            <p:cNvSpPr>
              <a:spLocks noChangeAspect="1" noChangeArrowheads="1"/>
            </p:cNvSpPr>
            <p:nvPr/>
          </p:nvSpPr>
          <p:spPr bwMode="auto">
            <a:xfrm>
              <a:off x="6379755" y="3072470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7" name="Rectangle 219"/>
            <p:cNvSpPr>
              <a:spLocks noChangeAspect="1" noChangeArrowheads="1"/>
            </p:cNvSpPr>
            <p:nvPr/>
          </p:nvSpPr>
          <p:spPr bwMode="auto">
            <a:xfrm>
              <a:off x="4973638" y="3742313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8" name="Rectangle 220"/>
            <p:cNvSpPr>
              <a:spLocks noChangeAspect="1" noChangeArrowheads="1"/>
            </p:cNvSpPr>
            <p:nvPr/>
          </p:nvSpPr>
          <p:spPr bwMode="auto">
            <a:xfrm>
              <a:off x="5441638" y="3742313"/>
              <a:ext cx="425647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9" name="Rectangle 221"/>
            <p:cNvSpPr>
              <a:spLocks noChangeAspect="1" noChangeArrowheads="1"/>
            </p:cNvSpPr>
            <p:nvPr/>
          </p:nvSpPr>
          <p:spPr bwMode="auto">
            <a:xfrm>
              <a:off x="5911755" y="3742313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80" name="Rectangle 222"/>
            <p:cNvSpPr>
              <a:spLocks noChangeAspect="1" noChangeArrowheads="1"/>
            </p:cNvSpPr>
            <p:nvPr/>
          </p:nvSpPr>
          <p:spPr bwMode="auto">
            <a:xfrm>
              <a:off x="6379755" y="3742313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grpSp>
          <p:nvGrpSpPr>
            <p:cNvPr id="81" name="Group 223"/>
            <p:cNvGrpSpPr>
              <a:grpSpLocks noChangeAspect="1"/>
            </p:cNvGrpSpPr>
            <p:nvPr/>
          </p:nvGrpSpPr>
          <p:grpSpPr bwMode="auto">
            <a:xfrm>
              <a:off x="4973638" y="1737519"/>
              <a:ext cx="1836000" cy="2624931"/>
              <a:chOff x="419" y="2061"/>
              <a:chExt cx="867" cy="1109"/>
            </a:xfrm>
          </p:grpSpPr>
          <p:grpSp>
            <p:nvGrpSpPr>
              <p:cNvPr id="82" name="Group 224"/>
              <p:cNvGrpSpPr>
                <a:grpSpLocks noChangeAspect="1"/>
              </p:cNvGrpSpPr>
              <p:nvPr/>
            </p:nvGrpSpPr>
            <p:grpSpPr bwMode="auto">
              <a:xfrm>
                <a:off x="519" y="2061"/>
                <a:ext cx="664" cy="1109"/>
                <a:chOff x="519" y="2061"/>
                <a:chExt cx="664" cy="1109"/>
              </a:xfrm>
            </p:grpSpPr>
            <p:sp>
              <p:nvSpPr>
                <p:cNvPr id="88" name="Line 225"/>
                <p:cNvSpPr>
                  <a:spLocks noChangeAspect="1" noChangeShapeType="1"/>
                </p:cNvSpPr>
                <p:nvPr/>
              </p:nvSpPr>
              <p:spPr bwMode="auto">
                <a:xfrm>
                  <a:off x="519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9" name="Line 226"/>
                <p:cNvSpPr>
                  <a:spLocks noChangeAspect="1" noChangeShapeType="1"/>
                </p:cNvSpPr>
                <p:nvPr/>
              </p:nvSpPr>
              <p:spPr bwMode="auto">
                <a:xfrm>
                  <a:off x="740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0" name="Line 227"/>
                <p:cNvSpPr>
                  <a:spLocks noChangeAspect="1" noChangeShapeType="1"/>
                </p:cNvSpPr>
                <p:nvPr/>
              </p:nvSpPr>
              <p:spPr bwMode="auto">
                <a:xfrm>
                  <a:off x="961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1" name="Line 228"/>
                <p:cNvSpPr>
                  <a:spLocks noChangeAspect="1" noChangeShapeType="1"/>
                </p:cNvSpPr>
                <p:nvPr/>
              </p:nvSpPr>
              <p:spPr bwMode="auto">
                <a:xfrm>
                  <a:off x="1183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83" name="Group 229"/>
              <p:cNvGrpSpPr>
                <a:grpSpLocks noChangeAspect="1"/>
              </p:cNvGrpSpPr>
              <p:nvPr/>
            </p:nvGrpSpPr>
            <p:grpSpPr bwMode="auto">
              <a:xfrm>
                <a:off x="419" y="2205"/>
                <a:ext cx="867" cy="834"/>
                <a:chOff x="419" y="2205"/>
                <a:chExt cx="886" cy="834"/>
              </a:xfrm>
            </p:grpSpPr>
            <p:sp>
              <p:nvSpPr>
                <p:cNvPr id="84" name="Line 230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2205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5" name="Line 231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2483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6" name="Line 232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2761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7" name="Line 233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3039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</p:grpSp>
      </p:grpSp>
      <p:grpSp>
        <p:nvGrpSpPr>
          <p:cNvPr id="96" name="그룹 95"/>
          <p:cNvGrpSpPr/>
          <p:nvPr/>
        </p:nvGrpSpPr>
        <p:grpSpPr>
          <a:xfrm>
            <a:off x="3954525" y="2987990"/>
            <a:ext cx="1996995" cy="952500"/>
            <a:chOff x="571501" y="2276475"/>
            <a:chExt cx="1883832" cy="898525"/>
          </a:xfrm>
        </p:grpSpPr>
        <p:sp>
          <p:nvSpPr>
            <p:cNvPr id="97" name="모서리가 둥근 직사각형 96"/>
            <p:cNvSpPr/>
            <p:nvPr/>
          </p:nvSpPr>
          <p:spPr bwMode="auto">
            <a:xfrm>
              <a:off x="608840" y="2276475"/>
              <a:ext cx="1814400" cy="898525"/>
            </a:xfrm>
            <a:prstGeom prst="roundRect">
              <a:avLst>
                <a:gd name="adj" fmla="val 5205"/>
              </a:avLst>
            </a:prstGeom>
            <a:gradFill flip="none" rotWithShape="1">
              <a:gsLst>
                <a:gs pos="0">
                  <a:srgbClr val="000000">
                    <a:lumMod val="65000"/>
                    <a:lumOff val="35000"/>
                    <a:shade val="30000"/>
                    <a:satMod val="115000"/>
                  </a:srgbClr>
                </a:gs>
                <a:gs pos="50000">
                  <a:srgbClr val="000000">
                    <a:lumMod val="65000"/>
                    <a:lumOff val="35000"/>
                    <a:shade val="67500"/>
                    <a:satMod val="115000"/>
                  </a:srgbClr>
                </a:gs>
                <a:gs pos="100000">
                  <a:srgbClr val="000000">
                    <a:lumMod val="65000"/>
                    <a:lumOff val="35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000000">
                  <a:lumMod val="85000"/>
                  <a:lumOff val="1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 bwMode="auto">
            <a:xfrm>
              <a:off x="602457" y="2581672"/>
              <a:ext cx="1818000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99" name="그룹 87"/>
            <p:cNvGrpSpPr/>
            <p:nvPr/>
          </p:nvGrpSpPr>
          <p:grpSpPr>
            <a:xfrm>
              <a:off x="964675" y="2584146"/>
              <a:ext cx="1406476" cy="569238"/>
              <a:chOff x="964675" y="2745019"/>
              <a:chExt cx="1406476" cy="569238"/>
            </a:xfrm>
          </p:grpSpPr>
          <p:sp>
            <p:nvSpPr>
              <p:cNvPr id="105" name="모서리가 둥근 직사각형 104"/>
              <p:cNvSpPr/>
              <p:nvPr/>
            </p:nvSpPr>
            <p:spPr bwMode="auto">
              <a:xfrm>
                <a:off x="1939103" y="2797862"/>
                <a:ext cx="432048" cy="209550"/>
              </a:xfrm>
              <a:prstGeom prst="roundRect">
                <a:avLst>
                  <a:gd name="adj" fmla="val 25556"/>
                </a:avLst>
              </a:prstGeom>
              <a:solidFill>
                <a:srgbClr val="FFFFFF">
                  <a:lumMod val="50000"/>
                </a:srgbClr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tIns="0" rIns="90000" bIns="0" anchor="ctr" anchorCtr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rPr>
                  <a:t>상세 보기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233408" y="2745019"/>
                <a:ext cx="75212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1,000,000 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원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rebuchet MS"/>
                </a:endParaRPr>
              </a:p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rebuchet MS"/>
                  </a:rPr>
                  <a:t>500,000 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rebuchet MS"/>
                  </a:rPr>
                  <a:t>원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964675" y="2754544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입금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출금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313558" y="3098813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100,000 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원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964675" y="3106508"/>
                <a:ext cx="36420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카드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grpSp>
            <p:nvGrpSpPr>
              <p:cNvPr id="111" name="그룹 86"/>
              <p:cNvGrpSpPr/>
              <p:nvPr/>
            </p:nvGrpSpPr>
            <p:grpSpPr>
              <a:xfrm>
                <a:off x="1066339" y="3054117"/>
                <a:ext cx="1296000" cy="14695"/>
                <a:chOff x="1210278" y="3045650"/>
                <a:chExt cx="1088598" cy="14695"/>
              </a:xfrm>
            </p:grpSpPr>
            <p:cxnSp>
              <p:nvCxnSpPr>
                <p:cNvPr id="113" name="직선 연결선 112"/>
                <p:cNvCxnSpPr/>
                <p:nvPr/>
              </p:nvCxnSpPr>
              <p:spPr bwMode="auto">
                <a:xfrm>
                  <a:off x="1210278" y="3045650"/>
                  <a:ext cx="1088598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>
                      <a:lumMod val="85000"/>
                      <a:lumOff val="1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114" name="직선 연결선 113"/>
                <p:cNvCxnSpPr/>
                <p:nvPr/>
              </p:nvCxnSpPr>
              <p:spPr bwMode="auto">
                <a:xfrm>
                  <a:off x="1210278" y="3060345"/>
                  <a:ext cx="1088598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112" name="모서리가 둥근 직사각형 111"/>
              <p:cNvSpPr/>
              <p:nvPr/>
            </p:nvSpPr>
            <p:spPr bwMode="auto">
              <a:xfrm>
                <a:off x="1939103" y="3094196"/>
                <a:ext cx="432048" cy="209550"/>
              </a:xfrm>
              <a:prstGeom prst="roundRect">
                <a:avLst>
                  <a:gd name="adj" fmla="val 25556"/>
                </a:avLst>
              </a:prstGeom>
              <a:solidFill>
                <a:srgbClr val="FFFFFF">
                  <a:lumMod val="50000"/>
                </a:srgbClr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tIns="0" rIns="90000" bIns="0" anchor="ctr" anchorCtr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rPr>
                  <a:t>상세 보기</a:t>
                </a:r>
              </a:p>
            </p:txBody>
          </p:sp>
        </p:grpSp>
        <p:grpSp>
          <p:nvGrpSpPr>
            <p:cNvPr id="100" name="그룹 136"/>
            <p:cNvGrpSpPr/>
            <p:nvPr/>
          </p:nvGrpSpPr>
          <p:grpSpPr>
            <a:xfrm>
              <a:off x="648761" y="2635146"/>
              <a:ext cx="364827" cy="374753"/>
              <a:chOff x="3962611" y="4743450"/>
              <a:chExt cx="456278" cy="458545"/>
            </a:xfrm>
          </p:grpSpPr>
          <p:sp>
            <p:nvSpPr>
              <p:cNvPr id="103" name="직사각형 102"/>
              <p:cNvSpPr/>
              <p:nvPr/>
            </p:nvSpPr>
            <p:spPr bwMode="auto">
              <a:xfrm>
                <a:off x="3962611" y="4743450"/>
                <a:ext cx="456278" cy="458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540000" rIns="0" bIns="180000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맑은 고딕"/>
                    <a:ea typeface="맑은 고딕"/>
                    <a:sym typeface="Wingdings 2" pitchFamily="18" charset="2"/>
                  </a:rPr>
                  <a:t>30</a:t>
                </a:r>
                <a:endParaRPr kumimoji="1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sym typeface="Wingdings 2" pitchFamily="18" charset="2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 bwMode="auto">
              <a:xfrm>
                <a:off x="3972136" y="4752975"/>
                <a:ext cx="432000" cy="12774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0" rIns="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  <a:sym typeface="Wingdings 2" pitchFamily="18" charset="2"/>
                  </a:rPr>
                  <a:t>2012.05</a:t>
                </a:r>
                <a:endParaRPr kumimoji="1" lang="ko-KR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  <a:sym typeface="Wingdings 2" pitchFamily="18" charset="2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571501" y="2978378"/>
              <a:ext cx="51488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sng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rPr>
                <a:t>일정 보기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82613" y="2276476"/>
              <a:ext cx="1872720" cy="30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스마트 알림</a:t>
              </a:r>
              <a:endPara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이번 달 내역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2012.05.01~2012.05.31</a:t>
              </a:r>
            </a:p>
          </p:txBody>
        </p:sp>
      </p:grpSp>
      <p:sp>
        <p:nvSpPr>
          <p:cNvPr id="115" name="직사각형 114"/>
          <p:cNvSpPr/>
          <p:nvPr/>
        </p:nvSpPr>
        <p:spPr bwMode="auto">
          <a:xfrm>
            <a:off x="3945000" y="2164078"/>
            <a:ext cx="2016000" cy="149879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6404545" y="2423700"/>
            <a:ext cx="1980220" cy="689806"/>
          </a:xfrm>
          <a:prstGeom prst="wedgeRectCallout">
            <a:avLst>
              <a:gd name="adj1" fmla="val -68413"/>
              <a:gd name="adj2" fmla="val 1826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및 링크 화면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등에 대한 상세 요건 확인도 필요</a:t>
            </a:r>
          </a:p>
        </p:txBody>
      </p:sp>
      <p:sp>
        <p:nvSpPr>
          <p:cNvPr id="57" name="사각형 설명선 56"/>
          <p:cNvSpPr/>
          <p:nvPr/>
        </p:nvSpPr>
        <p:spPr>
          <a:xfrm>
            <a:off x="1100572" y="3684296"/>
            <a:ext cx="2366739" cy="797309"/>
          </a:xfrm>
          <a:prstGeom prst="wedgeRectCallout">
            <a:avLst>
              <a:gd name="adj1" fmla="val 68118"/>
              <a:gd name="adj2" fmla="val -330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 벌로 제공 할 경우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제공되는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및 버튼 등에 대한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 별 정의 필요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사각형 설명선 59"/>
          <p:cNvSpPr/>
          <p:nvPr/>
        </p:nvSpPr>
        <p:spPr>
          <a:xfrm>
            <a:off x="6404545" y="3321380"/>
            <a:ext cx="1464779" cy="689806"/>
          </a:xfrm>
          <a:prstGeom prst="wedgeRectCallout">
            <a:avLst>
              <a:gd name="adj1" fmla="val -71229"/>
              <a:gd name="adj2" fmla="val 2102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정보 요소에 대한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터치 영역 고려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 </a:t>
            </a:r>
          </a:p>
        </p:txBody>
      </p:sp>
      <p:sp>
        <p:nvSpPr>
          <p:cNvPr id="64" name="사각형 설명선 63"/>
          <p:cNvSpPr/>
          <p:nvPr/>
        </p:nvSpPr>
        <p:spPr>
          <a:xfrm>
            <a:off x="1631553" y="4728215"/>
            <a:ext cx="1835758" cy="797309"/>
          </a:xfrm>
          <a:prstGeom prst="wedgeRectCallout">
            <a:avLst>
              <a:gd name="adj1" fmla="val 68118"/>
              <a:gd name="adj2" fmla="val -330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화면에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너무 많은 정보 요소를 제공하지 않도록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주의 필요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88949" y="296652"/>
            <a:ext cx="6264251" cy="373063"/>
          </a:xfrm>
          <a:prstGeom prst="rect">
            <a:avLst/>
          </a:prstGeom>
        </p:spPr>
        <p:txBody>
          <a:bodyPr/>
          <a:lstStyle/>
          <a:p>
            <a:pPr marL="304800" lvl="0" indent="-304800" defTabSz="650875" fontAlgn="auto" latinLnBrk="0">
              <a:spcBef>
                <a:spcPts val="675"/>
              </a:spcBef>
              <a:spcAft>
                <a:spcPts val="0"/>
              </a:spcAft>
              <a:defRPr/>
            </a:pP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D5211D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Calibri" pitchFamily="34" charset="0"/>
              <a:sym typeface="산돌고딕 L" pitchFamily="18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</a:t>
            </a:r>
          </a:p>
          <a:p>
            <a:r>
              <a:rPr lang="en-US" altLang="ko-KR" dirty="0"/>
              <a:t>Layout </a:t>
            </a:r>
          </a:p>
          <a:p>
            <a:r>
              <a:rPr lang="en-US" altLang="ko-KR" dirty="0"/>
              <a:t>Component</a:t>
            </a:r>
          </a:p>
          <a:p>
            <a:r>
              <a:rPr lang="en-US" altLang="ko-KR" dirty="0"/>
              <a:t>General UX Scenario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텍스트 개체 틀 10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앱</a:t>
            </a:r>
            <a:r>
              <a:rPr lang="en-US" altLang="ko-KR" dirty="0"/>
              <a:t> </a:t>
            </a:r>
            <a:r>
              <a:rPr lang="ko-KR" altLang="en-US" dirty="0"/>
              <a:t>사용 중 원하는 기능을 실행하기 위하여 메뉴와 화면을 이동하는 방식을 말합니다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Navigation </a:t>
            </a:r>
            <a:r>
              <a:rPr lang="ko-KR" altLang="en-US" dirty="0"/>
              <a:t>설계 시 수직 </a:t>
            </a:r>
            <a:r>
              <a:rPr lang="en-US" altLang="ko-KR" dirty="0"/>
              <a:t>Depth, </a:t>
            </a:r>
            <a:r>
              <a:rPr lang="ko-KR" altLang="en-US" dirty="0"/>
              <a:t>수평 </a:t>
            </a:r>
            <a:r>
              <a:rPr lang="en-US" altLang="ko-KR" dirty="0"/>
              <a:t>Depth, Link Navigation </a:t>
            </a:r>
            <a:r>
              <a:rPr lang="ko-KR" altLang="en-US" dirty="0"/>
              <a:t>등에 대한 일관성 있는 정의가 필요합니다</a:t>
            </a:r>
            <a:r>
              <a:rPr lang="en-US" altLang="ko-KR" dirty="0"/>
              <a:t>.</a:t>
            </a:r>
          </a:p>
        </p:txBody>
      </p:sp>
      <p:sp>
        <p:nvSpPr>
          <p:cNvPr id="510" name="제목 5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산돌고딕 L" pitchFamily="18" charset="-127"/>
              </a:rPr>
              <a:t>1) Navigation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28" name="텍스트 개체 틀 1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511" name="텍스트 개체 틀 5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Navigation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111" name="직사각형 388"/>
          <p:cNvSpPr>
            <a:spLocks noChangeArrowheads="1"/>
          </p:cNvSpPr>
          <p:nvPr/>
        </p:nvSpPr>
        <p:spPr bwMode="auto">
          <a:xfrm>
            <a:off x="956736" y="1990727"/>
            <a:ext cx="43177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[Home]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112" name="직사각형 388"/>
          <p:cNvSpPr>
            <a:spLocks noChangeArrowheads="1"/>
          </p:cNvSpPr>
          <p:nvPr/>
        </p:nvSpPr>
        <p:spPr bwMode="auto">
          <a:xfrm>
            <a:off x="2998796" y="1990727"/>
            <a:ext cx="502308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[1Depth]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113" name="직사각형 388"/>
          <p:cNvSpPr>
            <a:spLocks noChangeArrowheads="1"/>
          </p:cNvSpPr>
          <p:nvPr/>
        </p:nvSpPr>
        <p:spPr bwMode="auto">
          <a:xfrm>
            <a:off x="5061012" y="1990727"/>
            <a:ext cx="48684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[2Depth]</a:t>
            </a:r>
          </a:p>
        </p:txBody>
      </p:sp>
      <p:sp>
        <p:nvSpPr>
          <p:cNvPr id="114" name="Rectangle 174"/>
          <p:cNvSpPr>
            <a:spLocks noChangeAspect="1" noChangeArrowheads="1"/>
          </p:cNvSpPr>
          <p:nvPr/>
        </p:nvSpPr>
        <p:spPr bwMode="auto">
          <a:xfrm rot="5400000">
            <a:off x="497736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115" name="그룹 444"/>
          <p:cNvGrpSpPr/>
          <p:nvPr/>
        </p:nvGrpSpPr>
        <p:grpSpPr>
          <a:xfrm>
            <a:off x="2396329" y="2372298"/>
            <a:ext cx="136967" cy="112693"/>
            <a:chOff x="6424194" y="1270020"/>
            <a:chExt cx="176706" cy="145389"/>
          </a:xfrm>
        </p:grpSpPr>
        <p:sp>
          <p:nvSpPr>
            <p:cNvPr id="116" name="아래로 구부러진 화살표 115"/>
            <p:cNvSpPr/>
            <p:nvPr/>
          </p:nvSpPr>
          <p:spPr bwMode="auto">
            <a:xfrm>
              <a:off x="6424194" y="1270020"/>
              <a:ext cx="144397" cy="75527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21" name="아래로 구부러진 화살표 120"/>
            <p:cNvSpPr/>
            <p:nvPr/>
          </p:nvSpPr>
          <p:spPr bwMode="auto">
            <a:xfrm rot="10800000">
              <a:off x="6456503" y="1339883"/>
              <a:ext cx="144397" cy="75526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123" name="그룹 283"/>
          <p:cNvGrpSpPr/>
          <p:nvPr/>
        </p:nvGrpSpPr>
        <p:grpSpPr>
          <a:xfrm>
            <a:off x="956831" y="4648579"/>
            <a:ext cx="1831881" cy="291481"/>
            <a:chOff x="523970" y="4306713"/>
            <a:chExt cx="1831881" cy="291481"/>
          </a:xfrm>
        </p:grpSpPr>
        <p:grpSp>
          <p:nvGrpSpPr>
            <p:cNvPr id="129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146" name="직사각형 145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130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134" name="직사각형 133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Menu01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Menu02</a:t>
                </a:r>
              </a:p>
            </p:txBody>
          </p:sp>
          <p:sp>
            <p:nvSpPr>
              <p:cNvPr id="136" name="직사각형 135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Menu03</a:t>
                </a:r>
              </a:p>
            </p:txBody>
          </p:sp>
          <p:sp>
            <p:nvSpPr>
              <p:cNvPr id="137" name="직사각형 136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Menu04</a:t>
                </a:r>
              </a:p>
            </p:txBody>
          </p:sp>
          <p:grpSp>
            <p:nvGrpSpPr>
              <p:cNvPr id="140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141" name="직사각형 140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142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143" name="이등변 삼각형 142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C00000"/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48" name="그룹 1958"/>
          <p:cNvGrpSpPr/>
          <p:nvPr/>
        </p:nvGrpSpPr>
        <p:grpSpPr>
          <a:xfrm>
            <a:off x="956736" y="2186541"/>
            <a:ext cx="1836000" cy="355925"/>
            <a:chOff x="523875" y="1844675"/>
            <a:chExt cx="1836000" cy="355925"/>
          </a:xfrm>
        </p:grpSpPr>
        <p:grpSp>
          <p:nvGrpSpPr>
            <p:cNvPr id="149" name="그룹 55"/>
            <p:cNvGrpSpPr/>
            <p:nvPr/>
          </p:nvGrpSpPr>
          <p:grpSpPr>
            <a:xfrm>
              <a:off x="528638" y="1955800"/>
              <a:ext cx="1824037" cy="244800"/>
              <a:chOff x="673287" y="1554163"/>
              <a:chExt cx="1824037" cy="244800"/>
            </a:xfrm>
          </p:grpSpPr>
          <p:sp>
            <p:nvSpPr>
              <p:cNvPr id="151" name="직사각형 150"/>
              <p:cNvSpPr/>
              <p:nvPr/>
            </p:nvSpPr>
            <p:spPr bwMode="auto">
              <a:xfrm>
                <a:off x="673287" y="1554163"/>
                <a:ext cx="1824037" cy="2448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kern="0" dirty="0">
                    <a:solidFill>
                      <a:srgbClr val="FFFFFF"/>
                    </a:solidFill>
                    <a:latin typeface="Trebuchet MS"/>
                  </a:rPr>
                  <a:t>Home</a:t>
                </a:r>
                <a:endParaRPr kumimoji="0" lang="ko-KR" altLang="en-US" sz="800" b="1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 bwMode="auto">
              <a:xfrm>
                <a:off x="2302037" y="1603701"/>
                <a:ext cx="147600" cy="145724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전체</a:t>
                </a:r>
                <a:endParaRPr kumimoji="0" lang="en-US" altLang="ko-KR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메뉴</a:t>
                </a:r>
              </a:p>
            </p:txBody>
          </p:sp>
        </p:grpSp>
        <p:sp>
          <p:nvSpPr>
            <p:cNvPr id="150" name="직사각형 149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156" name="Rectangle 174"/>
          <p:cNvSpPr>
            <a:spLocks noChangeAspect="1" noChangeArrowheads="1"/>
          </p:cNvSpPr>
          <p:nvPr/>
        </p:nvSpPr>
        <p:spPr bwMode="auto">
          <a:xfrm rot="5400000">
            <a:off x="2549784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158" name="그룹 241"/>
          <p:cNvGrpSpPr/>
          <p:nvPr/>
        </p:nvGrpSpPr>
        <p:grpSpPr>
          <a:xfrm>
            <a:off x="3008784" y="2186541"/>
            <a:ext cx="1836000" cy="355925"/>
            <a:chOff x="523875" y="1844675"/>
            <a:chExt cx="1836000" cy="355925"/>
          </a:xfrm>
        </p:grpSpPr>
        <p:grpSp>
          <p:nvGrpSpPr>
            <p:cNvPr id="160" name="그룹 55"/>
            <p:cNvGrpSpPr/>
            <p:nvPr/>
          </p:nvGrpSpPr>
          <p:grpSpPr>
            <a:xfrm>
              <a:off x="528638" y="1955800"/>
              <a:ext cx="1824037" cy="244800"/>
              <a:chOff x="673287" y="1554163"/>
              <a:chExt cx="1824037" cy="244800"/>
            </a:xfrm>
          </p:grpSpPr>
          <p:sp>
            <p:nvSpPr>
              <p:cNvPr id="162" name="직사각형 161"/>
              <p:cNvSpPr/>
              <p:nvPr/>
            </p:nvSpPr>
            <p:spPr bwMode="auto">
              <a:xfrm>
                <a:off x="673287" y="1554163"/>
                <a:ext cx="1824037" cy="2448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Menu03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63" name="모서리가 둥근 직사각형 162"/>
              <p:cNvSpPr/>
              <p:nvPr/>
            </p:nvSpPr>
            <p:spPr bwMode="auto">
              <a:xfrm>
                <a:off x="2302037" y="1603701"/>
                <a:ext cx="147600" cy="145724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전체</a:t>
                </a:r>
                <a:endParaRPr kumimoji="0" lang="en-US" altLang="ko-KR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메뉴</a:t>
                </a:r>
              </a:p>
            </p:txBody>
          </p:sp>
        </p:grpSp>
        <p:sp>
          <p:nvSpPr>
            <p:cNvPr id="161" name="직사각형 160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grpSp>
        <p:nvGrpSpPr>
          <p:cNvPr id="164" name="그룹 203"/>
          <p:cNvGrpSpPr/>
          <p:nvPr/>
        </p:nvGrpSpPr>
        <p:grpSpPr>
          <a:xfrm>
            <a:off x="3009589" y="2536849"/>
            <a:ext cx="1831975" cy="183600"/>
            <a:chOff x="521481" y="2960948"/>
            <a:chExt cx="1835573" cy="183600"/>
          </a:xfrm>
        </p:grpSpPr>
        <p:sp>
          <p:nvSpPr>
            <p:cNvPr id="165" name="직사각형 164"/>
            <p:cNvSpPr/>
            <p:nvPr/>
          </p:nvSpPr>
          <p:spPr bwMode="auto">
            <a:xfrm>
              <a:off x="521481" y="2960948"/>
              <a:ext cx="611692" cy="183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kern="0" dirty="0">
                  <a:solidFill>
                    <a:srgbClr val="FFFFFF"/>
                  </a:solidFill>
                  <a:latin typeface="맑은 고딕"/>
                </a:rPr>
                <a:t>Tab01</a:t>
              </a: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66" name="직사각형 165"/>
            <p:cNvSpPr/>
            <p:nvPr/>
          </p:nvSpPr>
          <p:spPr bwMode="auto">
            <a:xfrm>
              <a:off x="1131651" y="2960948"/>
              <a:ext cx="612702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auto" latinLnBrk="0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kumimoji="0" lang="en-US" altLang="ko-KR" sz="500" kern="0" dirty="0">
                  <a:solidFill>
                    <a:srgbClr val="FFFFFF"/>
                  </a:solidFill>
                  <a:latin typeface="맑은 고딕"/>
                </a:rPr>
                <a:t>Tab02</a:t>
              </a:r>
              <a:endParaRPr kumimoji="0" lang="ko-KR" altLang="en-US" sz="500" kern="0" dirty="0">
                <a:solidFill>
                  <a:srgbClr val="FFFFFF"/>
                </a:solidFill>
                <a:latin typeface="맑은 고딕"/>
              </a:endParaRPr>
            </a:p>
          </p:txBody>
        </p:sp>
        <p:sp>
          <p:nvSpPr>
            <p:cNvPr id="167" name="직사각형 166"/>
            <p:cNvSpPr/>
            <p:nvPr/>
          </p:nvSpPr>
          <p:spPr bwMode="auto">
            <a:xfrm>
              <a:off x="1744352" y="2960948"/>
              <a:ext cx="612702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kern="0" dirty="0">
                  <a:solidFill>
                    <a:srgbClr val="FFFFFF"/>
                  </a:solidFill>
                  <a:latin typeface="맑은 고딕"/>
                </a:rPr>
                <a:t>Tab03</a:t>
              </a:r>
              <a:endParaRPr kumimoji="0" lang="ko-KR" altLang="en-US" sz="500" kern="0" dirty="0">
                <a:solidFill>
                  <a:srgbClr val="FFFFFF"/>
                </a:solidFill>
                <a:latin typeface="맑은 고딕"/>
              </a:endParaRPr>
            </a:p>
          </p:txBody>
        </p:sp>
      </p:grpSp>
      <p:sp>
        <p:nvSpPr>
          <p:cNvPr id="168" name="Rectangle 174"/>
          <p:cNvSpPr>
            <a:spLocks noChangeAspect="1" noChangeArrowheads="1"/>
          </p:cNvSpPr>
          <p:nvPr/>
        </p:nvSpPr>
        <p:spPr bwMode="auto">
          <a:xfrm rot="5400000">
            <a:off x="6618236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</p:txBody>
      </p:sp>
      <p:grpSp>
        <p:nvGrpSpPr>
          <p:cNvPr id="169" name="그룹 497"/>
          <p:cNvGrpSpPr/>
          <p:nvPr/>
        </p:nvGrpSpPr>
        <p:grpSpPr>
          <a:xfrm>
            <a:off x="7077236" y="2188129"/>
            <a:ext cx="1836000" cy="354337"/>
            <a:chOff x="2864588" y="1450976"/>
            <a:chExt cx="1836000" cy="354337"/>
          </a:xfrm>
        </p:grpSpPr>
        <p:sp>
          <p:nvSpPr>
            <p:cNvPr id="170" name="직사각형 169"/>
            <p:cNvSpPr/>
            <p:nvPr/>
          </p:nvSpPr>
          <p:spPr bwMode="auto">
            <a:xfrm>
              <a:off x="2864588" y="1450976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71" name="그룹 367"/>
            <p:cNvGrpSpPr/>
            <p:nvPr/>
          </p:nvGrpSpPr>
          <p:grpSpPr>
            <a:xfrm>
              <a:off x="2867764" y="1560513"/>
              <a:ext cx="1829363" cy="244800"/>
              <a:chOff x="2867764" y="1560513"/>
              <a:chExt cx="1829363" cy="244800"/>
            </a:xfrm>
          </p:grpSpPr>
          <p:sp>
            <p:nvSpPr>
              <p:cNvPr id="172" name="직사각형 171"/>
              <p:cNvSpPr/>
              <p:nvPr/>
            </p:nvSpPr>
            <p:spPr bwMode="auto">
              <a:xfrm>
                <a:off x="2867764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kern="0" dirty="0">
                    <a:solidFill>
                      <a:srgbClr val="FFFFFF"/>
                    </a:solidFill>
                    <a:latin typeface="Trebuchet MS"/>
                    <a:cs typeface="+mn-cs"/>
                  </a:rPr>
                  <a:t>Title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73" name="십자형 172"/>
              <p:cNvSpPr>
                <a:spLocks noChangeArrowheads="1"/>
              </p:cNvSpPr>
              <p:nvPr/>
            </p:nvSpPr>
            <p:spPr bwMode="auto">
              <a:xfrm rot="2700000">
                <a:off x="2919812" y="1610913"/>
                <a:ext cx="144000" cy="144000"/>
              </a:xfrm>
              <a:prstGeom prst="plus">
                <a:avLst>
                  <a:gd name="adj" fmla="val 46425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굴림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74" name="모서리가 둥근 직사각형 173"/>
              <p:cNvSpPr/>
              <p:nvPr/>
            </p:nvSpPr>
            <p:spPr bwMode="auto">
              <a:xfrm>
                <a:off x="4357182" y="1592316"/>
                <a:ext cx="288000" cy="181194"/>
              </a:xfrm>
              <a:prstGeom prst="roundRect">
                <a:avLst>
                  <a:gd name="adj" fmla="val 28865"/>
                </a:avLst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50000"/>
                    <a:lumOff val="50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kern="0" dirty="0">
                    <a:solidFill>
                      <a:srgbClr val="FFFFFF"/>
                    </a:solidFill>
                    <a:latin typeface="Trebuchet MS"/>
                    <a:ea typeface="맑은 고딕" pitchFamily="50" charset="-127"/>
                  </a:rPr>
                  <a:t>bt01</a:t>
                </a:r>
                <a:endParaRPr kumimoji="0" lang="ko-KR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75" name="그룹 283"/>
          <p:cNvGrpSpPr/>
          <p:nvPr/>
        </p:nvGrpSpPr>
        <p:grpSpPr>
          <a:xfrm>
            <a:off x="3004436" y="4644808"/>
            <a:ext cx="1831881" cy="291481"/>
            <a:chOff x="523970" y="4306713"/>
            <a:chExt cx="1831881" cy="291481"/>
          </a:xfrm>
        </p:grpSpPr>
        <p:grpSp>
          <p:nvGrpSpPr>
            <p:cNvPr id="176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188" name="직사각형 187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189" name="모서리가 둥근 직사각형 188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177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178" name="직사각형 177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Menu01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Menu02</a:t>
                </a:r>
              </a:p>
            </p:txBody>
          </p:sp>
          <p:sp>
            <p:nvSpPr>
              <p:cNvPr id="180" name="직사각형 179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 latinLnBrk="0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Menu03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Menu04</a:t>
                </a:r>
              </a:p>
            </p:txBody>
          </p:sp>
          <p:grpSp>
            <p:nvGrpSpPr>
              <p:cNvPr id="182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183" name="직사각형 182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600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84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185" name="이등변 삼각형 184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86" name="직사각형 185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87" name="직사각형 186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600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sp>
        <p:nvSpPr>
          <p:cNvPr id="190" name="Rectangle 174"/>
          <p:cNvSpPr>
            <a:spLocks noChangeAspect="1" noChangeArrowheads="1"/>
          </p:cNvSpPr>
          <p:nvPr/>
        </p:nvSpPr>
        <p:spPr bwMode="auto">
          <a:xfrm rot="5400000">
            <a:off x="4585310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</p:txBody>
      </p:sp>
      <p:grpSp>
        <p:nvGrpSpPr>
          <p:cNvPr id="191" name="그룹 179"/>
          <p:cNvGrpSpPr/>
          <p:nvPr/>
        </p:nvGrpSpPr>
        <p:grpSpPr>
          <a:xfrm>
            <a:off x="5044310" y="2186541"/>
            <a:ext cx="1836000" cy="355925"/>
            <a:chOff x="523875" y="1844675"/>
            <a:chExt cx="1836000" cy="355925"/>
          </a:xfrm>
        </p:grpSpPr>
        <p:sp>
          <p:nvSpPr>
            <p:cNvPr id="192" name="직사각형 191"/>
            <p:cNvSpPr/>
            <p:nvPr/>
          </p:nvSpPr>
          <p:spPr bwMode="auto">
            <a:xfrm>
              <a:off x="530197" y="1955800"/>
              <a:ext cx="1827242" cy="244800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800" b="1" dirty="0">
                  <a:solidFill>
                    <a:srgbClr val="FFFFFF"/>
                  </a:solidFill>
                </a:rPr>
                <a:t>Title</a:t>
              </a:r>
              <a:endParaRPr lang="ko-KR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93" name="모서리가 둥근 직사각형 192"/>
            <p:cNvSpPr/>
            <p:nvPr/>
          </p:nvSpPr>
          <p:spPr bwMode="auto">
            <a:xfrm>
              <a:off x="2157388" y="2005338"/>
              <a:ext cx="147600" cy="1457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indent="-92075" algn="ctr" defTabSz="914400" eaLnBrk="1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lang="ko-KR" altLang="en-US" sz="400" dirty="0">
                  <a:solidFill>
                    <a:srgbClr val="C00000"/>
                  </a:solidFill>
                  <a:latin typeface="+mn-lt"/>
                  <a:ea typeface="맑은 고딕" pitchFamily="50" charset="-127"/>
                </a:rPr>
                <a:t>전체</a:t>
              </a:r>
              <a:endParaRPr lang="en-US" altLang="ko-KR" sz="400" dirty="0">
                <a:solidFill>
                  <a:srgbClr val="C00000"/>
                </a:solidFill>
                <a:latin typeface="+mn-lt"/>
                <a:ea typeface="맑은 고딕" pitchFamily="50" charset="-127"/>
              </a:endParaRPr>
            </a:p>
            <a:p>
              <a:pPr marL="92075" marR="0" indent="-92075" algn="ctr" defTabSz="914400" eaLnBrk="1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lang="ko-KR" altLang="en-US" sz="400" dirty="0">
                  <a:solidFill>
                    <a:srgbClr val="C00000"/>
                  </a:solidFill>
                  <a:latin typeface="+mn-lt"/>
                  <a:ea typeface="맑은 고딕" pitchFamily="50" charset="-127"/>
                </a:rPr>
                <a:t>메뉴</a:t>
              </a:r>
            </a:p>
          </p:txBody>
        </p:sp>
        <p:sp>
          <p:nvSpPr>
            <p:cNvPr id="194" name="직사각형 193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en-US" altLang="ko-KR" sz="700" dirty="0">
                  <a:latin typeface="+mn-lt"/>
                  <a:ea typeface="+mj-ea"/>
                  <a:cs typeface="+mn-cs"/>
                </a:rPr>
                <a:t>Status</a:t>
              </a:r>
              <a:endParaRPr lang="ko-KR" altLang="en-US" sz="700" dirty="0">
                <a:latin typeface="+mn-lt"/>
                <a:ea typeface="+mj-ea"/>
                <a:cs typeface="+mn-cs"/>
              </a:endParaRPr>
            </a:p>
          </p:txBody>
        </p:sp>
      </p:grpSp>
      <p:grpSp>
        <p:nvGrpSpPr>
          <p:cNvPr id="196" name="그룹 283"/>
          <p:cNvGrpSpPr/>
          <p:nvPr/>
        </p:nvGrpSpPr>
        <p:grpSpPr>
          <a:xfrm>
            <a:off x="5044310" y="4644808"/>
            <a:ext cx="1831881" cy="291481"/>
            <a:chOff x="523970" y="4306713"/>
            <a:chExt cx="1831881" cy="291481"/>
          </a:xfrm>
        </p:grpSpPr>
        <p:grpSp>
          <p:nvGrpSpPr>
            <p:cNvPr id="197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209" name="직사각형 208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210" name="모서리가 둥근 직사각형 209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198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199" name="직사각형 198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Menu01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Menu02</a:t>
                </a:r>
              </a:p>
            </p:txBody>
          </p:sp>
          <p:sp>
            <p:nvSpPr>
              <p:cNvPr id="201" name="직사각형 200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 latinLnBrk="0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Menu03</a:t>
                </a:r>
              </a:p>
            </p:txBody>
          </p:sp>
          <p:sp>
            <p:nvSpPr>
              <p:cNvPr id="202" name="직사각형 201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Menu04</a:t>
                </a:r>
              </a:p>
            </p:txBody>
          </p:sp>
          <p:grpSp>
            <p:nvGrpSpPr>
              <p:cNvPr id="203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204" name="직사각형 203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600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205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206" name="이등변 삼각형 205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207" name="직사각형 206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208" name="직사각형 207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600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sp>
        <p:nvSpPr>
          <p:cNvPr id="211" name="직사각형 388"/>
          <p:cNvSpPr>
            <a:spLocks noChangeArrowheads="1"/>
          </p:cNvSpPr>
          <p:nvPr/>
        </p:nvSpPr>
        <p:spPr bwMode="auto">
          <a:xfrm>
            <a:off x="7071588" y="1990727"/>
            <a:ext cx="48684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[Others]</a:t>
            </a:r>
          </a:p>
        </p:txBody>
      </p:sp>
      <p:sp>
        <p:nvSpPr>
          <p:cNvPr id="213" name="사각형 설명선 212"/>
          <p:cNvSpPr/>
          <p:nvPr/>
        </p:nvSpPr>
        <p:spPr>
          <a:xfrm>
            <a:off x="273050" y="2747468"/>
            <a:ext cx="1229783" cy="483961"/>
          </a:xfrm>
          <a:prstGeom prst="wedgeRectCallout">
            <a:avLst>
              <a:gd name="adj1" fmla="val 17077"/>
              <a:gd name="adj2" fmla="val -9204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화면에는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없음</a:t>
            </a:r>
          </a:p>
        </p:txBody>
      </p:sp>
      <p:sp>
        <p:nvSpPr>
          <p:cNvPr id="214" name="사각형 설명선 213"/>
          <p:cNvSpPr/>
          <p:nvPr/>
        </p:nvSpPr>
        <p:spPr>
          <a:xfrm>
            <a:off x="3224808" y="5087728"/>
            <a:ext cx="1229783" cy="571376"/>
          </a:xfrm>
          <a:prstGeom prst="wedgeRectCallout">
            <a:avLst>
              <a:gd name="adj1" fmla="val 30158"/>
              <a:gd name="adj2" fmla="val -8019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화면인 경우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선택됨 표시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</a:p>
        </p:txBody>
      </p:sp>
      <p:sp>
        <p:nvSpPr>
          <p:cNvPr id="215" name="사각형 설명선 214"/>
          <p:cNvSpPr/>
          <p:nvPr/>
        </p:nvSpPr>
        <p:spPr>
          <a:xfrm>
            <a:off x="3269857" y="2874716"/>
            <a:ext cx="1044116" cy="432048"/>
          </a:xfrm>
          <a:prstGeom prst="wedgeRectCallout">
            <a:avLst>
              <a:gd name="adj1" fmla="val -33181"/>
              <a:gd name="adj2" fmla="val -861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하위를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분기할 수도 있음</a:t>
            </a:r>
          </a:p>
        </p:txBody>
      </p:sp>
      <p:sp>
        <p:nvSpPr>
          <p:cNvPr id="216" name="사각형 설명선 215"/>
          <p:cNvSpPr/>
          <p:nvPr/>
        </p:nvSpPr>
        <p:spPr>
          <a:xfrm>
            <a:off x="3521142" y="1808163"/>
            <a:ext cx="1179446" cy="289425"/>
          </a:xfrm>
          <a:prstGeom prst="wedgeRectCallout">
            <a:avLst>
              <a:gd name="adj1" fmla="val -67370"/>
              <a:gd name="adj2" fmla="val 16053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sp>
        <p:nvSpPr>
          <p:cNvPr id="217" name="사각형 설명선 216"/>
          <p:cNvSpPr/>
          <p:nvPr/>
        </p:nvSpPr>
        <p:spPr>
          <a:xfrm>
            <a:off x="1604628" y="2675460"/>
            <a:ext cx="1122865" cy="487371"/>
          </a:xfrm>
          <a:prstGeom prst="wedgeRectCallout">
            <a:avLst>
              <a:gd name="adj1" fmla="val 40304"/>
              <a:gd name="adj2" fmla="val -777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사이트맵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기능을 하는 경로 제공</a:t>
            </a:r>
          </a:p>
        </p:txBody>
      </p:sp>
      <p:sp>
        <p:nvSpPr>
          <p:cNvPr id="218" name="사각형 설명선 217"/>
          <p:cNvSpPr/>
          <p:nvPr/>
        </p:nvSpPr>
        <p:spPr>
          <a:xfrm>
            <a:off x="5205413" y="5159736"/>
            <a:ext cx="1912888" cy="702167"/>
          </a:xfrm>
          <a:prstGeom prst="wedgeRectCallout">
            <a:avLst>
              <a:gd name="adj1" fmla="val -17320"/>
              <a:gd name="adj2" fmla="val -8732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하단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노출할 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고민 필요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공간 확보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언제나 볼 수 있음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사각형 설명선 218"/>
          <p:cNvSpPr/>
          <p:nvPr/>
        </p:nvSpPr>
        <p:spPr>
          <a:xfrm>
            <a:off x="8481392" y="2747468"/>
            <a:ext cx="1151558" cy="468052"/>
          </a:xfrm>
          <a:prstGeom prst="wedgeRectCallout">
            <a:avLst>
              <a:gd name="adj1" fmla="val -24748"/>
              <a:gd name="adj2" fmla="val -896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], 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버튼 동반함</a:t>
            </a:r>
          </a:p>
        </p:txBody>
      </p:sp>
      <p:sp>
        <p:nvSpPr>
          <p:cNvPr id="220" name="사각형 설명선 219"/>
          <p:cNvSpPr/>
          <p:nvPr/>
        </p:nvSpPr>
        <p:spPr>
          <a:xfrm>
            <a:off x="5097016" y="2639456"/>
            <a:ext cx="1116124" cy="289425"/>
          </a:xfrm>
          <a:prstGeom prst="wedgeRectCallout">
            <a:avLst>
              <a:gd name="adj1" fmla="val -37223"/>
              <a:gd name="adj2" fmla="val -10274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sp>
        <p:nvSpPr>
          <p:cNvPr id="221" name="사각형 설명선 220"/>
          <p:cNvSpPr/>
          <p:nvPr/>
        </p:nvSpPr>
        <p:spPr>
          <a:xfrm>
            <a:off x="7149244" y="2675460"/>
            <a:ext cx="1050857" cy="432048"/>
          </a:xfrm>
          <a:prstGeom prst="wedgeRectCallout">
            <a:avLst>
              <a:gd name="adj1" fmla="val -34000"/>
              <a:gd name="adj2" fmla="val -9686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또는 이전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필요</a:t>
            </a:r>
          </a:p>
        </p:txBody>
      </p:sp>
      <p:sp>
        <p:nvSpPr>
          <p:cNvPr id="222" name="사각형 설명선 221"/>
          <p:cNvSpPr/>
          <p:nvPr/>
        </p:nvSpPr>
        <p:spPr>
          <a:xfrm>
            <a:off x="7581168" y="4511664"/>
            <a:ext cx="2051782" cy="756084"/>
          </a:xfrm>
          <a:prstGeom prst="wedgeRectCallout">
            <a:avLst>
              <a:gd name="adj1" fmla="val -30506"/>
              <a:gd name="adj2" fmla="val -8442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편집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등의 기능 화면은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화면과 구분해서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page popup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등으로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제공하는 것이 명확한 구분을 줄 수 있음</a:t>
            </a:r>
          </a:p>
        </p:txBody>
      </p:sp>
      <p:sp>
        <p:nvSpPr>
          <p:cNvPr id="223" name="오른쪽 화살표 222"/>
          <p:cNvSpPr/>
          <p:nvPr/>
        </p:nvSpPr>
        <p:spPr>
          <a:xfrm>
            <a:off x="2646608" y="3356149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오른쪽 화살표 223"/>
          <p:cNvSpPr/>
          <p:nvPr/>
        </p:nvSpPr>
        <p:spPr>
          <a:xfrm>
            <a:off x="4720942" y="3356149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오른쪽 화살표 224"/>
          <p:cNvSpPr/>
          <p:nvPr/>
        </p:nvSpPr>
        <p:spPr>
          <a:xfrm>
            <a:off x="6744733" y="3356149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273050" y="5769924"/>
            <a:ext cx="676818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수직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Navigation 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메뉴 구조에서 사위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와 하위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간의 이동</a:t>
            </a:r>
          </a:p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수평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Navigation 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같은 레벨의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간의 이동</a:t>
            </a:r>
          </a:p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타 메뉴 직접 진입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Navigation 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하나의 하위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혹은 하나의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콘텐츠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화면에서 다른 메뉴의 화면으로 이동</a:t>
            </a:r>
          </a:p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Link Navigation 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다른 카테고리 메뉴와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앱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간 이동</a:t>
            </a:r>
          </a:p>
        </p:txBody>
      </p:sp>
      <p:sp>
        <p:nvSpPr>
          <p:cNvPr id="227" name="오른쪽 화살표 226"/>
          <p:cNvSpPr/>
          <p:nvPr/>
        </p:nvSpPr>
        <p:spPr>
          <a:xfrm>
            <a:off x="273050" y="5611412"/>
            <a:ext cx="648000" cy="157155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800">
                <a:solidFill>
                  <a:schemeClr val="bg1"/>
                </a:solidFill>
              </a:rPr>
              <a:t>용어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1590184" y="4467592"/>
            <a:ext cx="569104" cy="54000"/>
            <a:chOff x="1550704" y="4467592"/>
            <a:chExt cx="569104" cy="54000"/>
          </a:xfrm>
        </p:grpSpPr>
        <p:sp>
          <p:nvSpPr>
            <p:cNvPr id="110" name="타원 109"/>
            <p:cNvSpPr/>
            <p:nvPr/>
          </p:nvSpPr>
          <p:spPr bwMode="auto">
            <a:xfrm>
              <a:off x="1550704" y="4467592"/>
              <a:ext cx="54000" cy="54000"/>
            </a:xfrm>
            <a:prstGeom prst="ellipse">
              <a:avLst/>
            </a:prstGeom>
            <a:solidFill>
              <a:srgbClr val="00B0F0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 bwMode="auto">
            <a:xfrm>
              <a:off x="1679480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18" name="타원 117"/>
            <p:cNvSpPr/>
            <p:nvPr/>
          </p:nvSpPr>
          <p:spPr bwMode="auto">
            <a:xfrm>
              <a:off x="1808256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19" name="타원 118"/>
            <p:cNvSpPr/>
            <p:nvPr/>
          </p:nvSpPr>
          <p:spPr bwMode="auto">
            <a:xfrm>
              <a:off x="1937032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20" name="타원 119"/>
            <p:cNvSpPr/>
            <p:nvPr/>
          </p:nvSpPr>
          <p:spPr bwMode="auto">
            <a:xfrm>
              <a:off x="2065808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25" name="사각형 설명선 124"/>
          <p:cNvSpPr/>
          <p:nvPr/>
        </p:nvSpPr>
        <p:spPr>
          <a:xfrm>
            <a:off x="776536" y="3392996"/>
            <a:ext cx="1908212" cy="663981"/>
          </a:xfrm>
          <a:prstGeom prst="wedgeRectCallout">
            <a:avLst>
              <a:gd name="adj1" fmla="val 19124"/>
              <a:gd name="adj2" fmla="val 8519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Indicator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제공되는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마지막 화면에서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Looping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가능한지 개발과 협의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936776" y="2316152"/>
            <a:ext cx="43017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27" name="갈매기형 수장 126"/>
          <p:cNvSpPr>
            <a:spLocks/>
          </p:cNvSpPr>
          <p:nvPr/>
        </p:nvSpPr>
        <p:spPr bwMode="auto">
          <a:xfrm rot="10800000">
            <a:off x="3037476" y="2357769"/>
            <a:ext cx="64080" cy="125280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990879" y="2321343"/>
            <a:ext cx="43017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38" name="갈매기형 수장 137"/>
          <p:cNvSpPr>
            <a:spLocks/>
          </p:cNvSpPr>
          <p:nvPr/>
        </p:nvSpPr>
        <p:spPr bwMode="auto">
          <a:xfrm rot="10800000">
            <a:off x="5084026" y="2357769"/>
            <a:ext cx="64080" cy="125280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텍스트 개체 틀 10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Navigation </a:t>
            </a:r>
            <a:r>
              <a:rPr lang="ko-KR" altLang="en-US" dirty="0"/>
              <a:t>이동 시 화면 전환 </a:t>
            </a:r>
            <a:r>
              <a:rPr lang="en-US" altLang="ko-KR" dirty="0"/>
              <a:t>Animation</a:t>
            </a:r>
            <a:r>
              <a:rPr lang="ko-KR" altLang="en-US" dirty="0"/>
              <a:t>을 제공하는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단계를 </a:t>
            </a:r>
            <a:r>
              <a:rPr lang="en-US" altLang="ko-KR" dirty="0"/>
              <a:t>Flow</a:t>
            </a:r>
            <a:r>
              <a:rPr lang="ko-KR" altLang="en-US" dirty="0"/>
              <a:t>로 표현하는 것이 보다 직관적이고 구현 누락도 방지합니다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Navigation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12" name="텍스트 개체 틀 1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Navigation Flow</a:t>
            </a:r>
            <a:endParaRPr lang="ko-KR" altLang="en-US" dirty="0"/>
          </a:p>
        </p:txBody>
      </p:sp>
      <p:grpSp>
        <p:nvGrpSpPr>
          <p:cNvPr id="4" name="그룹 207"/>
          <p:cNvGrpSpPr/>
          <p:nvPr/>
        </p:nvGrpSpPr>
        <p:grpSpPr>
          <a:xfrm>
            <a:off x="2180691" y="2398975"/>
            <a:ext cx="5544618" cy="2763888"/>
            <a:chOff x="574229" y="1261146"/>
            <a:chExt cx="8925371" cy="4449130"/>
          </a:xfrm>
        </p:grpSpPr>
        <p:sp>
          <p:nvSpPr>
            <p:cNvPr id="209" name="Rectangle 174"/>
            <p:cNvSpPr>
              <a:spLocks noChangeArrowheads="1"/>
            </p:cNvSpPr>
            <p:nvPr/>
          </p:nvSpPr>
          <p:spPr bwMode="auto">
            <a:xfrm rot="5400000">
              <a:off x="8029607" y="2197424"/>
              <a:ext cx="1728001" cy="1151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0" name="직사각형 209"/>
            <p:cNvSpPr/>
            <p:nvPr/>
          </p:nvSpPr>
          <p:spPr bwMode="auto">
            <a:xfrm>
              <a:off x="8315881" y="1908011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11" name="직사각형 210"/>
            <p:cNvSpPr/>
            <p:nvPr/>
          </p:nvSpPr>
          <p:spPr bwMode="auto">
            <a:xfrm>
              <a:off x="8316151" y="1959721"/>
              <a:ext cx="1161224" cy="15483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편집모드</a:t>
              </a:r>
            </a:p>
          </p:txBody>
        </p:sp>
        <p:grpSp>
          <p:nvGrpSpPr>
            <p:cNvPr id="5" name="그룹 295"/>
            <p:cNvGrpSpPr/>
            <p:nvPr/>
          </p:nvGrpSpPr>
          <p:grpSpPr>
            <a:xfrm>
              <a:off x="1885951" y="1908011"/>
              <a:ext cx="1724024" cy="1735340"/>
              <a:chOff x="1933576" y="1908011"/>
              <a:chExt cx="1724024" cy="1735340"/>
            </a:xfrm>
          </p:grpSpPr>
          <p:sp>
            <p:nvSpPr>
              <p:cNvPr id="296" name="Rectangle 174"/>
              <p:cNvSpPr>
                <a:spLocks noChangeArrowheads="1"/>
              </p:cNvSpPr>
              <p:nvPr/>
            </p:nvSpPr>
            <p:spPr bwMode="auto">
              <a:xfrm rot="5400000">
                <a:off x="188748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7" name="Rectangle 52"/>
              <p:cNvSpPr>
                <a:spLocks noChangeArrowheads="1"/>
              </p:cNvSpPr>
              <p:nvPr/>
            </p:nvSpPr>
            <p:spPr bwMode="auto">
              <a:xfrm>
                <a:off x="217328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298" name="Rectangle 174"/>
              <p:cNvSpPr>
                <a:spLocks noChangeArrowheads="1"/>
              </p:cNvSpPr>
              <p:nvPr/>
            </p:nvSpPr>
            <p:spPr bwMode="auto">
              <a:xfrm rot="5400000">
                <a:off x="2401825" y="2541652"/>
                <a:ext cx="1362072" cy="48882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 bwMode="auto">
              <a:xfrm>
                <a:off x="2514601" y="2638426"/>
                <a:ext cx="1142999" cy="3910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rPr>
                  <a:t>2 Depth</a:t>
                </a:r>
                <a:endParaRPr kumimoji="1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 bwMode="auto">
              <a:xfrm>
                <a:off x="1933576" y="2638426"/>
                <a:ext cx="1142999" cy="3910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rPr>
                  <a:t>1 Depth</a:t>
                </a:r>
                <a:endParaRPr kumimoji="1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sym typeface="Wingdings 2" pitchFamily="18" charset="2"/>
                </a:endParaRPr>
              </a:p>
            </p:txBody>
          </p:sp>
          <p:grpSp>
            <p:nvGrpSpPr>
              <p:cNvPr id="6" name="그룹 277"/>
              <p:cNvGrpSpPr/>
              <p:nvPr/>
            </p:nvGrpSpPr>
            <p:grpSpPr>
              <a:xfrm>
                <a:off x="2173288" y="1908011"/>
                <a:ext cx="1163670" cy="206537"/>
                <a:chOff x="2173288" y="1908011"/>
                <a:chExt cx="1163670" cy="206537"/>
              </a:xfrm>
            </p:grpSpPr>
            <p:sp>
              <p:nvSpPr>
                <p:cNvPr id="302" name="직사각형 301"/>
                <p:cNvSpPr/>
                <p:nvPr/>
              </p:nvSpPr>
              <p:spPr bwMode="auto">
                <a:xfrm>
                  <a:off x="2173755" y="1908011"/>
                  <a:ext cx="1152000" cy="6845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Status</a:t>
                  </a:r>
                  <a:endParaRPr kumimoji="0" lang="ko-KR" altLang="en-US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sp>
              <p:nvSpPr>
                <p:cNvPr id="303" name="직사각형 302"/>
                <p:cNvSpPr/>
                <p:nvPr/>
              </p:nvSpPr>
              <p:spPr bwMode="auto">
                <a:xfrm>
                  <a:off x="2173288" y="1959392"/>
                  <a:ext cx="1163670" cy="155156"/>
                </a:xfrm>
                <a:prstGeom prst="rect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lIns="7200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1 Depth</a:t>
                  </a:r>
                </a:p>
              </p:txBody>
            </p:sp>
            <p:cxnSp>
              <p:nvCxnSpPr>
                <p:cNvPr id="304" name="직선 연결선 303"/>
                <p:cNvCxnSpPr/>
                <p:nvPr/>
              </p:nvCxnSpPr>
              <p:spPr bwMode="auto">
                <a:xfrm rot="5400000">
                  <a:off x="2761900" y="2035330"/>
                  <a:ext cx="147622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  <p:sp>
          <p:nvSpPr>
            <p:cNvPr id="213" name="Rectangle 174"/>
            <p:cNvSpPr>
              <a:spLocks noChangeArrowheads="1"/>
            </p:cNvSpPr>
            <p:nvPr/>
          </p:nvSpPr>
          <p:spPr bwMode="auto">
            <a:xfrm rot="5400000">
              <a:off x="1839856" y="4264349"/>
              <a:ext cx="1728001" cy="11515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14" name="Rectangle 52"/>
            <p:cNvSpPr>
              <a:spLocks noChangeArrowheads="1"/>
            </p:cNvSpPr>
            <p:nvPr/>
          </p:nvSpPr>
          <p:spPr bwMode="auto">
            <a:xfrm>
              <a:off x="2125663" y="5537038"/>
              <a:ext cx="1150937" cy="173238"/>
            </a:xfrm>
            <a:prstGeom prst="rect">
              <a:avLst/>
            </a:pr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Quick Menu</a:t>
              </a:r>
              <a:endParaRPr kumimoji="0" lang="ko-KR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215" name="Rectangle 174"/>
            <p:cNvSpPr>
              <a:spLocks noChangeArrowheads="1"/>
            </p:cNvSpPr>
            <p:nvPr/>
          </p:nvSpPr>
          <p:spPr bwMode="auto">
            <a:xfrm rot="5400000">
              <a:off x="2249423" y="4503804"/>
              <a:ext cx="1362075" cy="69837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6" name="직사각형 215"/>
            <p:cNvSpPr/>
            <p:nvPr/>
          </p:nvSpPr>
          <p:spPr bwMode="auto">
            <a:xfrm>
              <a:off x="2101851" y="4705351"/>
              <a:ext cx="501650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217" name="직사각형 216"/>
            <p:cNvSpPr/>
            <p:nvPr/>
          </p:nvSpPr>
          <p:spPr bwMode="auto">
            <a:xfrm>
              <a:off x="2638426" y="4705351"/>
              <a:ext cx="609600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2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218" name="직사각형 217"/>
            <p:cNvSpPr/>
            <p:nvPr/>
          </p:nvSpPr>
          <p:spPr bwMode="auto">
            <a:xfrm>
              <a:off x="2126130" y="3974936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19" name="직사각형 218"/>
            <p:cNvSpPr/>
            <p:nvPr/>
          </p:nvSpPr>
          <p:spPr bwMode="auto">
            <a:xfrm>
              <a:off x="2125663" y="4026317"/>
              <a:ext cx="1163670" cy="155156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72000" rIns="3600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2 Depth</a:t>
              </a:r>
            </a:p>
          </p:txBody>
        </p:sp>
        <p:cxnSp>
          <p:nvCxnSpPr>
            <p:cNvPr id="220" name="직선 연결선 219"/>
            <p:cNvCxnSpPr/>
            <p:nvPr/>
          </p:nvCxnSpPr>
          <p:spPr bwMode="auto">
            <a:xfrm rot="5400000">
              <a:off x="2504725" y="4102255"/>
              <a:ext cx="147622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7" name="그룹 143"/>
            <p:cNvGrpSpPr/>
            <p:nvPr/>
          </p:nvGrpSpPr>
          <p:grpSpPr>
            <a:xfrm>
              <a:off x="3659188" y="1908011"/>
              <a:ext cx="1163670" cy="1735340"/>
              <a:chOff x="7688263" y="1908011"/>
              <a:chExt cx="1163670" cy="1735340"/>
            </a:xfrm>
          </p:grpSpPr>
          <p:sp>
            <p:nvSpPr>
              <p:cNvPr id="291" name="Rectangle 174"/>
              <p:cNvSpPr>
                <a:spLocks noChangeArrowheads="1"/>
              </p:cNvSpPr>
              <p:nvPr/>
            </p:nvSpPr>
            <p:spPr bwMode="auto">
              <a:xfrm rot="5400000">
                <a:off x="7402456" y="2197424"/>
                <a:ext cx="1728001" cy="115158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grpSp>
            <p:nvGrpSpPr>
              <p:cNvPr id="8" name="그룹 390"/>
              <p:cNvGrpSpPr/>
              <p:nvPr/>
            </p:nvGrpSpPr>
            <p:grpSpPr>
              <a:xfrm>
                <a:off x="7688263" y="1908011"/>
                <a:ext cx="1163670" cy="206537"/>
                <a:chOff x="3916363" y="1908011"/>
                <a:chExt cx="1163670" cy="206537"/>
              </a:xfrm>
            </p:grpSpPr>
            <p:sp>
              <p:nvSpPr>
                <p:cNvPr id="294" name="직사각형 293"/>
                <p:cNvSpPr/>
                <p:nvPr/>
              </p:nvSpPr>
              <p:spPr bwMode="auto">
                <a:xfrm>
                  <a:off x="3916830" y="1908011"/>
                  <a:ext cx="1152000" cy="6845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Status</a:t>
                  </a:r>
                  <a:endParaRPr kumimoji="0" lang="ko-KR" altLang="en-US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95" name="직사각형 294"/>
                <p:cNvSpPr/>
                <p:nvPr/>
              </p:nvSpPr>
              <p:spPr bwMode="auto">
                <a:xfrm>
                  <a:off x="3916363" y="1959392"/>
                  <a:ext cx="1163670" cy="155156"/>
                </a:xfrm>
                <a:prstGeom prst="rect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2 Depth</a:t>
                  </a:r>
                </a:p>
              </p:txBody>
            </p:sp>
          </p:grpSp>
          <p:sp>
            <p:nvSpPr>
              <p:cNvPr id="293" name="Rectangle 52"/>
              <p:cNvSpPr>
                <a:spLocks noChangeArrowheads="1"/>
              </p:cNvSpPr>
              <p:nvPr/>
            </p:nvSpPr>
            <p:spPr bwMode="auto">
              <a:xfrm>
                <a:off x="7688263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grpSp>
          <p:nvGrpSpPr>
            <p:cNvPr id="11" name="그룹 380"/>
            <p:cNvGrpSpPr/>
            <p:nvPr/>
          </p:nvGrpSpPr>
          <p:grpSpPr>
            <a:xfrm>
              <a:off x="582613" y="1908011"/>
              <a:ext cx="1163670" cy="1735340"/>
              <a:chOff x="5126038" y="1908011"/>
              <a:chExt cx="1163670" cy="1735340"/>
            </a:xfrm>
          </p:grpSpPr>
          <p:sp>
            <p:nvSpPr>
              <p:cNvPr id="287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1 Depth</a:t>
                </a:r>
              </a:p>
            </p:txBody>
          </p:sp>
          <p:sp>
            <p:nvSpPr>
              <p:cNvPr id="290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23" name="AutoShape 6"/>
            <p:cNvSpPr>
              <a:spLocks noChangeArrowheads="1"/>
            </p:cNvSpPr>
            <p:nvPr/>
          </p:nvSpPr>
          <p:spPr bwMode="auto">
            <a:xfrm>
              <a:off x="574229" y="1261146"/>
              <a:ext cx="1980000" cy="28803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상</a:t>
              </a:r>
              <a:r>
                <a:rPr kumimoji="0" lang="en-US" altLang="ko-KR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/</a:t>
              </a: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하위 화면으로 전환 시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  <p:sp>
          <p:nvSpPr>
            <p:cNvPr id="224" name="AutoShape 6"/>
            <p:cNvSpPr>
              <a:spLocks noChangeArrowheads="1"/>
            </p:cNvSpPr>
            <p:nvPr/>
          </p:nvSpPr>
          <p:spPr bwMode="auto">
            <a:xfrm>
              <a:off x="5240868" y="1261146"/>
              <a:ext cx="4258732" cy="28803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추가</a:t>
              </a:r>
              <a:r>
                <a:rPr kumimoji="0" lang="en-US" altLang="ko-KR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편집</a:t>
              </a:r>
              <a:r>
                <a:rPr kumimoji="0" lang="en-US" altLang="ko-KR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삭제</a:t>
              </a:r>
              <a:r>
                <a:rPr kumimoji="0" lang="en-US" altLang="ko-KR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설정</a:t>
              </a:r>
              <a:r>
                <a:rPr kumimoji="0" lang="en-US" altLang="ko-KR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선택 등 기능 모드 화면으로 전환 시</a:t>
              </a:r>
              <a:endParaRPr kumimoji="0" lang="en-US" altLang="ko-KR" sz="7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  <p:sp>
          <p:nvSpPr>
            <p:cNvPr id="225" name="직사각형 388"/>
            <p:cNvSpPr>
              <a:spLocks noChangeArrowheads="1"/>
            </p:cNvSpPr>
            <p:nvPr/>
          </p:nvSpPr>
          <p:spPr bwMode="auto">
            <a:xfrm>
              <a:off x="3659021" y="1648500"/>
              <a:ext cx="757609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[2Depth]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26" name="직사각형 388"/>
            <p:cNvSpPr>
              <a:spLocks noChangeArrowheads="1"/>
            </p:cNvSpPr>
            <p:nvPr/>
          </p:nvSpPr>
          <p:spPr bwMode="auto">
            <a:xfrm>
              <a:off x="582447" y="1648500"/>
              <a:ext cx="809217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[1 Depth]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27" name="직사각형 226"/>
            <p:cNvSpPr/>
            <p:nvPr/>
          </p:nvSpPr>
          <p:spPr bwMode="auto">
            <a:xfrm>
              <a:off x="581026" y="2638426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cxnSp>
          <p:nvCxnSpPr>
            <p:cNvPr id="228" name="AutoShape 264"/>
            <p:cNvCxnSpPr>
              <a:cxnSpLocks noChangeShapeType="1"/>
            </p:cNvCxnSpPr>
            <p:nvPr/>
          </p:nvCxnSpPr>
          <p:spPr bwMode="gray">
            <a:xfrm>
              <a:off x="1757969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grpSp>
          <p:nvGrpSpPr>
            <p:cNvPr id="12" name="그룹 183"/>
            <p:cNvGrpSpPr/>
            <p:nvPr/>
          </p:nvGrpSpPr>
          <p:grpSpPr>
            <a:xfrm>
              <a:off x="2487352" y="2260691"/>
              <a:ext cx="718284" cy="340887"/>
              <a:chOff x="1387944" y="5697252"/>
              <a:chExt cx="1044775" cy="681773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85" name="오른쪽 화살표 284"/>
              <p:cNvSpPr/>
              <p:nvPr/>
            </p:nvSpPr>
            <p:spPr bwMode="auto">
              <a:xfrm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87944" y="5759729"/>
                <a:ext cx="1004226" cy="619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b="1" dirty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b="1" dirty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cxnSp>
          <p:nvCxnSpPr>
            <p:cNvPr id="230" name="AutoShape 264"/>
            <p:cNvCxnSpPr>
              <a:cxnSpLocks noChangeShapeType="1"/>
            </p:cNvCxnSpPr>
            <p:nvPr/>
          </p:nvCxnSpPr>
          <p:spPr bwMode="gray">
            <a:xfrm>
              <a:off x="3301019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31" name="직사각형 230"/>
            <p:cNvSpPr/>
            <p:nvPr/>
          </p:nvSpPr>
          <p:spPr bwMode="auto">
            <a:xfrm>
              <a:off x="3676651" y="2638426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2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grpSp>
          <p:nvGrpSpPr>
            <p:cNvPr id="13" name="그룹 183"/>
            <p:cNvGrpSpPr/>
            <p:nvPr/>
          </p:nvGrpSpPr>
          <p:grpSpPr>
            <a:xfrm>
              <a:off x="2055490" y="4441515"/>
              <a:ext cx="718284" cy="340885"/>
              <a:chOff x="1387944" y="5697252"/>
              <a:chExt cx="1044775" cy="681770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83" name="오른쪽 화살표 282"/>
              <p:cNvSpPr/>
              <p:nvPr/>
            </p:nvSpPr>
            <p:spPr bwMode="auto">
              <a:xfrm rot="10800000"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87944" y="5759726"/>
                <a:ext cx="1004226" cy="619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b="1" dirty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b="1" dirty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cxnSp>
          <p:nvCxnSpPr>
            <p:cNvPr id="233" name="Shape 232"/>
            <p:cNvCxnSpPr>
              <a:stCxn id="293" idx="2"/>
              <a:endCxn id="215" idx="0"/>
            </p:cNvCxnSpPr>
            <p:nvPr/>
          </p:nvCxnSpPr>
          <p:spPr bwMode="auto">
            <a:xfrm rot="5400000">
              <a:off x="3152332" y="3770666"/>
              <a:ext cx="1209640" cy="955010"/>
            </a:xfrm>
            <a:prstGeom prst="bentConnector2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grpSp>
          <p:nvGrpSpPr>
            <p:cNvPr id="14" name="그룹 380"/>
            <p:cNvGrpSpPr/>
            <p:nvPr/>
          </p:nvGrpSpPr>
          <p:grpSpPr>
            <a:xfrm>
              <a:off x="582613" y="3974936"/>
              <a:ext cx="1163670" cy="1735340"/>
              <a:chOff x="5126038" y="1908011"/>
              <a:chExt cx="1163670" cy="1735340"/>
            </a:xfrm>
          </p:grpSpPr>
          <p:sp>
            <p:nvSpPr>
              <p:cNvPr id="279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1 Depth</a:t>
                </a:r>
              </a:p>
            </p:txBody>
          </p:sp>
          <p:sp>
            <p:nvSpPr>
              <p:cNvPr id="282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35" name="직사각형 234"/>
            <p:cNvSpPr/>
            <p:nvPr/>
          </p:nvSpPr>
          <p:spPr bwMode="auto">
            <a:xfrm>
              <a:off x="581026" y="4705351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236" name="Rectangle 174"/>
            <p:cNvSpPr>
              <a:spLocks noChangeArrowheads="1"/>
            </p:cNvSpPr>
            <p:nvPr/>
          </p:nvSpPr>
          <p:spPr bwMode="auto">
            <a:xfrm rot="5400000">
              <a:off x="6503898" y="2197424"/>
              <a:ext cx="1728001" cy="11515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7" name="직사각형 236"/>
            <p:cNvSpPr/>
            <p:nvPr/>
          </p:nvSpPr>
          <p:spPr bwMode="auto">
            <a:xfrm>
              <a:off x="6790172" y="1908011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38" name="직사각형 237"/>
            <p:cNvSpPr/>
            <p:nvPr/>
          </p:nvSpPr>
          <p:spPr bwMode="auto">
            <a:xfrm>
              <a:off x="6789705" y="1959392"/>
              <a:ext cx="1163670" cy="155156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Title</a:t>
              </a:r>
              <a:endParaRPr kumimoji="0" lang="ko-KR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5" name="그룹 380"/>
            <p:cNvGrpSpPr/>
            <p:nvPr/>
          </p:nvGrpSpPr>
          <p:grpSpPr>
            <a:xfrm>
              <a:off x="5256180" y="1908011"/>
              <a:ext cx="1163670" cy="1735340"/>
              <a:chOff x="5126038" y="1908011"/>
              <a:chExt cx="1163670" cy="1735340"/>
            </a:xfrm>
          </p:grpSpPr>
          <p:sp>
            <p:nvSpPr>
              <p:cNvPr id="275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Title</a:t>
                </a:r>
                <a:endPara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8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40" name="직사각형 388"/>
            <p:cNvSpPr>
              <a:spLocks noChangeArrowheads="1"/>
            </p:cNvSpPr>
            <p:nvPr/>
          </p:nvSpPr>
          <p:spPr bwMode="auto">
            <a:xfrm>
              <a:off x="8313538" y="1648502"/>
              <a:ext cx="1025972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</a:t>
              </a: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전환된 화면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]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cxnSp>
          <p:nvCxnSpPr>
            <p:cNvPr id="241" name="AutoShape 264"/>
            <p:cNvCxnSpPr>
              <a:cxnSpLocks noChangeShapeType="1"/>
            </p:cNvCxnSpPr>
            <p:nvPr/>
          </p:nvCxnSpPr>
          <p:spPr bwMode="gray">
            <a:xfrm>
              <a:off x="6431536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242" name="AutoShape 264"/>
            <p:cNvCxnSpPr>
              <a:cxnSpLocks noChangeShapeType="1"/>
            </p:cNvCxnSpPr>
            <p:nvPr/>
          </p:nvCxnSpPr>
          <p:spPr bwMode="gray">
            <a:xfrm>
              <a:off x="7965061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43" name="직사각형 242"/>
            <p:cNvSpPr/>
            <p:nvPr/>
          </p:nvSpPr>
          <p:spPr bwMode="auto">
            <a:xfrm>
              <a:off x="6445218" y="4705351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cxnSp>
          <p:nvCxnSpPr>
            <p:cNvPr id="244" name="AutoShape 264"/>
            <p:cNvCxnSpPr>
              <a:cxnSpLocks noChangeShapeType="1"/>
            </p:cNvCxnSpPr>
            <p:nvPr/>
          </p:nvCxnSpPr>
          <p:spPr bwMode="gray">
            <a:xfrm flipH="1">
              <a:off x="6431536" y="4872350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245" name="Shape 244"/>
            <p:cNvCxnSpPr/>
            <p:nvPr/>
          </p:nvCxnSpPr>
          <p:spPr bwMode="auto">
            <a:xfrm rot="5400000">
              <a:off x="7854432" y="3764577"/>
              <a:ext cx="1202927" cy="1005359"/>
            </a:xfrm>
            <a:prstGeom prst="bentConnector2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grpSp>
          <p:nvGrpSpPr>
            <p:cNvPr id="16" name="그룹 380"/>
            <p:cNvGrpSpPr/>
            <p:nvPr/>
          </p:nvGrpSpPr>
          <p:grpSpPr>
            <a:xfrm>
              <a:off x="5256180" y="3974936"/>
              <a:ext cx="1163670" cy="1735340"/>
              <a:chOff x="5126038" y="1908011"/>
              <a:chExt cx="1163670" cy="1735340"/>
            </a:xfrm>
          </p:grpSpPr>
          <p:sp>
            <p:nvSpPr>
              <p:cNvPr id="271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Title</a:t>
                </a:r>
                <a:endPara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4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47" name="Rectangle 174"/>
            <p:cNvSpPr>
              <a:spLocks noChangeArrowheads="1"/>
            </p:cNvSpPr>
            <p:nvPr/>
          </p:nvSpPr>
          <p:spPr bwMode="auto">
            <a:xfrm rot="5400000">
              <a:off x="7109168" y="2800821"/>
              <a:ext cx="523878" cy="1151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8" name="직사각형 247"/>
            <p:cNvSpPr/>
            <p:nvPr/>
          </p:nvSpPr>
          <p:spPr bwMode="auto">
            <a:xfrm>
              <a:off x="6793650" y="3112246"/>
              <a:ext cx="1161224" cy="15483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편집모드</a:t>
              </a:r>
            </a:p>
          </p:txBody>
        </p:sp>
        <p:sp>
          <p:nvSpPr>
            <p:cNvPr id="249" name="Rectangle 174"/>
            <p:cNvSpPr>
              <a:spLocks noChangeArrowheads="1"/>
            </p:cNvSpPr>
            <p:nvPr/>
          </p:nvSpPr>
          <p:spPr bwMode="auto">
            <a:xfrm rot="5400000">
              <a:off x="6504647" y="4264349"/>
              <a:ext cx="1728001" cy="11515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0" name="직사각형 249"/>
            <p:cNvSpPr/>
            <p:nvPr/>
          </p:nvSpPr>
          <p:spPr bwMode="auto">
            <a:xfrm>
              <a:off x="6790921" y="3974936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51" name="직사각형 250"/>
            <p:cNvSpPr/>
            <p:nvPr/>
          </p:nvSpPr>
          <p:spPr bwMode="auto">
            <a:xfrm>
              <a:off x="6790454" y="4026317"/>
              <a:ext cx="1163670" cy="155156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Title</a:t>
              </a:r>
              <a:endParaRPr kumimoji="0" lang="ko-KR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52" name="Rectangle 174"/>
            <p:cNvSpPr>
              <a:spLocks noChangeArrowheads="1"/>
            </p:cNvSpPr>
            <p:nvPr/>
          </p:nvSpPr>
          <p:spPr bwMode="auto">
            <a:xfrm rot="5400000">
              <a:off x="6756022" y="4513414"/>
              <a:ext cx="1232535" cy="1151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53" name="직사각형 252"/>
            <p:cNvSpPr/>
            <p:nvPr/>
          </p:nvSpPr>
          <p:spPr bwMode="auto">
            <a:xfrm>
              <a:off x="6791677" y="4476226"/>
              <a:ext cx="1161224" cy="15483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편집모드</a:t>
              </a:r>
            </a:p>
          </p:txBody>
        </p:sp>
        <p:grpSp>
          <p:nvGrpSpPr>
            <p:cNvPr id="17" name="그룹 183"/>
            <p:cNvGrpSpPr/>
            <p:nvPr/>
          </p:nvGrpSpPr>
          <p:grpSpPr>
            <a:xfrm rot="5400000">
              <a:off x="7009247" y="4841631"/>
              <a:ext cx="740687" cy="304997"/>
              <a:chOff x="1481064" y="5663322"/>
              <a:chExt cx="1077359" cy="609994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69" name="오른쪽 화살표 268"/>
              <p:cNvSpPr/>
              <p:nvPr/>
            </p:nvSpPr>
            <p:spPr bwMode="auto">
              <a:xfrm rot="10800000"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1554200" y="5663322"/>
                <a:ext cx="1004223" cy="586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dirty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dirty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255" name="Rectangle 63"/>
            <p:cNvSpPr>
              <a:spLocks noChangeArrowheads="1"/>
            </p:cNvSpPr>
            <p:nvPr/>
          </p:nvSpPr>
          <p:spPr bwMode="auto">
            <a:xfrm>
              <a:off x="8329613" y="3962439"/>
              <a:ext cx="1147763" cy="67996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algn="ctr">
              <a:solidFill>
                <a:srgbClr val="333399">
                  <a:lumMod val="60000"/>
                  <a:lumOff val="40000"/>
                </a:srgbClr>
              </a:solidFill>
              <a:prstDash val="dash"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[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]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버튼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Tap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시 화면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Slide Down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되며 닫힘</a:t>
              </a: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256" name="직사각형 388"/>
            <p:cNvSpPr>
              <a:spLocks noChangeArrowheads="1"/>
            </p:cNvSpPr>
            <p:nvPr/>
          </p:nvSpPr>
          <p:spPr bwMode="auto">
            <a:xfrm>
              <a:off x="5246488" y="1648500"/>
              <a:ext cx="881469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</a:t>
              </a: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기존 화면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]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57" name="Rectangle 63"/>
            <p:cNvSpPr>
              <a:spLocks noChangeArrowheads="1"/>
            </p:cNvSpPr>
            <p:nvPr/>
          </p:nvSpPr>
          <p:spPr bwMode="auto">
            <a:xfrm>
              <a:off x="3597683" y="3887414"/>
              <a:ext cx="1309688" cy="82859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algn="ctr">
              <a:solidFill>
                <a:srgbClr val="333399">
                  <a:lumMod val="60000"/>
                  <a:lumOff val="40000"/>
                </a:srgbClr>
              </a:solidFill>
              <a:prstDash val="dash"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[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이전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]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버튼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Tap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시 화면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Slide Right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되며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상위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Depth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로 이동</a:t>
              </a: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cxnSp>
          <p:nvCxnSpPr>
            <p:cNvPr id="261" name="AutoShape 264"/>
            <p:cNvCxnSpPr>
              <a:cxnSpLocks noChangeShapeType="1"/>
              <a:stCxn id="213" idx="2"/>
              <a:endCxn id="279" idx="0"/>
            </p:cNvCxnSpPr>
            <p:nvPr/>
          </p:nvCxnSpPr>
          <p:spPr bwMode="gray">
            <a:xfrm flipH="1">
              <a:off x="1736600" y="4840143"/>
              <a:ext cx="391464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62" name="모서리가 둥근 직사각형 458"/>
            <p:cNvSpPr>
              <a:spLocks noChangeArrowheads="1"/>
            </p:cNvSpPr>
            <p:nvPr/>
          </p:nvSpPr>
          <p:spPr bwMode="auto">
            <a:xfrm>
              <a:off x="8346758" y="1984936"/>
              <a:ext cx="187200" cy="104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endParaRPr kumimoji="0" lang="ko-KR" altLang="ko-KR" sz="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264" name="모서리가 둥근 직사각형 458"/>
            <p:cNvSpPr>
              <a:spLocks noChangeArrowheads="1"/>
            </p:cNvSpPr>
            <p:nvPr/>
          </p:nvSpPr>
          <p:spPr bwMode="auto">
            <a:xfrm>
              <a:off x="6815138" y="4501441"/>
              <a:ext cx="187200" cy="104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endParaRPr kumimoji="0" lang="ko-KR" altLang="ko-KR" sz="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265" name="모서리가 둥근 직사각형 458"/>
            <p:cNvSpPr>
              <a:spLocks noChangeArrowheads="1"/>
            </p:cNvSpPr>
            <p:nvPr/>
          </p:nvSpPr>
          <p:spPr bwMode="auto">
            <a:xfrm>
              <a:off x="6815138" y="3137461"/>
              <a:ext cx="187200" cy="104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endParaRPr kumimoji="0" lang="ko-KR" altLang="ko-KR" sz="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grpSp>
          <p:nvGrpSpPr>
            <p:cNvPr id="18" name="그룹 183"/>
            <p:cNvGrpSpPr/>
            <p:nvPr/>
          </p:nvGrpSpPr>
          <p:grpSpPr>
            <a:xfrm rot="5400000">
              <a:off x="6691253" y="2958955"/>
              <a:ext cx="718282" cy="305005"/>
              <a:chOff x="1387946" y="5663306"/>
              <a:chExt cx="1044773" cy="610010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67" name="오른쪽 화살표 266"/>
              <p:cNvSpPr/>
              <p:nvPr/>
            </p:nvSpPr>
            <p:spPr bwMode="auto">
              <a:xfrm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1387946" y="5663306"/>
                <a:ext cx="1004229" cy="586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dirty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dirty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sp>
        <p:nvSpPr>
          <p:cNvPr id="107" name="사각형 설명선 106"/>
          <p:cNvSpPr/>
          <p:nvPr/>
        </p:nvSpPr>
        <p:spPr>
          <a:xfrm>
            <a:off x="7941332" y="2708920"/>
            <a:ext cx="1673226" cy="760722"/>
          </a:xfrm>
          <a:prstGeom prst="wedgeRectCallout">
            <a:avLst>
              <a:gd name="adj1" fmla="val -67338"/>
              <a:gd name="adj2" fmla="val 1841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Pop-up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열기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있는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맑은 고딕"/>
              </a:rPr>
              <a:t>Flow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</a:p>
        </p:txBody>
      </p:sp>
      <p:sp>
        <p:nvSpPr>
          <p:cNvPr id="108" name="사각형 설명선 107"/>
          <p:cNvSpPr/>
          <p:nvPr/>
        </p:nvSpPr>
        <p:spPr>
          <a:xfrm>
            <a:off x="488950" y="5049180"/>
            <a:ext cx="1434505" cy="760722"/>
          </a:xfrm>
          <a:prstGeom prst="wedgeRectCallout">
            <a:avLst>
              <a:gd name="adj1" fmla="val 72455"/>
              <a:gd name="adj2" fmla="val 1266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간의 이동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있는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맑은 고딕"/>
              </a:rPr>
              <a:t>Flow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사각형 설명선 108"/>
          <p:cNvSpPr/>
          <p:nvPr/>
        </p:nvSpPr>
        <p:spPr>
          <a:xfrm>
            <a:off x="273050" y="2704791"/>
            <a:ext cx="1691618" cy="760722"/>
          </a:xfrm>
          <a:prstGeom prst="wedgeRectCallout">
            <a:avLst>
              <a:gd name="adj1" fmla="val 70348"/>
              <a:gd name="adj2" fmla="val 1530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있는 경우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맑은 고딕"/>
              </a:rPr>
              <a:t>Flow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3525028" y="2857698"/>
            <a:ext cx="205753" cy="45719"/>
            <a:chOff x="3024652" y="786090"/>
            <a:chExt cx="318929" cy="3670385"/>
          </a:xfrm>
        </p:grpSpPr>
        <p:sp>
          <p:nvSpPr>
            <p:cNvPr id="111" name="TextBox 110"/>
            <p:cNvSpPr txBox="1"/>
            <p:nvPr/>
          </p:nvSpPr>
          <p:spPr>
            <a:xfrm>
              <a:off x="3024652" y="1922311"/>
              <a:ext cx="318929" cy="1064969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r>
                <a:rPr lang="en-US" altLang="ko-KR" sz="3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3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3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13" name="갈매기형 수장 112"/>
            <p:cNvSpPr>
              <a:spLocks/>
            </p:cNvSpPr>
            <p:nvPr/>
          </p:nvSpPr>
          <p:spPr bwMode="auto">
            <a:xfrm rot="10800000">
              <a:off x="3088721" y="786090"/>
              <a:ext cx="64079" cy="3670385"/>
            </a:xfrm>
            <a:prstGeom prst="chevron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4070314" y="2857698"/>
            <a:ext cx="205753" cy="45719"/>
            <a:chOff x="3024652" y="786090"/>
            <a:chExt cx="318929" cy="3670385"/>
          </a:xfrm>
        </p:grpSpPr>
        <p:sp>
          <p:nvSpPr>
            <p:cNvPr id="115" name="TextBox 114"/>
            <p:cNvSpPr txBox="1"/>
            <p:nvPr/>
          </p:nvSpPr>
          <p:spPr>
            <a:xfrm>
              <a:off x="3024652" y="1922311"/>
              <a:ext cx="318929" cy="1064969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r>
                <a:rPr lang="en-US" altLang="ko-KR" sz="3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3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3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16" name="갈매기형 수장 115"/>
            <p:cNvSpPr>
              <a:spLocks/>
            </p:cNvSpPr>
            <p:nvPr/>
          </p:nvSpPr>
          <p:spPr bwMode="auto">
            <a:xfrm rot="10800000">
              <a:off x="3088721" y="786090"/>
              <a:ext cx="64079" cy="3670385"/>
            </a:xfrm>
            <a:prstGeom prst="chevron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17" name="Oval 160"/>
          <p:cNvSpPr>
            <a:spLocks noChangeArrowheads="1"/>
          </p:cNvSpPr>
          <p:nvPr/>
        </p:nvSpPr>
        <p:spPr bwMode="auto">
          <a:xfrm>
            <a:off x="4098620" y="2793495"/>
            <a:ext cx="180000" cy="180000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118" name="Oval 160"/>
          <p:cNvSpPr>
            <a:spLocks noChangeArrowheads="1"/>
          </p:cNvSpPr>
          <p:nvPr/>
        </p:nvSpPr>
        <p:spPr bwMode="auto">
          <a:xfrm>
            <a:off x="6979847" y="2801568"/>
            <a:ext cx="180000" cy="180000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ko-KR" dirty="0"/>
              <a:t>Document Widget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Touch Interaction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Touchable Object Size </a:t>
            </a:r>
          </a:p>
          <a:p>
            <a:pPr>
              <a:buAutoNum type="arabicPeriod"/>
            </a:pPr>
            <a:endParaRPr lang="en-US" altLang="ko-KR" dirty="0">
              <a:sym typeface="산돌고딕 L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증권 애플리케이션과 같이 메뉴가 많은 경우</a:t>
            </a:r>
            <a:r>
              <a:rPr lang="en-US" altLang="ko-KR" dirty="0"/>
              <a:t>, </a:t>
            </a:r>
            <a:r>
              <a:rPr lang="ko-KR" altLang="en-US" dirty="0"/>
              <a:t>모든 메뉴로 한번에 이동할 수 있는 전체메뉴 화면을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Navigation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전체메뉴</a:t>
            </a:r>
            <a:r>
              <a:rPr lang="en-US" altLang="ko-KR" dirty="0"/>
              <a:t>(Sitemap)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736600" y="2827867"/>
            <a:ext cx="1247272" cy="651934"/>
          </a:xfrm>
          <a:prstGeom prst="wedgeRectCallout">
            <a:avLst>
              <a:gd name="adj1" fmla="val 64422"/>
              <a:gd name="adj2" fmla="val -125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항상 볼 수 있는 위치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전체메뉴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제공</a:t>
            </a:r>
          </a:p>
        </p:txBody>
      </p:sp>
      <p:pic>
        <p:nvPicPr>
          <p:cNvPr id="15" name="그림 1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0445" y="2636912"/>
            <a:ext cx="5545110" cy="1872208"/>
          </a:xfrm>
          <a:prstGeom prst="rect">
            <a:avLst/>
          </a:prstGeom>
          <a:noFill/>
        </p:spPr>
      </p:pic>
      <p:sp>
        <p:nvSpPr>
          <p:cNvPr id="16" name="사각형 설명선 15"/>
          <p:cNvSpPr/>
          <p:nvPr/>
        </p:nvSpPr>
        <p:spPr>
          <a:xfrm>
            <a:off x="5157995" y="2102379"/>
            <a:ext cx="963406" cy="453835"/>
          </a:xfrm>
          <a:prstGeom prst="wedgeRectCallout">
            <a:avLst>
              <a:gd name="adj1" fmla="val -17641"/>
              <a:gd name="adj2" fmla="val 919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메뉴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제공해야 함</a:t>
            </a:r>
          </a:p>
        </p:txBody>
      </p:sp>
      <p:sp>
        <p:nvSpPr>
          <p:cNvPr id="21" name="사각형 설명선 20"/>
          <p:cNvSpPr/>
          <p:nvPr/>
        </p:nvSpPr>
        <p:spPr>
          <a:xfrm>
            <a:off x="7954144" y="3399586"/>
            <a:ext cx="1105806" cy="558469"/>
          </a:xfrm>
          <a:prstGeom prst="wedgeRectCallout">
            <a:avLst>
              <a:gd name="adj1" fmla="val -67271"/>
              <a:gd name="adj2" fmla="val 176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보다 명확히 표현함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520242" y="2825399"/>
            <a:ext cx="338802" cy="165036"/>
            <a:chOff x="6609184" y="2198514"/>
            <a:chExt cx="338802" cy="165036"/>
          </a:xfrm>
        </p:grpSpPr>
        <p:sp>
          <p:nvSpPr>
            <p:cNvPr id="14" name="TextBox 13"/>
            <p:cNvSpPr txBox="1"/>
            <p:nvPr/>
          </p:nvSpPr>
          <p:spPr>
            <a:xfrm>
              <a:off x="6609184" y="2198514"/>
              <a:ext cx="338802" cy="1650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US" altLang="ko-KR" sz="5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5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5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7" name="갈매기형 수장 16"/>
            <p:cNvSpPr>
              <a:spLocks/>
            </p:cNvSpPr>
            <p:nvPr/>
          </p:nvSpPr>
          <p:spPr bwMode="auto">
            <a:xfrm rot="10800000">
              <a:off x="6681503" y="2243659"/>
              <a:ext cx="45719" cy="76944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0" tIns="0" rIns="0" bIns="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사용자가 원하는 대로 </a:t>
            </a:r>
            <a:r>
              <a:rPr lang="en-US" altLang="ko-KR" dirty="0"/>
              <a:t>Navigation</a:t>
            </a:r>
            <a:r>
              <a:rPr lang="ko-KR" altLang="en-US" dirty="0"/>
              <a:t>을 변형하여 사용할 수 있도록 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사전 개발 협의를 진행하여 조율하는 과정이 필요합니다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Navigation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Customized Menu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1172580" y="2693253"/>
            <a:ext cx="1279343" cy="647798"/>
          </a:xfrm>
          <a:prstGeom prst="wedgeRectCallout">
            <a:avLst>
              <a:gd name="adj1" fmla="val 80305"/>
              <a:gd name="adj2" fmla="val 834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꺼내서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위치를 변경하는 방식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많은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7954144" y="2564904"/>
            <a:ext cx="1105806" cy="558469"/>
          </a:xfrm>
          <a:prstGeom prst="wedgeRectCallout">
            <a:avLst>
              <a:gd name="adj1" fmla="val -67271"/>
              <a:gd name="adj2" fmla="val 176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보다 명확히 표현함</a:t>
            </a:r>
          </a:p>
        </p:txBody>
      </p:sp>
      <p:pic>
        <p:nvPicPr>
          <p:cNvPr id="12" name="그림 11"/>
          <p:cNvPicPr/>
          <p:nvPr/>
        </p:nvPicPr>
        <p:blipFill>
          <a:blip r:embed="rId3" cstate="print"/>
          <a:srcRect t="6354"/>
          <a:stretch>
            <a:fillRect/>
          </a:stretch>
        </p:blipFill>
        <p:spPr bwMode="auto">
          <a:xfrm>
            <a:off x="2936181" y="3884313"/>
            <a:ext cx="4693499" cy="1781337"/>
          </a:xfrm>
          <a:prstGeom prst="rect">
            <a:avLst/>
          </a:prstGeom>
          <a:noFill/>
        </p:spPr>
      </p:pic>
      <p:sp>
        <p:nvSpPr>
          <p:cNvPr id="13" name="사각형 설명선 12"/>
          <p:cNvSpPr/>
          <p:nvPr/>
        </p:nvSpPr>
        <p:spPr>
          <a:xfrm>
            <a:off x="1172580" y="4437386"/>
            <a:ext cx="1279343" cy="647798"/>
          </a:xfrm>
          <a:prstGeom prst="wedgeRectCallout">
            <a:avLst>
              <a:gd name="adj1" fmla="val 76996"/>
              <a:gd name="adj2" fmla="val -2564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바로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위치를 변경하는 방식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적은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2252760" y="2162529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2252760" y="3909628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144688" y="3766723"/>
            <a:ext cx="56166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 설명선 14"/>
          <p:cNvSpPr/>
          <p:nvPr/>
        </p:nvSpPr>
        <p:spPr>
          <a:xfrm>
            <a:off x="7954144" y="4689140"/>
            <a:ext cx="1105806" cy="864096"/>
          </a:xfrm>
          <a:prstGeom prst="wedgeRectCallout">
            <a:avLst>
              <a:gd name="adj1" fmla="val -67271"/>
              <a:gd name="adj2" fmla="val 176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순서 변경을 위해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Drag &amp; Drop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인터랙션이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필요한 경우 개발과 사전 협의 필요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42107" y="2143458"/>
            <a:ext cx="4697363" cy="1497208"/>
            <a:chOff x="2942107" y="2143458"/>
            <a:chExt cx="4697363" cy="1497208"/>
          </a:xfrm>
        </p:grpSpPr>
        <p:pic>
          <p:nvPicPr>
            <p:cNvPr id="10" name="그림 9"/>
            <p:cNvPicPr/>
            <p:nvPr/>
          </p:nvPicPr>
          <p:blipFill>
            <a:blip r:embed="rId4" cstate="print"/>
            <a:srcRect b="16896"/>
            <a:stretch>
              <a:fillRect/>
            </a:stretch>
          </p:blipFill>
          <p:spPr bwMode="auto">
            <a:xfrm>
              <a:off x="2942107" y="2143458"/>
              <a:ext cx="4697363" cy="1497208"/>
            </a:xfrm>
            <a:prstGeom prst="rect">
              <a:avLst/>
            </a:prstGeom>
            <a:noFill/>
          </p:spPr>
        </p:pic>
        <p:pic>
          <p:nvPicPr>
            <p:cNvPr id="23" name="그림 22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2961159" y="2238375"/>
              <a:ext cx="239242" cy="95250"/>
            </a:xfrm>
            <a:prstGeom prst="rect">
              <a:avLst/>
            </a:prstGeom>
            <a:noFill/>
          </p:spPr>
        </p:pic>
        <p:pic>
          <p:nvPicPr>
            <p:cNvPr id="25" name="그림 24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6681192" y="2232025"/>
              <a:ext cx="239242" cy="95250"/>
            </a:xfrm>
            <a:prstGeom prst="rect">
              <a:avLst/>
            </a:prstGeom>
            <a:noFill/>
          </p:spPr>
        </p:pic>
      </p:grpSp>
      <p:sp>
        <p:nvSpPr>
          <p:cNvPr id="18" name="TextBox 17"/>
          <p:cNvSpPr txBox="1"/>
          <p:nvPr/>
        </p:nvSpPr>
        <p:spPr>
          <a:xfrm>
            <a:off x="2886006" y="2197132"/>
            <a:ext cx="338802" cy="16503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5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5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20" name="갈매기형 수장 19"/>
          <p:cNvSpPr>
            <a:spLocks/>
          </p:cNvSpPr>
          <p:nvPr/>
        </p:nvSpPr>
        <p:spPr bwMode="auto">
          <a:xfrm rot="10800000">
            <a:off x="2958325" y="2242277"/>
            <a:ext cx="45719" cy="76944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0" tIns="0" rIns="0" bIns="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9184" y="2198514"/>
            <a:ext cx="338802" cy="165036"/>
            <a:chOff x="6609184" y="2198514"/>
            <a:chExt cx="338802" cy="165036"/>
          </a:xfrm>
        </p:grpSpPr>
        <p:sp>
          <p:nvSpPr>
            <p:cNvPr id="30" name="TextBox 29"/>
            <p:cNvSpPr txBox="1"/>
            <p:nvPr/>
          </p:nvSpPr>
          <p:spPr>
            <a:xfrm>
              <a:off x="6609184" y="2198514"/>
              <a:ext cx="338802" cy="1650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US" altLang="ko-KR" sz="5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5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5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31" name="갈매기형 수장 30"/>
            <p:cNvSpPr>
              <a:spLocks/>
            </p:cNvSpPr>
            <p:nvPr/>
          </p:nvSpPr>
          <p:spPr bwMode="auto">
            <a:xfrm rot="10800000">
              <a:off x="6681503" y="2243659"/>
              <a:ext cx="45719" cy="76944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0" tIns="0" rIns="0" bIns="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그룹 976"/>
          <p:cNvGrpSpPr/>
          <p:nvPr/>
        </p:nvGrpSpPr>
        <p:grpSpPr>
          <a:xfrm>
            <a:off x="3180292" y="2132856"/>
            <a:ext cx="4490602" cy="3368204"/>
            <a:chOff x="5205413" y="3039306"/>
            <a:chExt cx="7056438" cy="5292725"/>
          </a:xfrm>
        </p:grpSpPr>
        <p:grpSp>
          <p:nvGrpSpPr>
            <p:cNvPr id="972" name="그룹 29"/>
            <p:cNvGrpSpPr/>
            <p:nvPr/>
          </p:nvGrpSpPr>
          <p:grpSpPr>
            <a:xfrm>
              <a:off x="5205413" y="3039306"/>
              <a:ext cx="7056438" cy="5292725"/>
              <a:chOff x="277818" y="1076328"/>
              <a:chExt cx="7056438" cy="5292725"/>
            </a:xfrm>
          </p:grpSpPr>
          <p:sp>
            <p:nvSpPr>
              <p:cNvPr id="973" name="직사각형 972"/>
              <p:cNvSpPr>
                <a:spLocks/>
              </p:cNvSpPr>
              <p:nvPr/>
            </p:nvSpPr>
            <p:spPr bwMode="auto">
              <a:xfrm rot="10800000" flipV="1">
                <a:off x="277818" y="1076328"/>
                <a:ext cx="7056438" cy="5292725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ysClr val="windowText" lastClr="000000"/>
                  </a:solidFill>
                  <a:latin typeface="Trebuchet MS"/>
                  <a:ea typeface="맑은 고딕"/>
                </a:endParaRPr>
              </a:p>
            </p:txBody>
          </p:sp>
          <p:sp>
            <p:nvSpPr>
              <p:cNvPr id="974" name="직사각형 973"/>
              <p:cNvSpPr/>
              <p:nvPr/>
            </p:nvSpPr>
            <p:spPr bwMode="auto">
              <a:xfrm>
                <a:off x="277818" y="1076334"/>
                <a:ext cx="7051446" cy="115887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ysClr val="windowText" lastClr="000000"/>
                    </a:solidFill>
                    <a:latin typeface="Trebuchet MS"/>
                    <a:ea typeface="맑은 고딕"/>
                  </a:rPr>
                  <a:t>Status</a:t>
                </a:r>
                <a:endParaRPr kumimoji="0" lang="ko-KR" altLang="en-US" sz="500" kern="0" dirty="0">
                  <a:solidFill>
                    <a:sysClr val="windowText" lastClr="000000"/>
                  </a:solidFill>
                  <a:latin typeface="Trebuchet MS"/>
                  <a:ea typeface="맑은 고딕"/>
                </a:endParaRPr>
              </a:p>
            </p:txBody>
          </p:sp>
        </p:grpSp>
        <p:grpSp>
          <p:nvGrpSpPr>
            <p:cNvPr id="975" name="그룹 974"/>
            <p:cNvGrpSpPr/>
            <p:nvPr/>
          </p:nvGrpSpPr>
          <p:grpSpPr>
            <a:xfrm>
              <a:off x="5205413" y="3145528"/>
              <a:ext cx="7054849" cy="2214985"/>
              <a:chOff x="5205413" y="3145528"/>
              <a:chExt cx="7054849" cy="2214985"/>
            </a:xfrm>
          </p:grpSpPr>
          <p:sp>
            <p:nvSpPr>
              <p:cNvPr id="922" name="모서리가 둥근 직사각형 151"/>
              <p:cNvSpPr>
                <a:spLocks noChangeArrowheads="1"/>
              </p:cNvSpPr>
              <p:nvPr/>
            </p:nvSpPr>
            <p:spPr bwMode="auto">
              <a:xfrm>
                <a:off x="8152040" y="3512285"/>
                <a:ext cx="1313053" cy="1848228"/>
              </a:xfrm>
              <a:prstGeom prst="roundRect">
                <a:avLst>
                  <a:gd name="adj" fmla="val 2666"/>
                </a:avLst>
              </a:prstGeom>
              <a:gradFill flip="none" rotWithShape="1">
                <a:gsLst>
                  <a:gs pos="48000">
                    <a:srgbClr val="000000"/>
                  </a:gs>
                  <a:gs pos="96000">
                    <a:srgbClr val="000000"/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0" tIns="36000" rIns="0" bIns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grpSp>
            <p:nvGrpSpPr>
              <p:cNvPr id="927" name="그룹 217"/>
              <p:cNvGrpSpPr/>
              <p:nvPr/>
            </p:nvGrpSpPr>
            <p:grpSpPr>
              <a:xfrm>
                <a:off x="11081848" y="3213611"/>
                <a:ext cx="1007949" cy="149037"/>
                <a:chOff x="6108529" y="1297353"/>
                <a:chExt cx="1007948" cy="149037"/>
              </a:xfrm>
            </p:grpSpPr>
            <p:pic>
              <p:nvPicPr>
                <p:cNvPr id="928" name="Picture 7" descr="Z:\Backup\박지연자료\icon\__ecqlipse___PNG_by_chrfb\ecqlipse_PNG_by_chrfb\SETTINGS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5865" b="17857"/>
                <a:stretch>
                  <a:fillRect/>
                </a:stretch>
              </p:blipFill>
              <p:spPr bwMode="auto">
                <a:xfrm>
                  <a:off x="6366795" y="1297353"/>
                  <a:ext cx="222122" cy="149037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8100" dir="2700000" algn="ctr" rotWithShape="0">
                    <a:srgbClr val="FFFFFF">
                      <a:lumMod val="75000"/>
                    </a:srgbClr>
                  </a:outerShdw>
                </a:effectLst>
              </p:spPr>
            </p:pic>
            <p:grpSp>
              <p:nvGrpSpPr>
                <p:cNvPr id="929" name="그룹 169"/>
                <p:cNvGrpSpPr>
                  <a:grpSpLocks/>
                </p:cNvGrpSpPr>
                <p:nvPr/>
              </p:nvGrpSpPr>
              <p:grpSpPr bwMode="auto">
                <a:xfrm>
                  <a:off x="7008397" y="1318038"/>
                  <a:ext cx="108080" cy="107666"/>
                  <a:chOff x="5927204" y="584684"/>
                  <a:chExt cx="124408" cy="126504"/>
                </a:xfrm>
                <a:solidFill>
                  <a:srgbClr val="FFFFFF"/>
                </a:solidFill>
              </p:grpSpPr>
              <p:grpSp>
                <p:nvGrpSpPr>
                  <p:cNvPr id="934" name="그룹 165"/>
                  <p:cNvGrpSpPr>
                    <a:grpSpLocks/>
                  </p:cNvGrpSpPr>
                  <p:nvPr/>
                </p:nvGrpSpPr>
                <p:grpSpPr bwMode="auto">
                  <a:xfrm>
                    <a:off x="5927204" y="584684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38" name="직사각형 1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39" name="직사각형 1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  <p:grpSp>
                <p:nvGrpSpPr>
                  <p:cNvPr id="935" name="그룹 166"/>
                  <p:cNvGrpSpPr>
                    <a:grpSpLocks/>
                  </p:cNvGrpSpPr>
                  <p:nvPr/>
                </p:nvGrpSpPr>
                <p:grpSpPr bwMode="auto">
                  <a:xfrm>
                    <a:off x="5927204" y="656692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36" name="직사각형 1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37" name="직사각형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30" name="그룹 369"/>
                <p:cNvGrpSpPr/>
                <p:nvPr/>
              </p:nvGrpSpPr>
              <p:grpSpPr>
                <a:xfrm>
                  <a:off x="6108529" y="1315331"/>
                  <a:ext cx="107780" cy="113080"/>
                  <a:chOff x="8618728" y="1627068"/>
                  <a:chExt cx="107780" cy="113080"/>
                </a:xfrm>
                <a:solidFill>
                  <a:srgbClr val="FFFFFF"/>
                </a:solidFill>
              </p:grpSpPr>
              <p:sp>
                <p:nvSpPr>
                  <p:cNvPr id="932" name="타원 56"/>
                  <p:cNvSpPr>
                    <a:spLocks noChangeArrowheads="1"/>
                  </p:cNvSpPr>
                  <p:nvPr/>
                </p:nvSpPr>
                <p:spPr bwMode="auto">
                  <a:xfrm rot="1017165">
                    <a:off x="8618728" y="1627068"/>
                    <a:ext cx="78921" cy="81680"/>
                  </a:xfrm>
                  <a:prstGeom prst="ellipse">
                    <a:avLst/>
                  </a:prstGeom>
                  <a:noFill/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  <a:ea typeface="맑은 고딕"/>
                    </a:endParaRPr>
                  </a:p>
                </p:txBody>
              </p:sp>
              <p:cxnSp>
                <p:nvCxnSpPr>
                  <p:cNvPr id="933" name="직선 연결선 57"/>
                  <p:cNvCxnSpPr>
                    <a:cxnSpLocks noChangeShapeType="1"/>
                  </p:cNvCxnSpPr>
                  <p:nvPr/>
                </p:nvCxnSpPr>
                <p:spPr bwMode="auto">
                  <a:xfrm rot="600000">
                    <a:off x="8682283" y="1704133"/>
                    <a:ext cx="44225" cy="36015"/>
                  </a:xfrm>
                  <a:prstGeom prst="line">
                    <a:avLst/>
                  </a:prstGeom>
                  <a:grpFill/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</p:cxnSp>
            </p:grpSp>
            <p:sp>
              <p:nvSpPr>
                <p:cNvPr id="931" name="자유형 930"/>
                <p:cNvSpPr/>
                <p:nvPr/>
              </p:nvSpPr>
              <p:spPr bwMode="auto">
                <a:xfrm rot="2700000">
                  <a:off x="6741809" y="1298242"/>
                  <a:ext cx="74728" cy="147258"/>
                </a:xfrm>
                <a:custGeom>
                  <a:avLst/>
                  <a:gdLst>
                    <a:gd name="connsiteX0" fmla="*/ 0 w 215900"/>
                    <a:gd name="connsiteY0" fmla="*/ 425450 h 425450"/>
                    <a:gd name="connsiteX1" fmla="*/ 95250 w 215900"/>
                    <a:gd name="connsiteY1" fmla="*/ 0 h 425450"/>
                    <a:gd name="connsiteX2" fmla="*/ 215900 w 215900"/>
                    <a:gd name="connsiteY2" fmla="*/ 419100 h 425450"/>
                    <a:gd name="connsiteX3" fmla="*/ 107950 w 215900"/>
                    <a:gd name="connsiteY3" fmla="*/ 304800 h 425450"/>
                    <a:gd name="connsiteX4" fmla="*/ 0 w 21590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25450">
                      <a:moveTo>
                        <a:pt x="0" y="425450"/>
                      </a:moveTo>
                      <a:lnTo>
                        <a:pt x="95250" y="0"/>
                      </a:lnTo>
                      <a:lnTo>
                        <a:pt x="215900" y="419100"/>
                      </a:lnTo>
                      <a:lnTo>
                        <a:pt x="107950" y="304800"/>
                      </a:lnTo>
                      <a:lnTo>
                        <a:pt x="0" y="4254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sp>
            <p:nvSpPr>
              <p:cNvPr id="940" name="직사각형 939"/>
              <p:cNvSpPr>
                <a:spLocks/>
              </p:cNvSpPr>
              <p:nvPr/>
            </p:nvSpPr>
            <p:spPr bwMode="auto">
              <a:xfrm>
                <a:off x="5205413" y="3163113"/>
                <a:ext cx="7054849" cy="302400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indent="2719388" fontAlgn="auto" latinLnBrk="0">
                  <a:spcBef>
                    <a:spcPct val="20000"/>
                  </a:spcBef>
                  <a:spcAft>
                    <a:spcPts val="0"/>
                  </a:spcAft>
                  <a:defRPr/>
                </a:pPr>
                <a:endParaRPr kumimoji="0" lang="ko-KR" altLang="en-US" sz="900" b="1" kern="0" dirty="0">
                  <a:solidFill>
                    <a:srgbClr val="FFFFFF"/>
                  </a:solidFill>
                  <a:latin typeface="Trebuchet MS"/>
                  <a:ea typeface="맑은 고딕"/>
                </a:endParaRPr>
              </a:p>
            </p:txBody>
          </p:sp>
          <p:grpSp>
            <p:nvGrpSpPr>
              <p:cNvPr id="941" name="그룹 81"/>
              <p:cNvGrpSpPr/>
              <p:nvPr/>
            </p:nvGrpSpPr>
            <p:grpSpPr bwMode="auto">
              <a:xfrm>
                <a:off x="5293571" y="3205906"/>
                <a:ext cx="203143" cy="192157"/>
                <a:chOff x="876301" y="2367446"/>
                <a:chExt cx="216000" cy="204304"/>
              </a:xfrm>
              <a:solidFill>
                <a:srgbClr val="FFFFFF">
                  <a:lumMod val="75000"/>
                </a:srgbClr>
              </a:solidFill>
            </p:grpSpPr>
            <p:sp>
              <p:nvSpPr>
                <p:cNvPr id="942" name="이등변 삼각형 941"/>
                <p:cNvSpPr/>
                <p:nvPr/>
              </p:nvSpPr>
              <p:spPr bwMode="auto">
                <a:xfrm>
                  <a:off x="876301" y="2367446"/>
                  <a:ext cx="216000" cy="115200"/>
                </a:xfrm>
                <a:prstGeom prst="triangle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43" name="직사각형 942"/>
                <p:cNvSpPr/>
                <p:nvPr/>
              </p:nvSpPr>
              <p:spPr bwMode="auto">
                <a:xfrm>
                  <a:off x="912301" y="2459725"/>
                  <a:ext cx="144000" cy="112025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44" name="직사각형 943"/>
                <p:cNvSpPr/>
                <p:nvPr/>
              </p:nvSpPr>
              <p:spPr bwMode="auto">
                <a:xfrm>
                  <a:off x="959448" y="2484991"/>
                  <a:ext cx="49706" cy="49706"/>
                </a:xfrm>
                <a:prstGeom prst="rect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945" name="그룹 217"/>
              <p:cNvGrpSpPr/>
              <p:nvPr/>
            </p:nvGrpSpPr>
            <p:grpSpPr>
              <a:xfrm>
                <a:off x="11340116" y="3239795"/>
                <a:ext cx="749683" cy="149037"/>
                <a:chOff x="6366795" y="1297353"/>
                <a:chExt cx="749682" cy="149037"/>
              </a:xfrm>
            </p:grpSpPr>
            <p:pic>
              <p:nvPicPr>
                <p:cNvPr id="946" name="Picture 7" descr="Z:\Backup\박지연자료\icon\__ecqlipse___PNG_by_chrfb\ecqlipse_PNG_by_chrfb\SETTINGS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5865" b="17857"/>
                <a:stretch>
                  <a:fillRect/>
                </a:stretch>
              </p:blipFill>
              <p:spPr bwMode="auto">
                <a:xfrm>
                  <a:off x="6366795" y="1297353"/>
                  <a:ext cx="222122" cy="149037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8100" dir="2700000" algn="ctr" rotWithShape="0">
                    <a:srgbClr val="FFFFFF">
                      <a:lumMod val="75000"/>
                    </a:srgbClr>
                  </a:outerShdw>
                </a:effectLst>
              </p:spPr>
            </p:pic>
            <p:grpSp>
              <p:nvGrpSpPr>
                <p:cNvPr id="947" name="그룹 169"/>
                <p:cNvGrpSpPr>
                  <a:grpSpLocks/>
                </p:cNvGrpSpPr>
                <p:nvPr/>
              </p:nvGrpSpPr>
              <p:grpSpPr bwMode="auto">
                <a:xfrm>
                  <a:off x="7008397" y="1318038"/>
                  <a:ext cx="108080" cy="107666"/>
                  <a:chOff x="5927204" y="584684"/>
                  <a:chExt cx="124408" cy="126504"/>
                </a:xfrm>
                <a:solidFill>
                  <a:srgbClr val="FFFFFF"/>
                </a:solidFill>
              </p:grpSpPr>
              <p:grpSp>
                <p:nvGrpSpPr>
                  <p:cNvPr id="949" name="그룹 165"/>
                  <p:cNvGrpSpPr>
                    <a:grpSpLocks/>
                  </p:cNvGrpSpPr>
                  <p:nvPr/>
                </p:nvGrpSpPr>
                <p:grpSpPr bwMode="auto">
                  <a:xfrm>
                    <a:off x="5927204" y="584684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53" name="직사각형 1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54" name="직사각형 1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  <p:grpSp>
                <p:nvGrpSpPr>
                  <p:cNvPr id="950" name="그룹 166"/>
                  <p:cNvGrpSpPr>
                    <a:grpSpLocks/>
                  </p:cNvGrpSpPr>
                  <p:nvPr/>
                </p:nvGrpSpPr>
                <p:grpSpPr bwMode="auto">
                  <a:xfrm>
                    <a:off x="5927204" y="656692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51" name="직사각형 1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52" name="직사각형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</p:grpSp>
            <p:sp>
              <p:nvSpPr>
                <p:cNvPr id="948" name="자유형 947"/>
                <p:cNvSpPr/>
                <p:nvPr/>
              </p:nvSpPr>
              <p:spPr bwMode="auto">
                <a:xfrm rot="2700000">
                  <a:off x="6741809" y="1298242"/>
                  <a:ext cx="74728" cy="147258"/>
                </a:xfrm>
                <a:custGeom>
                  <a:avLst/>
                  <a:gdLst>
                    <a:gd name="connsiteX0" fmla="*/ 0 w 215900"/>
                    <a:gd name="connsiteY0" fmla="*/ 425450 h 425450"/>
                    <a:gd name="connsiteX1" fmla="*/ 95250 w 215900"/>
                    <a:gd name="connsiteY1" fmla="*/ 0 h 425450"/>
                    <a:gd name="connsiteX2" fmla="*/ 215900 w 215900"/>
                    <a:gd name="connsiteY2" fmla="*/ 419100 h 425450"/>
                    <a:gd name="connsiteX3" fmla="*/ 107950 w 215900"/>
                    <a:gd name="connsiteY3" fmla="*/ 304800 h 425450"/>
                    <a:gd name="connsiteX4" fmla="*/ 0 w 21590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25450">
                      <a:moveTo>
                        <a:pt x="0" y="425450"/>
                      </a:moveTo>
                      <a:lnTo>
                        <a:pt x="95250" y="0"/>
                      </a:lnTo>
                      <a:lnTo>
                        <a:pt x="215900" y="419100"/>
                      </a:lnTo>
                      <a:lnTo>
                        <a:pt x="107950" y="304800"/>
                      </a:lnTo>
                      <a:lnTo>
                        <a:pt x="0" y="4254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955" name="그룹 393"/>
              <p:cNvGrpSpPr/>
              <p:nvPr/>
            </p:nvGrpSpPr>
            <p:grpSpPr>
              <a:xfrm rot="13500000">
                <a:off x="5448978" y="3204051"/>
                <a:ext cx="213061" cy="214029"/>
                <a:chOff x="3740150" y="525463"/>
                <a:chExt cx="349250" cy="350837"/>
              </a:xfrm>
            </p:grpSpPr>
            <p:cxnSp>
              <p:nvCxnSpPr>
                <p:cNvPr id="956" name="직선 연결선 955"/>
                <p:cNvCxnSpPr/>
                <p:nvPr/>
              </p:nvCxnSpPr>
              <p:spPr bwMode="auto">
                <a:xfrm rot="5400000">
                  <a:off x="3565525" y="700088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57" name="직선 연결선 956"/>
                <p:cNvCxnSpPr/>
                <p:nvPr/>
              </p:nvCxnSpPr>
              <p:spPr bwMode="auto">
                <a:xfrm rot="10800000">
                  <a:off x="3740150" y="876300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958" name="그룹 396"/>
              <p:cNvGrpSpPr/>
              <p:nvPr/>
            </p:nvGrpSpPr>
            <p:grpSpPr>
              <a:xfrm rot="13500000">
                <a:off x="6380925" y="3204051"/>
                <a:ext cx="213061" cy="214029"/>
                <a:chOff x="3740150" y="525463"/>
                <a:chExt cx="349250" cy="350837"/>
              </a:xfrm>
            </p:grpSpPr>
            <p:cxnSp>
              <p:nvCxnSpPr>
                <p:cNvPr id="959" name="직선 연결선 958"/>
                <p:cNvCxnSpPr/>
                <p:nvPr/>
              </p:nvCxnSpPr>
              <p:spPr bwMode="auto">
                <a:xfrm rot="5400000">
                  <a:off x="3565525" y="700088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60" name="직선 연결선 959"/>
                <p:cNvCxnSpPr/>
                <p:nvPr/>
              </p:nvCxnSpPr>
              <p:spPr bwMode="auto">
                <a:xfrm rot="10800000">
                  <a:off x="3740150" y="876300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961" name="그룹 399"/>
              <p:cNvGrpSpPr/>
              <p:nvPr/>
            </p:nvGrpSpPr>
            <p:grpSpPr>
              <a:xfrm rot="13500000">
                <a:off x="7373254" y="3204051"/>
                <a:ext cx="213061" cy="214029"/>
                <a:chOff x="3740150" y="525463"/>
                <a:chExt cx="349250" cy="350837"/>
              </a:xfrm>
            </p:grpSpPr>
            <p:cxnSp>
              <p:nvCxnSpPr>
                <p:cNvPr id="962" name="직선 연결선 961"/>
                <p:cNvCxnSpPr/>
                <p:nvPr/>
              </p:nvCxnSpPr>
              <p:spPr bwMode="auto">
                <a:xfrm rot="5400000">
                  <a:off x="3565525" y="700088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63" name="직선 연결선 962"/>
                <p:cNvCxnSpPr/>
                <p:nvPr/>
              </p:nvCxnSpPr>
              <p:spPr bwMode="auto">
                <a:xfrm rot="10800000">
                  <a:off x="3740150" y="876300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964" name="직사각형 963"/>
              <p:cNvSpPr/>
              <p:nvPr/>
            </p:nvSpPr>
            <p:spPr>
              <a:xfrm>
                <a:off x="5645266" y="3145528"/>
                <a:ext cx="854420" cy="3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sz="700" b="1" kern="0" dirty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고객관리</a:t>
                </a:r>
              </a:p>
            </p:txBody>
          </p:sp>
          <p:sp>
            <p:nvSpPr>
              <p:cNvPr id="965" name="직사각형 964"/>
              <p:cNvSpPr/>
              <p:nvPr/>
            </p:nvSpPr>
            <p:spPr>
              <a:xfrm>
                <a:off x="6629514" y="3145528"/>
                <a:ext cx="854420" cy="3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sz="700" b="1" kern="0" dirty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계약정보</a:t>
                </a:r>
              </a:p>
            </p:txBody>
          </p:sp>
          <p:sp>
            <p:nvSpPr>
              <p:cNvPr id="966" name="이등변 삼각형 965"/>
              <p:cNvSpPr/>
              <p:nvPr/>
            </p:nvSpPr>
            <p:spPr bwMode="auto">
              <a:xfrm>
                <a:off x="8687173" y="3295669"/>
                <a:ext cx="107950" cy="71438"/>
              </a:xfrm>
              <a:prstGeom prst="triangl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8000" tIns="180000" rIns="108000" bIns="1800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dirty="0">
                  <a:solidFill>
                    <a:srgbClr val="FFFFFF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67" name="직사각형 966"/>
              <p:cNvSpPr/>
              <p:nvPr/>
            </p:nvSpPr>
            <p:spPr>
              <a:xfrm>
                <a:off x="7594715" y="3145528"/>
                <a:ext cx="1136539" cy="3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sz="700" b="1" kern="0" dirty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계약사항조회</a:t>
                </a:r>
              </a:p>
            </p:txBody>
          </p:sp>
          <p:sp>
            <p:nvSpPr>
              <p:cNvPr id="969" name="이등변 삼각형 968"/>
              <p:cNvSpPr/>
              <p:nvPr/>
            </p:nvSpPr>
            <p:spPr bwMode="auto">
              <a:xfrm>
                <a:off x="8632336" y="3366757"/>
                <a:ext cx="216000" cy="144000"/>
              </a:xfrm>
              <a:prstGeom prst="triangle">
                <a:avLst/>
              </a:prstGeom>
              <a:gradFill flip="none" rotWithShape="1">
                <a:gsLst>
                  <a:gs pos="48000">
                    <a:srgbClr val="000000"/>
                  </a:gs>
                  <a:gs pos="96000">
                    <a:srgbClr val="000000"/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1"/>
                <a:tileRect/>
              </a:gradFill>
              <a:ln w="6350" cap="flat" cmpd="sng" algn="ctr">
                <a:noFill/>
                <a:prstDash val="solid"/>
              </a:ln>
              <a:effectLst/>
            </p:spPr>
            <p:txBody>
              <a:bodyPr lIns="0" tIns="72000" rIns="0" bIns="0" anchor="t"/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39" name="텍스트 개체 틀 13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PC, Tablet, Smart Phone </a:t>
            </a:r>
            <a:r>
              <a:rPr lang="ko-KR" altLang="en-US" dirty="0"/>
              <a:t>등 여러 해상도의 디바이스에서 같은 애플리케이션을 제공하는 경우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Navigation</a:t>
            </a:r>
            <a:r>
              <a:rPr lang="ko-KR" altLang="en-US" dirty="0"/>
              <a:t>은 각 디바이스에 최적화된 형태로 별도 구성됩니다</a:t>
            </a:r>
            <a:r>
              <a:rPr lang="en-US" altLang="ko-KR" dirty="0"/>
              <a:t>.</a:t>
            </a:r>
          </a:p>
        </p:txBody>
      </p:sp>
      <p:sp>
        <p:nvSpPr>
          <p:cNvPr id="981" name="제목 9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Navigation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41" name="텍스트 개체 틀 1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982" name="텍스트 개체 틀 98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디바이스</a:t>
            </a:r>
            <a:r>
              <a:rPr lang="en-US" altLang="ko-KR" dirty="0"/>
              <a:t> Customized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9361" t="8286" r="19643" b="21740"/>
          <a:stretch>
            <a:fillRect/>
          </a:stretch>
        </p:blipFill>
        <p:spPr bwMode="auto">
          <a:xfrm>
            <a:off x="273050" y="2934860"/>
            <a:ext cx="2681862" cy="176419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</p:pic>
      <p:grpSp>
        <p:nvGrpSpPr>
          <p:cNvPr id="979" name="그룹 978"/>
          <p:cNvGrpSpPr/>
          <p:nvPr/>
        </p:nvGrpSpPr>
        <p:grpSpPr>
          <a:xfrm>
            <a:off x="7879125" y="2476619"/>
            <a:ext cx="1752799" cy="1171626"/>
            <a:chOff x="659671" y="3917369"/>
            <a:chExt cx="2754313" cy="1841069"/>
          </a:xfrm>
        </p:grpSpPr>
        <p:sp>
          <p:nvSpPr>
            <p:cNvPr id="715" name="Rectangle 174"/>
            <p:cNvSpPr>
              <a:spLocks noChangeArrowheads="1"/>
            </p:cNvSpPr>
            <p:nvPr/>
          </p:nvSpPr>
          <p:spPr bwMode="auto">
            <a:xfrm rot="10800000">
              <a:off x="659671" y="3922438"/>
              <a:ext cx="2754313" cy="1836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grpSp>
          <p:nvGrpSpPr>
            <p:cNvPr id="717" name="그룹 39"/>
            <p:cNvGrpSpPr/>
            <p:nvPr/>
          </p:nvGrpSpPr>
          <p:grpSpPr>
            <a:xfrm>
              <a:off x="659830" y="3917369"/>
              <a:ext cx="2754000" cy="391886"/>
              <a:chOff x="449263" y="1304925"/>
              <a:chExt cx="2754000" cy="391886"/>
            </a:xfrm>
          </p:grpSpPr>
          <p:sp>
            <p:nvSpPr>
              <p:cNvPr id="718" name="직사각형 717"/>
              <p:cNvSpPr/>
              <p:nvPr/>
            </p:nvSpPr>
            <p:spPr bwMode="auto">
              <a:xfrm>
                <a:off x="449263" y="1304925"/>
                <a:ext cx="2754000" cy="1079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Status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19" name="직사각형 718"/>
              <p:cNvSpPr/>
              <p:nvPr/>
            </p:nvSpPr>
            <p:spPr bwMode="auto">
              <a:xfrm>
                <a:off x="449263" y="1416050"/>
                <a:ext cx="2754000" cy="244475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2719388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20" name="직사각형 719"/>
              <p:cNvSpPr/>
              <p:nvPr/>
            </p:nvSpPr>
            <p:spPr>
              <a:xfrm>
                <a:off x="1503098" y="1406630"/>
                <a:ext cx="773815" cy="290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계약정보</a:t>
                </a:r>
              </a:p>
            </p:txBody>
          </p:sp>
          <p:grpSp>
            <p:nvGrpSpPr>
              <p:cNvPr id="722" name="그룹 150"/>
              <p:cNvGrpSpPr/>
              <p:nvPr/>
            </p:nvGrpSpPr>
            <p:grpSpPr>
              <a:xfrm>
                <a:off x="2941793" y="1409880"/>
                <a:ext cx="196093" cy="241200"/>
                <a:chOff x="2027393" y="1409880"/>
                <a:chExt cx="196093" cy="241200"/>
              </a:xfrm>
            </p:grpSpPr>
            <p:cxnSp>
              <p:nvCxnSpPr>
                <p:cNvPr id="729" name="직선 연결선 728"/>
                <p:cNvCxnSpPr/>
                <p:nvPr/>
              </p:nvCxnSpPr>
              <p:spPr bwMode="auto">
                <a:xfrm rot="5400000">
                  <a:off x="1906793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730" name="직사각형 158"/>
                <p:cNvSpPr>
                  <a:spLocks noChangeArrowheads="1"/>
                </p:cNvSpPr>
                <p:nvPr/>
              </p:nvSpPr>
              <p:spPr bwMode="auto">
                <a:xfrm>
                  <a:off x="2115406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31" name="직사각형 159"/>
                <p:cNvSpPr>
                  <a:spLocks noChangeArrowheads="1"/>
                </p:cNvSpPr>
                <p:nvPr/>
              </p:nvSpPr>
              <p:spPr bwMode="auto">
                <a:xfrm>
                  <a:off x="2176142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32" name="직사각형 156"/>
                <p:cNvSpPr>
                  <a:spLocks noChangeArrowheads="1"/>
                </p:cNvSpPr>
                <p:nvPr/>
              </p:nvSpPr>
              <p:spPr bwMode="auto">
                <a:xfrm>
                  <a:off x="2115406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33" name="직사각형 157"/>
                <p:cNvSpPr>
                  <a:spLocks noChangeArrowheads="1"/>
                </p:cNvSpPr>
                <p:nvPr/>
              </p:nvSpPr>
              <p:spPr bwMode="auto">
                <a:xfrm>
                  <a:off x="2176142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</p:grpSp>
          <p:grpSp>
            <p:nvGrpSpPr>
              <p:cNvPr id="723" name="그룹 173"/>
              <p:cNvGrpSpPr/>
              <p:nvPr/>
            </p:nvGrpSpPr>
            <p:grpSpPr>
              <a:xfrm>
                <a:off x="2694143" y="1409880"/>
                <a:ext cx="198817" cy="241200"/>
                <a:chOff x="455768" y="1409880"/>
                <a:chExt cx="198817" cy="241200"/>
              </a:xfrm>
            </p:grpSpPr>
            <p:cxnSp>
              <p:nvCxnSpPr>
                <p:cNvPr id="724" name="직선 연결선 723"/>
                <p:cNvCxnSpPr/>
                <p:nvPr/>
              </p:nvCxnSpPr>
              <p:spPr bwMode="auto">
                <a:xfrm rot="5400000">
                  <a:off x="335168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725" name="그룹 251"/>
                <p:cNvGrpSpPr/>
                <p:nvPr/>
              </p:nvGrpSpPr>
              <p:grpSpPr>
                <a:xfrm>
                  <a:off x="513611" y="1466835"/>
                  <a:ext cx="140974" cy="133349"/>
                  <a:chOff x="4861771" y="2827268"/>
                  <a:chExt cx="203143" cy="192157"/>
                </a:xfrm>
              </p:grpSpPr>
              <p:sp>
                <p:nvSpPr>
                  <p:cNvPr id="726" name="이등변 삼각형 725"/>
                  <p:cNvSpPr/>
                  <p:nvPr/>
                </p:nvSpPr>
                <p:spPr bwMode="auto">
                  <a:xfrm>
                    <a:off x="4861771" y="2827268"/>
                    <a:ext cx="203143" cy="108352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27" name="직사각형 726"/>
                  <p:cNvSpPr/>
                  <p:nvPr/>
                </p:nvSpPr>
                <p:spPr bwMode="auto">
                  <a:xfrm>
                    <a:off x="4895628" y="2914061"/>
                    <a:ext cx="135429" cy="10536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28" name="직사각형 727"/>
                  <p:cNvSpPr/>
                  <p:nvPr/>
                </p:nvSpPr>
                <p:spPr bwMode="auto">
                  <a:xfrm>
                    <a:off x="4939969" y="2937824"/>
                    <a:ext cx="46747" cy="46751"/>
                  </a:xfrm>
                  <a:prstGeom prst="rect">
                    <a:avLst/>
                  </a:prstGeom>
                  <a:solidFill>
                    <a:srgbClr val="000000">
                      <a:lumMod val="65000"/>
                      <a:lumOff val="35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8000" tIns="180000" rIns="108000" bIns="1800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</p:grpSp>
        <p:grpSp>
          <p:nvGrpSpPr>
            <p:cNvPr id="736" name="그룹 735"/>
            <p:cNvGrpSpPr/>
            <p:nvPr/>
          </p:nvGrpSpPr>
          <p:grpSpPr>
            <a:xfrm>
              <a:off x="3248820" y="4337195"/>
              <a:ext cx="90001" cy="1256942"/>
              <a:chOff x="3038253" y="1724751"/>
              <a:chExt cx="90001" cy="1256942"/>
            </a:xfrm>
          </p:grpSpPr>
          <p:sp>
            <p:nvSpPr>
              <p:cNvPr id="737" name="1/2 액자 736"/>
              <p:cNvSpPr/>
              <p:nvPr/>
            </p:nvSpPr>
            <p:spPr bwMode="auto">
              <a:xfrm rot="8100000">
                <a:off x="3038253" y="1724751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38" name="1/2 액자 737"/>
              <p:cNvSpPr/>
              <p:nvPr/>
            </p:nvSpPr>
            <p:spPr bwMode="auto">
              <a:xfrm rot="8100000">
                <a:off x="3038253" y="1958139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39" name="1/2 액자 738"/>
              <p:cNvSpPr/>
              <p:nvPr/>
            </p:nvSpPr>
            <p:spPr bwMode="auto">
              <a:xfrm rot="8100000">
                <a:off x="3038254" y="2191527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40" name="1/2 액자 739"/>
              <p:cNvSpPr/>
              <p:nvPr/>
            </p:nvSpPr>
            <p:spPr bwMode="auto">
              <a:xfrm rot="8100000">
                <a:off x="3038253" y="2424915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41" name="1/2 액자 740"/>
              <p:cNvSpPr/>
              <p:nvPr/>
            </p:nvSpPr>
            <p:spPr bwMode="auto">
              <a:xfrm rot="8100000">
                <a:off x="3038253" y="2658303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42" name="1/2 액자 741"/>
              <p:cNvSpPr/>
              <p:nvPr/>
            </p:nvSpPr>
            <p:spPr bwMode="auto">
              <a:xfrm rot="8100000">
                <a:off x="3038254" y="2891693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</p:grpSp>
      </p:grpSp>
      <p:grpSp>
        <p:nvGrpSpPr>
          <p:cNvPr id="978" name="그룹 977"/>
          <p:cNvGrpSpPr/>
          <p:nvPr/>
        </p:nvGrpSpPr>
        <p:grpSpPr>
          <a:xfrm>
            <a:off x="7879125" y="3952318"/>
            <a:ext cx="1752800" cy="1168870"/>
            <a:chOff x="3457630" y="3916314"/>
            <a:chExt cx="2754313" cy="1836738"/>
          </a:xfrm>
        </p:grpSpPr>
        <p:sp>
          <p:nvSpPr>
            <p:cNvPr id="744" name="Rectangle 174"/>
            <p:cNvSpPr>
              <a:spLocks noChangeAspect="1" noChangeArrowheads="1"/>
            </p:cNvSpPr>
            <p:nvPr/>
          </p:nvSpPr>
          <p:spPr bwMode="auto">
            <a:xfrm rot="10800000">
              <a:off x="3457630" y="3916314"/>
              <a:ext cx="2754313" cy="183673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745" name="모서리가 둥근 직사각형 744"/>
            <p:cNvSpPr/>
            <p:nvPr/>
          </p:nvSpPr>
          <p:spPr bwMode="auto">
            <a:xfrm>
              <a:off x="3476836" y="4293096"/>
              <a:ext cx="2713037" cy="1428116"/>
            </a:xfrm>
            <a:prstGeom prst="roundRect">
              <a:avLst>
                <a:gd name="adj" fmla="val 6585"/>
              </a:avLst>
            </a:prstGeom>
            <a:noFill/>
            <a:ln w="6350" cap="flat" cmpd="sng" algn="ctr">
              <a:solidFill>
                <a:srgbClr val="808080">
                  <a:lumMod val="75000"/>
                </a:srgbClr>
              </a:solidFill>
              <a:prstDash val="solid"/>
            </a:ln>
            <a:effectLst/>
          </p:spPr>
          <p:txBody>
            <a:bodyPr lIns="0" tIns="0" rIns="0" bIns="1800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746" name="그룹 110"/>
            <p:cNvGrpSpPr>
              <a:grpSpLocks/>
            </p:cNvGrpSpPr>
            <p:nvPr/>
          </p:nvGrpSpPr>
          <p:grpSpPr bwMode="auto">
            <a:xfrm>
              <a:off x="5624918" y="5468111"/>
              <a:ext cx="468312" cy="179388"/>
              <a:chOff x="5313363" y="2038350"/>
              <a:chExt cx="468312" cy="179388"/>
            </a:xfrm>
          </p:grpSpPr>
          <p:sp>
            <p:nvSpPr>
              <p:cNvPr id="747" name="모서리가 둥근 직사각형 29"/>
              <p:cNvSpPr>
                <a:spLocks noChangeArrowheads="1"/>
              </p:cNvSpPr>
              <p:nvPr/>
            </p:nvSpPr>
            <p:spPr bwMode="auto">
              <a:xfrm>
                <a:off x="5313363" y="2038350"/>
                <a:ext cx="468312" cy="179388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003CB4"/>
                  </a:gs>
                  <a:gs pos="35001">
                    <a:srgbClr val="3FADFF"/>
                  </a:gs>
                  <a:gs pos="100000">
                    <a:srgbClr val="85CBFF"/>
                  </a:gs>
                </a:gsLst>
                <a:lin ang="16200000" scaled="1"/>
              </a:gra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cs typeface="맑은 고딕"/>
                  </a:rPr>
                  <a:t>     조회</a:t>
                </a:r>
              </a:p>
            </p:txBody>
          </p:sp>
          <p:sp>
            <p:nvSpPr>
              <p:cNvPr id="748" name="타원 56"/>
              <p:cNvSpPr>
                <a:spLocks noChangeArrowheads="1"/>
              </p:cNvSpPr>
              <p:nvPr/>
            </p:nvSpPr>
            <p:spPr bwMode="auto">
              <a:xfrm rot="1017165">
                <a:off x="5368925" y="2078038"/>
                <a:ext cx="61913" cy="65087"/>
              </a:xfrm>
              <a:prstGeom prst="ellipse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cxnSp>
            <p:nvCxnSpPr>
              <p:cNvPr id="749" name="직선 연결선 57"/>
              <p:cNvCxnSpPr>
                <a:cxnSpLocks noChangeShapeType="1"/>
              </p:cNvCxnSpPr>
              <p:nvPr/>
            </p:nvCxnSpPr>
            <p:spPr bwMode="auto">
              <a:xfrm rot="1017165">
                <a:off x="5424792" y="2145135"/>
                <a:ext cx="50907" cy="28247"/>
              </a:xfrm>
              <a:prstGeom prst="line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</p:spPr>
          </p:cxnSp>
        </p:grpSp>
        <p:grpSp>
          <p:nvGrpSpPr>
            <p:cNvPr id="750" name="그룹 749"/>
            <p:cNvGrpSpPr/>
            <p:nvPr/>
          </p:nvGrpSpPr>
          <p:grpSpPr>
            <a:xfrm>
              <a:off x="3505411" y="4305331"/>
              <a:ext cx="2416874" cy="362725"/>
              <a:chOff x="496888" y="1936919"/>
              <a:chExt cx="2416874" cy="362725"/>
            </a:xfrm>
          </p:grpSpPr>
          <p:grpSp>
            <p:nvGrpSpPr>
              <p:cNvPr id="751" name="그룹 66"/>
              <p:cNvGrpSpPr/>
              <p:nvPr/>
            </p:nvGrpSpPr>
            <p:grpSpPr>
              <a:xfrm>
                <a:off x="1142112" y="1936919"/>
                <a:ext cx="1771650" cy="362725"/>
                <a:chOff x="5326757" y="2108676"/>
                <a:chExt cx="1771650" cy="362725"/>
              </a:xfrm>
            </p:grpSpPr>
            <p:sp>
              <p:nvSpPr>
                <p:cNvPr id="753" name="AutoShape 318"/>
                <p:cNvSpPr>
                  <a:spLocks noChangeArrowheads="1"/>
                </p:cNvSpPr>
                <p:nvPr/>
              </p:nvSpPr>
              <p:spPr bwMode="auto">
                <a:xfrm>
                  <a:off x="5326757" y="2179464"/>
                  <a:ext cx="809625" cy="173038"/>
                </a:xfrm>
                <a:prstGeom prst="flowChartAlternateProcess">
                  <a:avLst/>
                </a:prstGeom>
                <a:solidFill>
                  <a:srgbClr val="FFFFFF">
                    <a:lumMod val="85000"/>
                  </a:srgbClr>
                </a:solidFill>
                <a:ln w="3175" algn="ctr">
                  <a:solidFill>
                    <a:srgbClr val="FFFFFF">
                      <a:lumMod val="50000"/>
                    </a:srgb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2010.07.26 (</a:t>
                  </a:r>
                  <a:r>
                    <a: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월</a:t>
                  </a:r>
                  <a:r>
                    <a:rPr kumimoji="0" lang="en-US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)</a:t>
                  </a:r>
                </a:p>
              </p:txBody>
            </p:sp>
            <p:sp>
              <p:nvSpPr>
                <p:cNvPr id="754" name="TextBox 246"/>
                <p:cNvSpPr txBox="1">
                  <a:spLocks noChangeArrowheads="1"/>
                </p:cNvSpPr>
                <p:nvPr/>
              </p:nvSpPr>
              <p:spPr bwMode="auto">
                <a:xfrm>
                  <a:off x="6021753" y="2108676"/>
                  <a:ext cx="385899" cy="3627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~</a:t>
                  </a: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755" name="AutoShape 318"/>
                <p:cNvSpPr>
                  <a:spLocks noChangeArrowheads="1"/>
                </p:cNvSpPr>
                <p:nvPr/>
              </p:nvSpPr>
              <p:spPr bwMode="auto">
                <a:xfrm>
                  <a:off x="6288782" y="2179464"/>
                  <a:ext cx="809625" cy="173038"/>
                </a:xfrm>
                <a:prstGeom prst="flowChartAlternateProcess">
                  <a:avLst/>
                </a:prstGeom>
                <a:solidFill>
                  <a:srgbClr val="FFFFFF">
                    <a:lumMod val="85000"/>
                  </a:srgbClr>
                </a:solidFill>
                <a:ln w="3175" algn="ctr">
                  <a:solidFill>
                    <a:srgbClr val="FFFFFF">
                      <a:lumMod val="50000"/>
                    </a:srgb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2011.07.26 (</a:t>
                  </a:r>
                  <a:r>
                    <a: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화</a:t>
                  </a:r>
                  <a:r>
                    <a:rPr kumimoji="0" lang="en-US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)</a:t>
                  </a:r>
                </a:p>
              </p:txBody>
            </p:sp>
          </p:grpSp>
          <p:sp>
            <p:nvSpPr>
              <p:cNvPr id="752" name="직사각형 751"/>
              <p:cNvSpPr/>
              <p:nvPr/>
            </p:nvSpPr>
            <p:spPr>
              <a:xfrm>
                <a:off x="496888" y="1989967"/>
                <a:ext cx="693208" cy="225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449263" eaLnBrk="1" fontAlgn="auto" latinLnBrk="0" hangingPunct="1">
                  <a:lnSpc>
                    <a:spcPct val="83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48" charset="-127"/>
                    <a:ea typeface="맑은 고딕" pitchFamily="48" charset="-127"/>
                  </a:rPr>
                  <a:t>계약기준일</a:t>
                </a:r>
              </a:p>
            </p:txBody>
          </p:sp>
        </p:grpSp>
        <p:sp>
          <p:nvSpPr>
            <p:cNvPr id="756" name="AutoShape 318"/>
            <p:cNvSpPr>
              <a:spLocks noChangeArrowheads="1"/>
            </p:cNvSpPr>
            <p:nvPr/>
          </p:nvSpPr>
          <p:spPr bwMode="auto">
            <a:xfrm>
              <a:off x="4792320" y="4605294"/>
              <a:ext cx="864000" cy="216000"/>
            </a:xfrm>
            <a:prstGeom prst="flowChartAlternateProcess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Trebuchet MS"/>
              </a:endParaRPr>
            </a:p>
          </p:txBody>
        </p:sp>
        <p:grpSp>
          <p:nvGrpSpPr>
            <p:cNvPr id="757" name="그룹 300"/>
            <p:cNvGrpSpPr>
              <a:grpSpLocks/>
            </p:cNvGrpSpPr>
            <p:nvPr/>
          </p:nvGrpSpPr>
          <p:grpSpPr bwMode="auto">
            <a:xfrm>
              <a:off x="3857045" y="4904510"/>
              <a:ext cx="828000" cy="198000"/>
              <a:chOff x="7292008" y="4307550"/>
              <a:chExt cx="828308" cy="197999"/>
            </a:xfrm>
          </p:grpSpPr>
          <p:sp>
            <p:nvSpPr>
              <p:cNvPr id="758" name="모서리가 둥근 직사각형 757"/>
              <p:cNvSpPr/>
              <p:nvPr/>
            </p:nvSpPr>
            <p:spPr bwMode="auto">
              <a:xfrm>
                <a:off x="7292008" y="4307550"/>
                <a:ext cx="828308" cy="197999"/>
              </a:xfrm>
              <a:prstGeom prst="round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317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전체</a:t>
                </a:r>
              </a:p>
            </p:txBody>
          </p:sp>
          <p:grpSp>
            <p:nvGrpSpPr>
              <p:cNvPr id="759" name="그룹 104"/>
              <p:cNvGrpSpPr>
                <a:grpSpLocks/>
              </p:cNvGrpSpPr>
              <p:nvPr/>
            </p:nvGrpSpPr>
            <p:grpSpPr bwMode="auto">
              <a:xfrm rot="2487701">
                <a:off x="7968537" y="4342475"/>
                <a:ext cx="107990" cy="107949"/>
                <a:chOff x="3916041" y="1712504"/>
                <a:chExt cx="209674" cy="209595"/>
              </a:xfrm>
            </p:grpSpPr>
            <p:sp>
              <p:nvSpPr>
                <p:cNvPr id="760" name="타원 759"/>
                <p:cNvSpPr/>
                <p:nvPr/>
              </p:nvSpPr>
              <p:spPr bwMode="auto">
                <a:xfrm>
                  <a:off x="3916041" y="1712504"/>
                  <a:ext cx="209674" cy="209595"/>
                </a:xfrm>
                <a:prstGeom prst="ellipse">
                  <a:avLst/>
                </a:prstGeom>
                <a:solidFill>
                  <a:srgbClr val="808080">
                    <a:lumMod val="75000"/>
                  </a:srgbClr>
                </a:solidFill>
                <a:ln w="12700" cap="flat" cmpd="sng" algn="ctr">
                  <a:solidFill>
                    <a:srgbClr val="808080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61" name="1/2 액자 760"/>
                <p:cNvSpPr/>
                <p:nvPr/>
              </p:nvSpPr>
              <p:spPr bwMode="auto">
                <a:xfrm rot="11089016">
                  <a:off x="3970585" y="1762602"/>
                  <a:ext cx="80169" cy="86304"/>
                </a:xfrm>
                <a:prstGeom prst="halfFrame">
                  <a:avLst>
                    <a:gd name="adj1" fmla="val 18891"/>
                    <a:gd name="adj2" fmla="val 19377"/>
                  </a:avLst>
                </a:prstGeom>
                <a:solidFill>
                  <a:srgbClr val="FFFFFF"/>
                </a:solidFill>
                <a:ln w="635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</p:grpSp>
        </p:grpSp>
        <p:sp>
          <p:nvSpPr>
            <p:cNvPr id="762" name="Text Box 246"/>
            <p:cNvSpPr txBox="1">
              <a:spLocks noChangeArrowheads="1"/>
            </p:cNvSpPr>
            <p:nvPr/>
          </p:nvSpPr>
          <p:spPr bwMode="auto">
            <a:xfrm>
              <a:off x="3550659" y="4892624"/>
              <a:ext cx="315758" cy="2454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/>
            <a:p>
              <a:pPr defTabSz="449263" latinLnBrk="0">
                <a:lnSpc>
                  <a:spcPct val="83000"/>
                </a:lnSpc>
                <a:spcBef>
                  <a:spcPts val="200"/>
                </a:spcBef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500" dirty="0">
                  <a:latin typeface="맑은 고딕" pitchFamily="48" charset="-127"/>
                  <a:ea typeface="맑은 고딕" pitchFamily="48" charset="-127"/>
                </a:rPr>
                <a:t>상태</a:t>
              </a:r>
            </a:p>
          </p:txBody>
        </p:sp>
        <p:grpSp>
          <p:nvGrpSpPr>
            <p:cNvPr id="763" name="그룹 300"/>
            <p:cNvGrpSpPr>
              <a:grpSpLocks/>
            </p:cNvGrpSpPr>
            <p:nvPr/>
          </p:nvGrpSpPr>
          <p:grpSpPr bwMode="auto">
            <a:xfrm>
              <a:off x="3590344" y="4618760"/>
              <a:ext cx="1152000" cy="198000"/>
              <a:chOff x="7291984" y="4307550"/>
              <a:chExt cx="1152425" cy="197999"/>
            </a:xfrm>
          </p:grpSpPr>
          <p:sp>
            <p:nvSpPr>
              <p:cNvPr id="764" name="모서리가 둥근 직사각형 763"/>
              <p:cNvSpPr/>
              <p:nvPr/>
            </p:nvSpPr>
            <p:spPr bwMode="auto">
              <a:xfrm>
                <a:off x="7291984" y="4307550"/>
                <a:ext cx="1152425" cy="197999"/>
              </a:xfrm>
              <a:prstGeom prst="round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317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lIns="36000" anchor="ctr"/>
              <a:lstStyle/>
              <a:p>
                <a:pPr marL="92075" marR="0" lvl="0" indent="-920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계약자</a:t>
                </a: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/</a:t>
                </a:r>
                <a:r>
                  <a:rPr kumimoji="0" lang="ko-KR" altLang="en-US" sz="5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피보험자명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grpSp>
            <p:nvGrpSpPr>
              <p:cNvPr id="765" name="그룹 104"/>
              <p:cNvGrpSpPr>
                <a:grpSpLocks/>
              </p:cNvGrpSpPr>
              <p:nvPr/>
            </p:nvGrpSpPr>
            <p:grpSpPr bwMode="auto">
              <a:xfrm rot="2487701">
                <a:off x="8292482" y="4342473"/>
                <a:ext cx="107990" cy="107949"/>
                <a:chOff x="4387380" y="1296050"/>
                <a:chExt cx="209674" cy="209595"/>
              </a:xfrm>
            </p:grpSpPr>
            <p:sp>
              <p:nvSpPr>
                <p:cNvPr id="766" name="타원 765"/>
                <p:cNvSpPr/>
                <p:nvPr/>
              </p:nvSpPr>
              <p:spPr bwMode="auto">
                <a:xfrm>
                  <a:off x="4387380" y="1296050"/>
                  <a:ext cx="209674" cy="209595"/>
                </a:xfrm>
                <a:prstGeom prst="ellipse">
                  <a:avLst/>
                </a:prstGeom>
                <a:solidFill>
                  <a:srgbClr val="808080">
                    <a:lumMod val="75000"/>
                  </a:srgbClr>
                </a:solidFill>
                <a:ln w="12700" cap="flat" cmpd="sng" algn="ctr">
                  <a:solidFill>
                    <a:srgbClr val="808080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67" name="1/2 액자 766"/>
                <p:cNvSpPr/>
                <p:nvPr/>
              </p:nvSpPr>
              <p:spPr bwMode="auto">
                <a:xfrm rot="11089016">
                  <a:off x="4441925" y="1346152"/>
                  <a:ext cx="80169" cy="86304"/>
                </a:xfrm>
                <a:prstGeom prst="halfFrame">
                  <a:avLst>
                    <a:gd name="adj1" fmla="val 18891"/>
                    <a:gd name="adj2" fmla="val 19377"/>
                  </a:avLst>
                </a:prstGeom>
                <a:solidFill>
                  <a:srgbClr val="FFFFFF"/>
                </a:solidFill>
                <a:ln w="635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</p:grpSp>
        </p:grpSp>
        <p:grpSp>
          <p:nvGrpSpPr>
            <p:cNvPr id="768" name="그룹 767"/>
            <p:cNvGrpSpPr/>
            <p:nvPr/>
          </p:nvGrpSpPr>
          <p:grpSpPr>
            <a:xfrm>
              <a:off x="3457786" y="3918711"/>
              <a:ext cx="2754000" cy="394160"/>
              <a:chOff x="449263" y="1302649"/>
              <a:chExt cx="2754000" cy="394160"/>
            </a:xfrm>
          </p:grpSpPr>
          <p:sp>
            <p:nvSpPr>
              <p:cNvPr id="769" name="직사각형 768"/>
              <p:cNvSpPr/>
              <p:nvPr/>
            </p:nvSpPr>
            <p:spPr bwMode="auto">
              <a:xfrm>
                <a:off x="449263" y="1302649"/>
                <a:ext cx="2754000" cy="1079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Status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70" name="직사각형 769"/>
              <p:cNvSpPr/>
              <p:nvPr/>
            </p:nvSpPr>
            <p:spPr bwMode="auto">
              <a:xfrm>
                <a:off x="449263" y="1416050"/>
                <a:ext cx="2754000" cy="244475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2719388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71" name="직사각형 770"/>
              <p:cNvSpPr/>
              <p:nvPr/>
            </p:nvSpPr>
            <p:spPr>
              <a:xfrm>
                <a:off x="1373256" y="1406629"/>
                <a:ext cx="1015631" cy="290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계약사항조회</a:t>
                </a:r>
              </a:p>
            </p:txBody>
          </p:sp>
          <p:grpSp>
            <p:nvGrpSpPr>
              <p:cNvPr id="773" name="그룹 150"/>
              <p:cNvGrpSpPr/>
              <p:nvPr/>
            </p:nvGrpSpPr>
            <p:grpSpPr>
              <a:xfrm>
                <a:off x="2941793" y="1409880"/>
                <a:ext cx="196093" cy="241200"/>
                <a:chOff x="2027393" y="1409880"/>
                <a:chExt cx="196093" cy="241200"/>
              </a:xfrm>
            </p:grpSpPr>
            <p:cxnSp>
              <p:nvCxnSpPr>
                <p:cNvPr id="780" name="직선 연결선 779"/>
                <p:cNvCxnSpPr/>
                <p:nvPr/>
              </p:nvCxnSpPr>
              <p:spPr bwMode="auto">
                <a:xfrm rot="5400000">
                  <a:off x="1906793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781" name="직사각형 158"/>
                <p:cNvSpPr>
                  <a:spLocks noChangeArrowheads="1"/>
                </p:cNvSpPr>
                <p:nvPr/>
              </p:nvSpPr>
              <p:spPr bwMode="auto">
                <a:xfrm>
                  <a:off x="2115406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82" name="직사각형 159"/>
                <p:cNvSpPr>
                  <a:spLocks noChangeArrowheads="1"/>
                </p:cNvSpPr>
                <p:nvPr/>
              </p:nvSpPr>
              <p:spPr bwMode="auto">
                <a:xfrm>
                  <a:off x="2176142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83" name="직사각형 156"/>
                <p:cNvSpPr>
                  <a:spLocks noChangeArrowheads="1"/>
                </p:cNvSpPr>
                <p:nvPr/>
              </p:nvSpPr>
              <p:spPr bwMode="auto">
                <a:xfrm>
                  <a:off x="2115406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84" name="직사각형 157"/>
                <p:cNvSpPr>
                  <a:spLocks noChangeArrowheads="1"/>
                </p:cNvSpPr>
                <p:nvPr/>
              </p:nvSpPr>
              <p:spPr bwMode="auto">
                <a:xfrm>
                  <a:off x="2176142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</p:grpSp>
          <p:grpSp>
            <p:nvGrpSpPr>
              <p:cNvPr id="774" name="그룹 173"/>
              <p:cNvGrpSpPr/>
              <p:nvPr/>
            </p:nvGrpSpPr>
            <p:grpSpPr>
              <a:xfrm>
                <a:off x="2694143" y="1409880"/>
                <a:ext cx="198817" cy="241200"/>
                <a:chOff x="455768" y="1409880"/>
                <a:chExt cx="198817" cy="241200"/>
              </a:xfrm>
            </p:grpSpPr>
            <p:cxnSp>
              <p:nvCxnSpPr>
                <p:cNvPr id="775" name="직선 연결선 774"/>
                <p:cNvCxnSpPr/>
                <p:nvPr/>
              </p:nvCxnSpPr>
              <p:spPr bwMode="auto">
                <a:xfrm rot="5400000">
                  <a:off x="335168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776" name="그룹 251"/>
                <p:cNvGrpSpPr/>
                <p:nvPr/>
              </p:nvGrpSpPr>
              <p:grpSpPr>
                <a:xfrm>
                  <a:off x="513611" y="1466835"/>
                  <a:ext cx="140974" cy="133349"/>
                  <a:chOff x="4861771" y="2827268"/>
                  <a:chExt cx="203143" cy="192157"/>
                </a:xfrm>
              </p:grpSpPr>
              <p:sp>
                <p:nvSpPr>
                  <p:cNvPr id="777" name="이등변 삼각형 776"/>
                  <p:cNvSpPr/>
                  <p:nvPr/>
                </p:nvSpPr>
                <p:spPr bwMode="auto">
                  <a:xfrm>
                    <a:off x="4861771" y="2827268"/>
                    <a:ext cx="203143" cy="108352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78" name="직사각형 777"/>
                  <p:cNvSpPr/>
                  <p:nvPr/>
                </p:nvSpPr>
                <p:spPr bwMode="auto">
                  <a:xfrm>
                    <a:off x="4895628" y="2914061"/>
                    <a:ext cx="135429" cy="10536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79" name="직사각형 778"/>
                  <p:cNvSpPr/>
                  <p:nvPr/>
                </p:nvSpPr>
                <p:spPr bwMode="auto">
                  <a:xfrm>
                    <a:off x="4939969" y="2937824"/>
                    <a:ext cx="46747" cy="46751"/>
                  </a:xfrm>
                  <a:prstGeom prst="rect">
                    <a:avLst/>
                  </a:prstGeom>
                  <a:solidFill>
                    <a:srgbClr val="000000">
                      <a:lumMod val="65000"/>
                      <a:lumOff val="35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8000" tIns="180000" rIns="108000" bIns="1800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</p:grpSp>
      </p:grpSp>
      <p:graphicFrame>
        <p:nvGraphicFramePr>
          <p:cNvPr id="923" name="표 9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27684"/>
              </p:ext>
            </p:extLst>
          </p:nvPr>
        </p:nvGraphicFramePr>
        <p:xfrm>
          <a:off x="5067743" y="2447103"/>
          <a:ext cx="816326" cy="1158108"/>
        </p:xfrm>
        <a:graphic>
          <a:graphicData uri="http://schemas.openxmlformats.org/drawingml/2006/table">
            <a:tbl>
              <a:tblPr firstRow="1" bandRow="1"/>
              <a:tblGrid>
                <a:gridCol w="816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76200" algn="l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계약사항조회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</a:t>
                      </a:r>
                      <a:r>
                        <a:rPr lang="en-US" altLang="ko-KR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FSR</a:t>
                      </a: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계약사항조회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COS</a:t>
                      </a: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결과현황조회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자동이체조회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자동대출조회</a:t>
                      </a:r>
                      <a:endParaRPr lang="en-US" altLang="ko-KR" sz="5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VIP</a:t>
                      </a: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서비스대상자조회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80" name="Group 381"/>
          <p:cNvGraphicFramePr>
            <a:graphicFrameLocks noGrp="1"/>
          </p:cNvGraphicFramePr>
          <p:nvPr/>
        </p:nvGraphicFramePr>
        <p:xfrm>
          <a:off x="7887221" y="2691395"/>
          <a:ext cx="1745729" cy="952172"/>
        </p:xfrm>
        <a:graphic>
          <a:graphicData uri="http://schemas.openxmlformats.org/drawingml/2006/table">
            <a:tbl>
              <a:tblPr/>
              <a:tblGrid>
                <a:gridCol w="1618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계약사항조회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부</a:t>
                      </a:r>
                      <a:r>
                        <a:rPr lang="en-US" altLang="ko-KR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FSR</a:t>
                      </a:r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계약사항조회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COS</a:t>
                      </a:r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결과현황조회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자동이체조회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자동대출조회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VIP</a:t>
                      </a:r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서비스대상자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8191" marR="5819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84" name="오른쪽 화살표 983"/>
          <p:cNvSpPr/>
          <p:nvPr/>
        </p:nvSpPr>
        <p:spPr>
          <a:xfrm>
            <a:off x="2792760" y="3609566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5" name="오른쪽 화살표 984"/>
          <p:cNvSpPr/>
          <p:nvPr/>
        </p:nvSpPr>
        <p:spPr>
          <a:xfrm>
            <a:off x="7509284" y="3609566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6" name="직사각형 388"/>
          <p:cNvSpPr>
            <a:spLocks noChangeArrowheads="1"/>
          </p:cNvSpPr>
          <p:nvPr/>
        </p:nvSpPr>
        <p:spPr bwMode="auto">
          <a:xfrm>
            <a:off x="247649" y="2708920"/>
            <a:ext cx="85336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</a:t>
            </a:r>
            <a:r>
              <a:rPr lang="ko-KR" altLang="en-US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기존 </a:t>
            </a: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PC </a:t>
            </a:r>
            <a:r>
              <a:rPr lang="ko-KR" altLang="en-US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시스템</a:t>
            </a: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987" name="직사각형 388"/>
          <p:cNvSpPr>
            <a:spLocks noChangeArrowheads="1"/>
          </p:cNvSpPr>
          <p:nvPr/>
        </p:nvSpPr>
        <p:spPr bwMode="auto">
          <a:xfrm>
            <a:off x="3169734" y="1916832"/>
            <a:ext cx="462233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[Tablet]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988" name="직사각형 388"/>
          <p:cNvSpPr>
            <a:spLocks noChangeArrowheads="1"/>
          </p:cNvSpPr>
          <p:nvPr/>
        </p:nvSpPr>
        <p:spPr bwMode="auto">
          <a:xfrm>
            <a:off x="7860208" y="2259938"/>
            <a:ext cx="765200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[Smart Phone]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989" name="사각형 설명선 988"/>
          <p:cNvSpPr/>
          <p:nvPr/>
        </p:nvSpPr>
        <p:spPr>
          <a:xfrm>
            <a:off x="4700588" y="5714748"/>
            <a:ext cx="2196628" cy="738440"/>
          </a:xfrm>
          <a:prstGeom prst="wedgeRectCallout">
            <a:avLst>
              <a:gd name="adj1" fmla="val 22902"/>
              <a:gd name="adj2" fmla="val -10901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 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맞는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변경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Touch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영역을 확보하되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Tablet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넓은 화면 활용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0" name="사각형 설명선 989"/>
          <p:cNvSpPr/>
          <p:nvPr/>
        </p:nvSpPr>
        <p:spPr>
          <a:xfrm>
            <a:off x="7905328" y="5409220"/>
            <a:ext cx="1727622" cy="899505"/>
          </a:xfrm>
          <a:prstGeom prst="wedgeRectCallout">
            <a:avLst>
              <a:gd name="adj1" fmla="val -8934"/>
              <a:gd name="adj2" fmla="val -8905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Phone 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맞는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변경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내용을 한 화면에 넣기보다는 화면을 분기하여 정보 제공함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91" name="AutoShape 264"/>
          <p:cNvCxnSpPr>
            <a:cxnSpLocks noChangeShapeType="1"/>
          </p:cNvCxnSpPr>
          <p:nvPr/>
        </p:nvCxnSpPr>
        <p:spPr bwMode="gray">
          <a:xfrm>
            <a:off x="8760085" y="3647160"/>
            <a:ext cx="0" cy="292606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140" name="TextBox 139"/>
          <p:cNvSpPr txBox="1"/>
          <p:nvPr/>
        </p:nvSpPr>
        <p:spPr>
          <a:xfrm>
            <a:off x="7852151" y="2522873"/>
            <a:ext cx="430173" cy="19581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6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6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42" name="갈매기형 수장 141"/>
          <p:cNvSpPr>
            <a:spLocks/>
          </p:cNvSpPr>
          <p:nvPr/>
        </p:nvSpPr>
        <p:spPr bwMode="auto">
          <a:xfrm rot="10800000">
            <a:off x="7906192" y="2583144"/>
            <a:ext cx="45719" cy="75272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wrap="non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852151" y="3997444"/>
            <a:ext cx="430173" cy="19581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6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6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45" name="갈매기형 수장 144"/>
          <p:cNvSpPr>
            <a:spLocks/>
          </p:cNvSpPr>
          <p:nvPr/>
        </p:nvSpPr>
        <p:spPr bwMode="auto">
          <a:xfrm rot="10800000">
            <a:off x="7906192" y="4057715"/>
            <a:ext cx="45719" cy="75272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wrap="none" lIns="108000" tIns="180000" rIns="108000" bIns="18000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600" kern="0" dirty="0">
              <a:solidFill>
                <a:srgbClr val="FFFFFF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46" name="Oval 160"/>
          <p:cNvSpPr>
            <a:spLocks noChangeArrowheads="1"/>
          </p:cNvSpPr>
          <p:nvPr/>
        </p:nvSpPr>
        <p:spPr bwMode="auto">
          <a:xfrm>
            <a:off x="8139270" y="2681138"/>
            <a:ext cx="174123" cy="174123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텍스트 개체 틀 4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보여지는 요소들의 시각적</a:t>
            </a:r>
            <a:r>
              <a:rPr lang="en-US" altLang="ko-KR"/>
              <a:t>, </a:t>
            </a:r>
            <a:r>
              <a:rPr lang="ko-KR" altLang="en-US"/>
              <a:t>기능적 계획에 맞게 한정된 공간에 적절하게 배열하는 작업을 의미합니다</a:t>
            </a:r>
            <a:r>
              <a:rPr lang="en-US" altLang="ko-KR"/>
              <a:t>.</a:t>
            </a:r>
          </a:p>
          <a:p>
            <a:r>
              <a:rPr lang="en-US" altLang="ko-KR"/>
              <a:t>Layout </a:t>
            </a:r>
            <a:r>
              <a:rPr lang="ko-KR" altLang="en-US"/>
              <a:t>구성의 목적은 명확한 정보 전달과 시각적인 아름다움을 표현하는 데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Layout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Layout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81" name="Rectangle 174"/>
          <p:cNvSpPr>
            <a:spLocks noChangeAspect="1" noChangeArrowheads="1"/>
          </p:cNvSpPr>
          <p:nvPr/>
        </p:nvSpPr>
        <p:spPr bwMode="auto">
          <a:xfrm rot="5400000">
            <a:off x="3576000" y="2870845"/>
            <a:ext cx="2754000" cy="1836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chemeClr val="bg1">
                <a:lumMod val="75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ko-KR" altLang="en-US" dirty="0">
              <a:latin typeface="+mn-lt"/>
              <a:ea typeface="+mj-ea"/>
              <a:cs typeface="+mn-cs"/>
            </a:endParaRPr>
          </a:p>
        </p:txBody>
      </p:sp>
      <p:grpSp>
        <p:nvGrpSpPr>
          <p:cNvPr id="83" name="그룹 241"/>
          <p:cNvGrpSpPr/>
          <p:nvPr/>
        </p:nvGrpSpPr>
        <p:grpSpPr>
          <a:xfrm>
            <a:off x="4035001" y="2411845"/>
            <a:ext cx="1836000" cy="355925"/>
            <a:chOff x="523875" y="1844675"/>
            <a:chExt cx="1836000" cy="355925"/>
          </a:xfrm>
        </p:grpSpPr>
        <p:grpSp>
          <p:nvGrpSpPr>
            <p:cNvPr id="85" name="그룹 55"/>
            <p:cNvGrpSpPr/>
            <p:nvPr/>
          </p:nvGrpSpPr>
          <p:grpSpPr>
            <a:xfrm>
              <a:off x="528638" y="1955800"/>
              <a:ext cx="1824037" cy="244800"/>
              <a:chOff x="673287" y="1554163"/>
              <a:chExt cx="1824037" cy="244800"/>
            </a:xfrm>
          </p:grpSpPr>
          <p:sp>
            <p:nvSpPr>
              <p:cNvPr id="87" name="직사각형 86"/>
              <p:cNvSpPr/>
              <p:nvPr/>
            </p:nvSpPr>
            <p:spPr bwMode="auto">
              <a:xfrm>
                <a:off x="673287" y="1554163"/>
                <a:ext cx="1824037" cy="24480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defRPr/>
                </a:pPr>
                <a:r>
                  <a:rPr lang="en-US" altLang="ko-KR" sz="800" b="1" dirty="0">
                    <a:solidFill>
                      <a:srgbClr val="FFFFFF"/>
                    </a:solidFill>
                    <a:ea typeface="+mj-ea"/>
                  </a:rPr>
                  <a:t>Title</a:t>
                </a:r>
                <a:endParaRPr lang="ko-KR" altLang="en-US" sz="800" b="1" dirty="0">
                  <a:solidFill>
                    <a:srgbClr val="FFFFFF"/>
                  </a:solidFill>
                  <a:ea typeface="+mj-ea"/>
                </a:endParaRPr>
              </a:p>
            </p:txBody>
          </p:sp>
          <p:sp>
            <p:nvSpPr>
              <p:cNvPr id="88" name="모서리가 둥근 직사각형 87"/>
              <p:cNvSpPr/>
              <p:nvPr/>
            </p:nvSpPr>
            <p:spPr bwMode="auto">
              <a:xfrm>
                <a:off x="2302037" y="1603701"/>
                <a:ext cx="147600" cy="14572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indent="-92075" algn="ctr" defTabSz="914400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400" dirty="0">
                    <a:solidFill>
                      <a:srgbClr val="C00000"/>
                    </a:solidFill>
                    <a:latin typeface="+mn-lt"/>
                    <a:ea typeface="맑은 고딕" pitchFamily="50" charset="-127"/>
                  </a:rPr>
                  <a:t>전체</a:t>
                </a:r>
                <a:endParaRPr lang="en-US" altLang="ko-KR" sz="400" dirty="0">
                  <a:solidFill>
                    <a:srgbClr val="C00000"/>
                  </a:solidFill>
                  <a:latin typeface="+mn-lt"/>
                  <a:ea typeface="맑은 고딕" pitchFamily="50" charset="-127"/>
                </a:endParaRPr>
              </a:p>
              <a:p>
                <a:pPr marL="92075" marR="0" indent="-92075" algn="ctr" defTabSz="914400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400" dirty="0">
                    <a:solidFill>
                      <a:srgbClr val="C00000"/>
                    </a:solidFill>
                    <a:latin typeface="+mn-lt"/>
                    <a:ea typeface="맑은 고딕" pitchFamily="50" charset="-127"/>
                  </a:rPr>
                  <a:t>메뉴</a:t>
                </a:r>
              </a:p>
            </p:txBody>
          </p:sp>
        </p:grpSp>
        <p:sp>
          <p:nvSpPr>
            <p:cNvPr id="86" name="직사각형 85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en-US" altLang="ko-KR" sz="700" dirty="0">
                  <a:latin typeface="+mn-lt"/>
                  <a:ea typeface="+mj-ea"/>
                  <a:cs typeface="+mn-cs"/>
                </a:rPr>
                <a:t>Status</a:t>
              </a:r>
              <a:endParaRPr lang="ko-KR" altLang="en-US" sz="700" dirty="0">
                <a:latin typeface="+mn-lt"/>
                <a:ea typeface="+mj-ea"/>
                <a:cs typeface="+mn-cs"/>
              </a:endParaRPr>
            </a:p>
          </p:txBody>
        </p:sp>
      </p:grpSp>
      <p:grpSp>
        <p:nvGrpSpPr>
          <p:cNvPr id="89" name="그룹 444"/>
          <p:cNvGrpSpPr/>
          <p:nvPr/>
        </p:nvGrpSpPr>
        <p:grpSpPr>
          <a:xfrm>
            <a:off x="5474594" y="2597602"/>
            <a:ext cx="136967" cy="112693"/>
            <a:chOff x="6424194" y="1270020"/>
            <a:chExt cx="176706" cy="145389"/>
          </a:xfrm>
        </p:grpSpPr>
        <p:sp>
          <p:nvSpPr>
            <p:cNvPr id="90" name="아래로 구부러진 화살표 89"/>
            <p:cNvSpPr/>
            <p:nvPr/>
          </p:nvSpPr>
          <p:spPr bwMode="auto">
            <a:xfrm>
              <a:off x="6424194" y="1270020"/>
              <a:ext cx="144397" cy="75527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91" name="아래로 구부러진 화살표 90"/>
            <p:cNvSpPr/>
            <p:nvPr/>
          </p:nvSpPr>
          <p:spPr bwMode="auto">
            <a:xfrm rot="10800000">
              <a:off x="6456503" y="1339883"/>
              <a:ext cx="144397" cy="75526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4035096" y="4873883"/>
            <a:ext cx="1831881" cy="291481"/>
            <a:chOff x="523970" y="4306713"/>
            <a:chExt cx="1831881" cy="291481"/>
          </a:xfrm>
        </p:grpSpPr>
        <p:grpSp>
          <p:nvGrpSpPr>
            <p:cNvPr id="93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105" name="직사각형 104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35001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</a:gradFill>
              <a:ln w="3175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indent="-92075" algn="ctr">
                  <a:lnSpc>
                    <a:spcPct val="90000"/>
                  </a:lnSpc>
                  <a:defRPr/>
                </a:pPr>
                <a:endPara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indent="-92075" algn="ctr" defTabSz="914400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94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95" name="직사각형 94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Tab1</a:t>
                </a:r>
                <a:endParaRPr lang="ko-KR" altLang="en-US" sz="600" dirty="0">
                  <a:solidFill>
                    <a:srgbClr val="FFFFFF"/>
                  </a:solidFill>
                  <a:latin typeface="Trebuchet MS"/>
                  <a:ea typeface="맑은 고딕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>
                    <a:solidFill>
                      <a:srgbClr val="FFFFFF"/>
                    </a:solidFill>
                    <a:latin typeface="Trebuchet MS"/>
                  </a:rPr>
                  <a:t>Tab2</a:t>
                </a:r>
                <a:endParaRPr lang="ko-KR" altLang="en-US" sz="60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>
                    <a:solidFill>
                      <a:srgbClr val="FFFFFF"/>
                    </a:solidFill>
                    <a:latin typeface="Trebuchet MS"/>
                  </a:rPr>
                  <a:t>Tab3</a:t>
                </a:r>
                <a:endParaRPr lang="ko-KR" altLang="en-US" sz="60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>
                    <a:solidFill>
                      <a:srgbClr val="FFFFFF"/>
                    </a:solidFill>
                    <a:latin typeface="Trebuchet MS"/>
                  </a:rPr>
                  <a:t>Tab4</a:t>
                </a:r>
                <a:endParaRPr lang="ko-KR" altLang="en-US" sz="60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grpSp>
            <p:nvGrpSpPr>
              <p:cNvPr id="99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100" name="직사각형 99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101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102" name="이등변 삼각형 101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12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n-lt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03" name="직사각형 102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12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n-lt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04" name="직사각형 103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spcBef>
                        <a:spcPct val="20000"/>
                      </a:spcBef>
                      <a:buClrTx/>
                      <a:buSzTx/>
                      <a:buFontTx/>
                      <a:buNone/>
                      <a:tabLst/>
                      <a:defRPr/>
                    </a:pPr>
                    <a:endParaRPr lang="ko-KR" altLang="en-US" sz="6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107" name="그룹 106"/>
          <p:cNvGrpSpPr/>
          <p:nvPr/>
        </p:nvGrpSpPr>
        <p:grpSpPr>
          <a:xfrm>
            <a:off x="4036855" y="3014301"/>
            <a:ext cx="1830475" cy="125734"/>
            <a:chOff x="490805" y="2312877"/>
            <a:chExt cx="1830475" cy="125734"/>
          </a:xfrm>
        </p:grpSpPr>
        <p:sp>
          <p:nvSpPr>
            <p:cNvPr id="108" name="Line 12"/>
            <p:cNvSpPr>
              <a:spLocks noChangeShapeType="1"/>
            </p:cNvSpPr>
            <p:nvPr/>
          </p:nvSpPr>
          <p:spPr bwMode="auto">
            <a:xfrm rot="16200000">
              <a:off x="1406043" y="1397639"/>
              <a:ext cx="0" cy="1830475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 type="triangle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  <p:sp>
          <p:nvSpPr>
            <p:cNvPr id="109" name="Text Box 14"/>
            <p:cNvSpPr txBox="1">
              <a:spLocks noChangeArrowheads="1"/>
            </p:cNvSpPr>
            <p:nvPr/>
          </p:nvSpPr>
          <p:spPr bwMode="auto">
            <a:xfrm>
              <a:off x="1172017" y="2330889"/>
              <a:ext cx="468052" cy="1077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700" dirty="0">
                  <a:latin typeface="Trebuchet MS" pitchFamily="34" charset="0"/>
                </a:rPr>
                <a:t>Scrollable</a:t>
              </a:r>
            </a:p>
          </p:txBody>
        </p:sp>
      </p:grpSp>
      <p:sp>
        <p:nvSpPr>
          <p:cNvPr id="110" name="오각형 109"/>
          <p:cNvSpPr/>
          <p:nvPr/>
        </p:nvSpPr>
        <p:spPr bwMode="auto">
          <a:xfrm>
            <a:off x="5798429" y="2814075"/>
            <a:ext cx="54731" cy="90088"/>
          </a:xfrm>
          <a:prstGeom prst="homePlate">
            <a:avLst>
              <a:gd name="adj" fmla="val 176540"/>
            </a:avLst>
          </a:prstGeom>
          <a:solidFill>
            <a:srgbClr val="595959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037836" y="2763898"/>
            <a:ext cx="1828366" cy="183600"/>
            <a:chOff x="1029990" y="4113076"/>
            <a:chExt cx="1828366" cy="183600"/>
          </a:xfrm>
        </p:grpSpPr>
        <p:sp>
          <p:nvSpPr>
            <p:cNvPr id="112" name="직사각형 111"/>
            <p:cNvSpPr/>
            <p:nvPr/>
          </p:nvSpPr>
          <p:spPr bwMode="auto">
            <a:xfrm>
              <a:off x="2755900" y="4113076"/>
              <a:ext cx="10245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13" name="오각형 112"/>
            <p:cNvSpPr/>
            <p:nvPr/>
          </p:nvSpPr>
          <p:spPr bwMode="auto">
            <a:xfrm>
              <a:off x="2790405" y="416189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chemeClr val="bg1">
                <a:lumMod val="65000"/>
                <a:alpha val="69804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altLang="ko-KR" sz="1200" dirty="0">
                <a:latin typeface="+mn-ea"/>
                <a:ea typeface="+mn-ea"/>
              </a:endParaRPr>
            </a:p>
          </p:txBody>
        </p:sp>
        <p:sp>
          <p:nvSpPr>
            <p:cNvPr id="114" name="직사각형 113"/>
            <p:cNvSpPr/>
            <p:nvPr/>
          </p:nvSpPr>
          <p:spPr bwMode="auto">
            <a:xfrm>
              <a:off x="1029990" y="4113076"/>
              <a:ext cx="431963" cy="1836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15" name="직사각형 114"/>
            <p:cNvSpPr/>
            <p:nvPr/>
          </p:nvSpPr>
          <p:spPr bwMode="auto">
            <a:xfrm>
              <a:off x="1461394" y="4113076"/>
              <a:ext cx="43267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16" name="직사각형 115"/>
            <p:cNvSpPr/>
            <p:nvPr/>
          </p:nvSpPr>
          <p:spPr bwMode="auto">
            <a:xfrm>
              <a:off x="1893512" y="4113076"/>
              <a:ext cx="43267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3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17" name="직사각형 116"/>
            <p:cNvSpPr/>
            <p:nvPr/>
          </p:nvSpPr>
          <p:spPr bwMode="auto">
            <a:xfrm>
              <a:off x="2325630" y="4113076"/>
              <a:ext cx="43267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4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8" name="사각형 설명선 117"/>
          <p:cNvSpPr/>
          <p:nvPr/>
        </p:nvSpPr>
        <p:spPr>
          <a:xfrm>
            <a:off x="2396716" y="3429000"/>
            <a:ext cx="1547994" cy="684076"/>
          </a:xfrm>
          <a:prstGeom prst="wedgeRectCallout">
            <a:avLst>
              <a:gd name="adj1" fmla="val 67126"/>
              <a:gd name="adj2" fmla="val -2706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②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보기 쉽고 이해하기 쉽도록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구성</a:t>
            </a:r>
          </a:p>
        </p:txBody>
      </p:sp>
      <p:sp>
        <p:nvSpPr>
          <p:cNvPr id="119" name="사각형 설명선 118"/>
          <p:cNvSpPr/>
          <p:nvPr/>
        </p:nvSpPr>
        <p:spPr>
          <a:xfrm>
            <a:off x="2468724" y="4257092"/>
            <a:ext cx="1437597" cy="684076"/>
          </a:xfrm>
          <a:prstGeom prst="wedgeRectCallout">
            <a:avLst>
              <a:gd name="adj1" fmla="val 68260"/>
              <a:gd name="adj2" fmla="val -4006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③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화면에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많은 기능을 제공하지 않음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사각형 설명선 119"/>
          <p:cNvSpPr/>
          <p:nvPr/>
        </p:nvSpPr>
        <p:spPr>
          <a:xfrm>
            <a:off x="6141132" y="2888940"/>
            <a:ext cx="1404156" cy="810090"/>
          </a:xfrm>
          <a:prstGeom prst="wedgeRectCallout">
            <a:avLst>
              <a:gd name="adj1" fmla="val -68083"/>
              <a:gd name="adj2" fmla="val 2924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④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전체적으로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통일된 화면과 규칙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구성</a:t>
            </a:r>
          </a:p>
        </p:txBody>
      </p:sp>
      <p:sp>
        <p:nvSpPr>
          <p:cNvPr id="121" name="사각형 설명선 120"/>
          <p:cNvSpPr/>
          <p:nvPr/>
        </p:nvSpPr>
        <p:spPr>
          <a:xfrm>
            <a:off x="6105128" y="4149080"/>
            <a:ext cx="1728192" cy="702078"/>
          </a:xfrm>
          <a:prstGeom prst="wedgeRectCallout">
            <a:avLst>
              <a:gd name="adj1" fmla="val -68296"/>
              <a:gd name="adj2" fmla="val -326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⑤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서로 관련된 기능을 가진 메뉴는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Grouping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하여 제공 </a:t>
            </a:r>
          </a:p>
        </p:txBody>
      </p:sp>
      <p:sp>
        <p:nvSpPr>
          <p:cNvPr id="55" name="사각형 설명선 54"/>
          <p:cNvSpPr/>
          <p:nvPr/>
        </p:nvSpPr>
        <p:spPr>
          <a:xfrm>
            <a:off x="2576736" y="2708920"/>
            <a:ext cx="1391236" cy="612068"/>
          </a:xfrm>
          <a:prstGeom prst="wedgeRectCallout">
            <a:avLst>
              <a:gd name="adj1" fmla="val 62783"/>
              <a:gd name="adj2" fmla="val 332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①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목적에 알맞게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구성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4022181" y="2549110"/>
            <a:ext cx="430173" cy="195814"/>
            <a:chOff x="3034679" y="2544805"/>
            <a:chExt cx="430173" cy="195814"/>
          </a:xfrm>
        </p:grpSpPr>
        <p:sp>
          <p:nvSpPr>
            <p:cNvPr id="54" name="TextBox 53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56" name="갈매기형 수장 55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5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대부분의 화면에 공통적으로 적용되는 기본 </a:t>
            </a:r>
            <a:r>
              <a:rPr lang="en-US" altLang="ko-KR"/>
              <a:t>Layout</a:t>
            </a:r>
            <a:r>
              <a:rPr lang="ko-KR" altLang="en-US"/>
              <a:t>을 정의하여</a:t>
            </a:r>
            <a:r>
              <a:rPr lang="en-US" altLang="ko-KR"/>
              <a:t>,</a:t>
            </a:r>
          </a:p>
          <a:p>
            <a:r>
              <a:rPr lang="ko-KR" altLang="en-US"/>
              <a:t>다양한 화면을 구현하여도 기본적인 통일성을 유지할 수 있도록 합니다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Layout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7" name="텍스트 개체 틀 5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Basic Layout</a:t>
            </a:r>
            <a:endParaRPr lang="ko-KR" altLang="en-US" dirty="0"/>
          </a:p>
        </p:txBody>
      </p:sp>
      <p:sp>
        <p:nvSpPr>
          <p:cNvPr id="78" name="Rectangle 174"/>
          <p:cNvSpPr>
            <a:spLocks noChangeAspect="1" noChangeArrowheads="1"/>
          </p:cNvSpPr>
          <p:nvPr/>
        </p:nvSpPr>
        <p:spPr bwMode="auto">
          <a:xfrm rot="5400000">
            <a:off x="1757696" y="290537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216696" y="2446378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80" name="Line 8"/>
          <p:cNvSpPr>
            <a:spLocks noChangeShapeType="1"/>
          </p:cNvSpPr>
          <p:nvPr/>
        </p:nvSpPr>
        <p:spPr bwMode="auto">
          <a:xfrm>
            <a:off x="4103016" y="2445920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1" name="Line 9"/>
          <p:cNvSpPr>
            <a:spLocks noChangeShapeType="1"/>
          </p:cNvSpPr>
          <p:nvPr/>
        </p:nvSpPr>
        <p:spPr bwMode="auto">
          <a:xfrm>
            <a:off x="4103016" y="2555455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2" name="Line 12"/>
          <p:cNvSpPr>
            <a:spLocks noChangeShapeType="1"/>
          </p:cNvSpPr>
          <p:nvPr/>
        </p:nvSpPr>
        <p:spPr bwMode="auto">
          <a:xfrm>
            <a:off x="4207791" y="2442746"/>
            <a:ext cx="0" cy="113169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3" name="Text Box 14"/>
          <p:cNvSpPr txBox="1">
            <a:spLocks noChangeArrowheads="1"/>
          </p:cNvSpPr>
          <p:nvPr/>
        </p:nvSpPr>
        <p:spPr bwMode="auto">
          <a:xfrm>
            <a:off x="4260783" y="2434808"/>
            <a:ext cx="46487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Status Bar</a:t>
            </a:r>
          </a:p>
        </p:txBody>
      </p:sp>
      <p:sp>
        <p:nvSpPr>
          <p:cNvPr id="84" name="Line 9"/>
          <p:cNvSpPr>
            <a:spLocks noChangeShapeType="1"/>
          </p:cNvSpPr>
          <p:nvPr/>
        </p:nvSpPr>
        <p:spPr bwMode="auto">
          <a:xfrm>
            <a:off x="4103016" y="2799558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5" name="Text Box 14"/>
          <p:cNvSpPr txBox="1">
            <a:spLocks noChangeArrowheads="1"/>
          </p:cNvSpPr>
          <p:nvPr/>
        </p:nvSpPr>
        <p:spPr bwMode="auto">
          <a:xfrm>
            <a:off x="4260782" y="2618956"/>
            <a:ext cx="397545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Title Bar</a:t>
            </a:r>
          </a:p>
        </p:txBody>
      </p:sp>
      <p:sp>
        <p:nvSpPr>
          <p:cNvPr id="86" name="Text Box 14"/>
          <p:cNvSpPr txBox="1">
            <a:spLocks noChangeArrowheads="1"/>
          </p:cNvSpPr>
          <p:nvPr/>
        </p:nvSpPr>
        <p:spPr bwMode="auto">
          <a:xfrm>
            <a:off x="4260783" y="3861916"/>
            <a:ext cx="532197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Client</a:t>
            </a:r>
            <a:r>
              <a:rPr lang="ko-KR" altLang="en-US" sz="800" dirty="0">
                <a:latin typeface="Trebuchet MS" pitchFamily="34" charset="0"/>
              </a:rPr>
              <a:t>영역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(Scrollable)</a:t>
            </a:r>
          </a:p>
        </p:txBody>
      </p:sp>
      <p:sp>
        <p:nvSpPr>
          <p:cNvPr id="87" name="Line 12"/>
          <p:cNvSpPr>
            <a:spLocks noChangeShapeType="1"/>
          </p:cNvSpPr>
          <p:nvPr/>
        </p:nvSpPr>
        <p:spPr bwMode="auto">
          <a:xfrm>
            <a:off x="4207791" y="2557042"/>
            <a:ext cx="0" cy="247191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8" name="Line 12"/>
          <p:cNvSpPr>
            <a:spLocks noChangeShapeType="1"/>
          </p:cNvSpPr>
          <p:nvPr/>
        </p:nvSpPr>
        <p:spPr bwMode="auto">
          <a:xfrm>
            <a:off x="4207791" y="3095665"/>
            <a:ext cx="0" cy="1809501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9" name="Line 9"/>
          <p:cNvSpPr>
            <a:spLocks noChangeShapeType="1"/>
          </p:cNvSpPr>
          <p:nvPr/>
        </p:nvSpPr>
        <p:spPr bwMode="auto">
          <a:xfrm>
            <a:off x="4103016" y="5229200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0" name="Line 9"/>
          <p:cNvSpPr>
            <a:spLocks noChangeShapeType="1"/>
          </p:cNvSpPr>
          <p:nvPr/>
        </p:nvSpPr>
        <p:spPr bwMode="auto">
          <a:xfrm>
            <a:off x="4103016" y="4934961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1" name="Line 12"/>
          <p:cNvSpPr>
            <a:spLocks noChangeShapeType="1"/>
          </p:cNvSpPr>
          <p:nvPr/>
        </p:nvSpPr>
        <p:spPr bwMode="auto">
          <a:xfrm>
            <a:off x="4207791" y="4921361"/>
            <a:ext cx="0" cy="307839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2" name="Text Box 14"/>
          <p:cNvSpPr txBox="1">
            <a:spLocks noChangeArrowheads="1"/>
          </p:cNvSpPr>
          <p:nvPr/>
        </p:nvSpPr>
        <p:spPr bwMode="auto">
          <a:xfrm>
            <a:off x="4260783" y="5009307"/>
            <a:ext cx="354264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Tab Bar</a:t>
            </a:r>
          </a:p>
        </p:txBody>
      </p:sp>
      <p:grpSp>
        <p:nvGrpSpPr>
          <p:cNvPr id="97" name="그룹 78"/>
          <p:cNvGrpSpPr/>
          <p:nvPr/>
        </p:nvGrpSpPr>
        <p:grpSpPr>
          <a:xfrm>
            <a:off x="2216696" y="4926988"/>
            <a:ext cx="1836000" cy="277200"/>
            <a:chOff x="582613" y="3928410"/>
            <a:chExt cx="1836000" cy="277200"/>
          </a:xfrm>
        </p:grpSpPr>
        <p:sp>
          <p:nvSpPr>
            <p:cNvPr id="98" name="직사각형 97"/>
            <p:cNvSpPr/>
            <p:nvPr/>
          </p:nvSpPr>
          <p:spPr bwMode="auto">
            <a:xfrm>
              <a:off x="582613" y="3928410"/>
              <a:ext cx="1836000" cy="277200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99" name="그룹 276"/>
            <p:cNvGrpSpPr/>
            <p:nvPr/>
          </p:nvGrpSpPr>
          <p:grpSpPr>
            <a:xfrm>
              <a:off x="2038479" y="3945904"/>
              <a:ext cx="360000" cy="252000"/>
              <a:chOff x="7561793" y="7007604"/>
              <a:chExt cx="360000" cy="252000"/>
            </a:xfrm>
          </p:grpSpPr>
          <p:sp>
            <p:nvSpPr>
              <p:cNvPr id="112" name="모서리가 둥근 직사각형 111"/>
              <p:cNvSpPr/>
              <p:nvPr/>
            </p:nvSpPr>
            <p:spPr bwMode="auto">
              <a:xfrm>
                <a:off x="7561793" y="7007604"/>
                <a:ext cx="360000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5</a:t>
                </a:r>
              </a:p>
            </p:txBody>
          </p:sp>
          <p:sp>
            <p:nvSpPr>
              <p:cNvPr id="113" name="타원 112"/>
              <p:cNvSpPr/>
              <p:nvPr/>
            </p:nvSpPr>
            <p:spPr bwMode="auto">
              <a:xfrm>
                <a:off x="7687929" y="7039449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0" name="그룹 277"/>
            <p:cNvGrpSpPr/>
            <p:nvPr/>
          </p:nvGrpSpPr>
          <p:grpSpPr>
            <a:xfrm>
              <a:off x="1674548" y="3945904"/>
              <a:ext cx="360000" cy="252000"/>
              <a:chOff x="6759788" y="7007604"/>
              <a:chExt cx="360000" cy="252000"/>
            </a:xfrm>
          </p:grpSpPr>
          <p:sp>
            <p:nvSpPr>
              <p:cNvPr id="110" name="모서리가 둥근 직사각형 109"/>
              <p:cNvSpPr/>
              <p:nvPr/>
            </p:nvSpPr>
            <p:spPr bwMode="auto">
              <a:xfrm>
                <a:off x="6759788" y="7007604"/>
                <a:ext cx="360000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4</a:t>
                </a:r>
              </a:p>
            </p:txBody>
          </p:sp>
          <p:sp>
            <p:nvSpPr>
              <p:cNvPr id="111" name="타원 110"/>
              <p:cNvSpPr/>
              <p:nvPr/>
            </p:nvSpPr>
            <p:spPr bwMode="auto">
              <a:xfrm>
                <a:off x="6885924" y="7039449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1" name="그룹 278"/>
            <p:cNvGrpSpPr/>
            <p:nvPr/>
          </p:nvGrpSpPr>
          <p:grpSpPr>
            <a:xfrm>
              <a:off x="1311967" y="3945904"/>
              <a:ext cx="358649" cy="252000"/>
              <a:chOff x="6324727" y="7004520"/>
              <a:chExt cx="358649" cy="252000"/>
            </a:xfrm>
          </p:grpSpPr>
          <p:sp>
            <p:nvSpPr>
              <p:cNvPr id="108" name="모서리가 둥근 직사각형 107"/>
              <p:cNvSpPr/>
              <p:nvPr/>
            </p:nvSpPr>
            <p:spPr bwMode="auto">
              <a:xfrm>
                <a:off x="6324727" y="7004520"/>
                <a:ext cx="358649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3</a:t>
                </a:r>
              </a:p>
            </p:txBody>
          </p:sp>
          <p:sp>
            <p:nvSpPr>
              <p:cNvPr id="109" name="타원 108"/>
              <p:cNvSpPr/>
              <p:nvPr/>
            </p:nvSpPr>
            <p:spPr bwMode="auto">
              <a:xfrm>
                <a:off x="6450187" y="7036365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2" name="그룹 279"/>
            <p:cNvGrpSpPr/>
            <p:nvPr/>
          </p:nvGrpSpPr>
          <p:grpSpPr>
            <a:xfrm>
              <a:off x="586805" y="3945904"/>
              <a:ext cx="358649" cy="252000"/>
              <a:chOff x="5318063" y="7013768"/>
              <a:chExt cx="358649" cy="252000"/>
            </a:xfrm>
          </p:grpSpPr>
          <p:sp>
            <p:nvSpPr>
              <p:cNvPr id="106" name="모서리가 둥근 직사각형 105"/>
              <p:cNvSpPr/>
              <p:nvPr/>
            </p:nvSpPr>
            <p:spPr bwMode="auto">
              <a:xfrm>
                <a:off x="5318063" y="7013768"/>
                <a:ext cx="358649" cy="252000"/>
              </a:xfrm>
              <a:prstGeom prst="roundRect">
                <a:avLst/>
              </a:prstGeom>
              <a:gradFill>
                <a:gsLst>
                  <a:gs pos="0">
                    <a:srgbClr val="000000">
                      <a:lumMod val="50000"/>
                      <a:lumOff val="50000"/>
                    </a:srgbClr>
                  </a:gs>
                  <a:gs pos="50000">
                    <a:srgbClr val="000000">
                      <a:lumMod val="65000"/>
                      <a:lumOff val="35000"/>
                    </a:srgbClr>
                  </a:gs>
                  <a:gs pos="53000">
                    <a:srgbClr val="000000">
                      <a:lumMod val="75000"/>
                      <a:lumOff val="25000"/>
                    </a:srgbClr>
                  </a:gs>
                  <a:gs pos="53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1</a:t>
                </a:r>
              </a:p>
            </p:txBody>
          </p:sp>
          <p:sp>
            <p:nvSpPr>
              <p:cNvPr id="107" name="타원 106"/>
              <p:cNvSpPr/>
              <p:nvPr/>
            </p:nvSpPr>
            <p:spPr bwMode="auto">
              <a:xfrm>
                <a:off x="5443523" y="7045613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3" name="그룹 280"/>
            <p:cNvGrpSpPr/>
            <p:nvPr/>
          </p:nvGrpSpPr>
          <p:grpSpPr>
            <a:xfrm>
              <a:off x="949386" y="3945904"/>
              <a:ext cx="358649" cy="252000"/>
              <a:chOff x="5724738" y="7010686"/>
              <a:chExt cx="358649" cy="252000"/>
            </a:xfrm>
          </p:grpSpPr>
          <p:sp>
            <p:nvSpPr>
              <p:cNvPr id="104" name="모서리가 둥근 직사각형 103"/>
              <p:cNvSpPr/>
              <p:nvPr/>
            </p:nvSpPr>
            <p:spPr bwMode="auto">
              <a:xfrm>
                <a:off x="5724738" y="7010686"/>
                <a:ext cx="358649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2</a:t>
                </a:r>
              </a:p>
            </p:txBody>
          </p:sp>
          <p:sp>
            <p:nvSpPr>
              <p:cNvPr id="105" name="타원 104"/>
              <p:cNvSpPr/>
              <p:nvPr/>
            </p:nvSpPr>
            <p:spPr bwMode="auto">
              <a:xfrm>
                <a:off x="5850996" y="7042531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grpSp>
        <p:nvGrpSpPr>
          <p:cNvPr id="114" name="그룹 114"/>
          <p:cNvGrpSpPr/>
          <p:nvPr/>
        </p:nvGrpSpPr>
        <p:grpSpPr>
          <a:xfrm>
            <a:off x="2216696" y="2557503"/>
            <a:ext cx="1836000" cy="244800"/>
            <a:chOff x="582613" y="1277938"/>
            <a:chExt cx="1836000" cy="244800"/>
          </a:xfrm>
        </p:grpSpPr>
        <p:sp>
          <p:nvSpPr>
            <p:cNvPr id="115" name="직사각형 114"/>
            <p:cNvSpPr/>
            <p:nvPr/>
          </p:nvSpPr>
          <p:spPr bwMode="auto">
            <a:xfrm>
              <a:off x="582613" y="1277938"/>
              <a:ext cx="1836000" cy="2448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Title</a:t>
              </a:r>
            </a:p>
          </p:txBody>
        </p:sp>
        <p:sp>
          <p:nvSpPr>
            <p:cNvPr id="116" name="타원 115"/>
            <p:cNvSpPr/>
            <p:nvPr/>
          </p:nvSpPr>
          <p:spPr bwMode="auto">
            <a:xfrm>
              <a:off x="648333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Bt1</a:t>
              </a:r>
              <a:endParaRPr kumimoji="1" lang="ko-KR" alt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17" name="타원 116"/>
            <p:cNvSpPr/>
            <p:nvPr/>
          </p:nvSpPr>
          <p:spPr bwMode="auto">
            <a:xfrm>
              <a:off x="877119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Bt2</a:t>
              </a:r>
              <a:endParaRPr kumimoji="1" lang="ko-KR" alt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20" name="타원 119"/>
            <p:cNvSpPr/>
            <p:nvPr/>
          </p:nvSpPr>
          <p:spPr bwMode="auto">
            <a:xfrm>
              <a:off x="1959335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Bt3</a:t>
              </a:r>
              <a:endParaRPr kumimoji="1" lang="ko-KR" alt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21" name="타원 120"/>
            <p:cNvSpPr/>
            <p:nvPr/>
          </p:nvSpPr>
          <p:spPr bwMode="auto">
            <a:xfrm>
              <a:off x="2188121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Bt4</a:t>
              </a:r>
              <a:endParaRPr kumimoji="1" lang="ko-KR" alt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122" name="Line 9"/>
          <p:cNvSpPr>
            <a:spLocks noChangeShapeType="1"/>
          </p:cNvSpPr>
          <p:nvPr/>
        </p:nvSpPr>
        <p:spPr bwMode="auto">
          <a:xfrm>
            <a:off x="4103016" y="3088385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123" name="Line 12"/>
          <p:cNvSpPr>
            <a:spLocks noChangeShapeType="1"/>
          </p:cNvSpPr>
          <p:nvPr/>
        </p:nvSpPr>
        <p:spPr bwMode="auto">
          <a:xfrm>
            <a:off x="4207791" y="2800353"/>
            <a:ext cx="0" cy="285787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124" name="Text Box 14"/>
          <p:cNvSpPr txBox="1">
            <a:spLocks noChangeArrowheads="1"/>
          </p:cNvSpPr>
          <p:nvPr/>
        </p:nvSpPr>
        <p:spPr bwMode="auto">
          <a:xfrm>
            <a:off x="4263618" y="2881674"/>
            <a:ext cx="1171998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Tab/Spin/Dropdown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313040" y="2437822"/>
            <a:ext cx="2304256" cy="287001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rtlCol="0">
            <a:spAutoFit/>
          </a:bodyPr>
          <a:lstStyle/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Title Bar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Title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및 버튼 제공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Title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은 중앙 정렬됨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버튼은 메뉴에 따라 제공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개수가 다름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(0~4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개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)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1-1 :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 2Depth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이상의 화면에서 해당 위치에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[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이전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]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 또는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[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취소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]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버튼으로 제공될 수 있음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rPr>
              <a:t>Tab / Spinner / Dropdown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메뉴에 따라 제공유무가 다르며 화면 특성에 따라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Tab, Spinner, Dropdown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등으로 구성될 수 있음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- GUI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가이드에 따라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,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아이콘 제공 유무 다를 수 있음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[GUI]</a:t>
            </a:r>
          </a:p>
          <a:p>
            <a:pPr marL="93663" marR="0" lvl="0" indent="-936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상단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Tab Bar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 영역의 높이는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Tab, Spin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버튼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, Dropdown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버튼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등 노출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Component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에 따라 다를 수 있음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  <a:p>
            <a:pPr marL="93663" marR="0" lvl="0" indent="-936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126" name="Oval 398"/>
          <p:cNvSpPr>
            <a:spLocks noChangeArrowheads="1"/>
          </p:cNvSpPr>
          <p:nvPr/>
        </p:nvSpPr>
        <p:spPr bwMode="auto">
          <a:xfrm>
            <a:off x="3981420" y="2583683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127" name="Oval 398"/>
          <p:cNvSpPr>
            <a:spLocks noChangeArrowheads="1"/>
          </p:cNvSpPr>
          <p:nvPr/>
        </p:nvSpPr>
        <p:spPr bwMode="auto">
          <a:xfrm>
            <a:off x="3981420" y="2836357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133" name="사각형 설명선 132"/>
          <p:cNvSpPr/>
          <p:nvPr/>
        </p:nvSpPr>
        <p:spPr>
          <a:xfrm>
            <a:off x="7941456" y="2420888"/>
            <a:ext cx="1475594" cy="828092"/>
          </a:xfrm>
          <a:prstGeom prst="wedgeRectCallout">
            <a:avLst>
              <a:gd name="adj1" fmla="val -71387"/>
              <a:gd name="adj2" fmla="val -165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 Bar, Tab Bar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대부분의 화면에 공통적으로 적용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표시</a:t>
            </a:r>
          </a:p>
        </p:txBody>
      </p:sp>
      <p:sp>
        <p:nvSpPr>
          <p:cNvPr id="134" name="사각형 설명선 133"/>
          <p:cNvSpPr/>
          <p:nvPr/>
        </p:nvSpPr>
        <p:spPr>
          <a:xfrm>
            <a:off x="3080792" y="3861048"/>
            <a:ext cx="751796" cy="551059"/>
          </a:xfrm>
          <a:prstGeom prst="wedgeRectCallout">
            <a:avLst>
              <a:gd name="adj1" fmla="val 84027"/>
              <a:gd name="adj2" fmla="val -300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Scroll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 표시</a:t>
            </a:r>
          </a:p>
        </p:txBody>
      </p:sp>
      <p:sp>
        <p:nvSpPr>
          <p:cNvPr id="136" name="사각형 설명선 135"/>
          <p:cNvSpPr/>
          <p:nvPr/>
        </p:nvSpPr>
        <p:spPr>
          <a:xfrm>
            <a:off x="626533" y="2972048"/>
            <a:ext cx="1292588" cy="744984"/>
          </a:xfrm>
          <a:prstGeom prst="wedgeRectCallout">
            <a:avLst>
              <a:gd name="adj1" fmla="val 84027"/>
              <a:gd name="adj2" fmla="val -300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적용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가능한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부분만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하게 표현함</a:t>
            </a:r>
          </a:p>
        </p:txBody>
      </p:sp>
      <p:sp>
        <p:nvSpPr>
          <p:cNvPr id="52" name="사각형 설명선 51"/>
          <p:cNvSpPr/>
          <p:nvPr/>
        </p:nvSpPr>
        <p:spPr>
          <a:xfrm>
            <a:off x="6501172" y="5598108"/>
            <a:ext cx="1475594" cy="710617"/>
          </a:xfrm>
          <a:prstGeom prst="wedgeRectCallout">
            <a:avLst>
              <a:gd name="adj1" fmla="val -32657"/>
              <a:gd name="adj2" fmla="val -8096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가이드에 따라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달라질 수 있음을 명시함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화면에서 모든 </a:t>
            </a:r>
            <a:r>
              <a:rPr lang="en-US" altLang="ko-KR" dirty="0"/>
              <a:t>List</a:t>
            </a:r>
            <a:r>
              <a:rPr lang="ko-KR" altLang="en-US" dirty="0"/>
              <a:t>를 한번에 가져올지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Scroll </a:t>
            </a:r>
            <a:r>
              <a:rPr lang="ko-KR" altLang="en-US" dirty="0"/>
              <a:t>시</a:t>
            </a:r>
            <a:r>
              <a:rPr lang="en-US" altLang="ko-KR" dirty="0"/>
              <a:t>, List </a:t>
            </a:r>
            <a:r>
              <a:rPr lang="ko-KR" altLang="en-US" dirty="0"/>
              <a:t>자동 더 보기 </a:t>
            </a:r>
            <a:r>
              <a:rPr lang="en-US" altLang="ko-KR" dirty="0"/>
              <a:t>or [</a:t>
            </a:r>
            <a:r>
              <a:rPr lang="ko-KR" altLang="en-US" dirty="0"/>
              <a:t>더 보기</a:t>
            </a:r>
            <a:r>
              <a:rPr lang="en-US" altLang="ko-KR" dirty="0"/>
              <a:t>] </a:t>
            </a:r>
            <a:r>
              <a:rPr lang="ko-KR" altLang="en-US" dirty="0"/>
              <a:t>버튼 제공 </a:t>
            </a:r>
            <a:r>
              <a:rPr lang="en-US" altLang="ko-KR" dirty="0"/>
              <a:t>or Paging</a:t>
            </a:r>
            <a:r>
              <a:rPr lang="ko-KR" altLang="en-US" dirty="0"/>
              <a:t> 부여할지 사전 개발 협의 후에 명시합니다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Layout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제공 정책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28566" y="1715122"/>
            <a:ext cx="3534439" cy="2073918"/>
            <a:chOff x="1028566" y="1715122"/>
            <a:chExt cx="3534439" cy="20739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28566" y="1953040"/>
              <a:ext cx="3534439" cy="1836000"/>
            </a:xfrm>
            <a:prstGeom prst="rect">
              <a:avLst/>
            </a:prstGeom>
            <a:noFill/>
          </p:spPr>
        </p:pic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1064568" y="1715122"/>
              <a:ext cx="903600" cy="1789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자동 </a:t>
              </a:r>
              <a:r>
                <a:rPr kumimoji="0" lang="ko-KR" altLang="en-US" sz="8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더보기</a:t>
              </a: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 </a:t>
              </a:r>
              <a:r>
                <a:rPr kumimoji="0" lang="en-US" altLang="ko-KR" sz="800" kern="0" dirty="0">
                  <a:latin typeface="Trebuchet MS"/>
                  <a:cs typeface="Arial" pitchFamily="34" charset="0"/>
                </a:rPr>
                <a:t>Case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30" name="사각형 설명선 29"/>
          <p:cNvSpPr/>
          <p:nvPr/>
        </p:nvSpPr>
        <p:spPr>
          <a:xfrm>
            <a:off x="67945" y="3813755"/>
            <a:ext cx="2088032" cy="792088"/>
          </a:xfrm>
          <a:prstGeom prst="wedgeRectCallout">
            <a:avLst>
              <a:gd name="adj1" fmla="val -374"/>
              <a:gd name="adj2" fmla="val -780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가능하다면 자동 더 보기 방식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가장 좋지만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속도 등의 이슈가 발생할 수 있으므로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반드시 개발 확인하고 기획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5997" y="4509324"/>
            <a:ext cx="5813189" cy="1836000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5133021" y="1715122"/>
            <a:ext cx="4280908" cy="2073918"/>
            <a:chOff x="5133021" y="1715122"/>
            <a:chExt cx="4280908" cy="207391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3021" y="1953040"/>
              <a:ext cx="4280908" cy="183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AutoShape 6"/>
            <p:cNvSpPr>
              <a:spLocks noChangeArrowheads="1"/>
            </p:cNvSpPr>
            <p:nvPr/>
          </p:nvSpPr>
          <p:spPr bwMode="auto">
            <a:xfrm>
              <a:off x="5133021" y="1715122"/>
              <a:ext cx="903600" cy="1789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kern="0" dirty="0">
                  <a:latin typeface="Trebuchet MS"/>
                  <a:cs typeface="Arial" pitchFamily="34" charset="0"/>
                </a:rPr>
                <a:t>Paging Case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2385787" y="4266949"/>
            <a:ext cx="9036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kern="0" dirty="0" err="1">
                <a:latin typeface="Trebuchet MS"/>
                <a:cs typeface="Arial" pitchFamily="34" charset="0"/>
              </a:rPr>
              <a:t>더보기</a:t>
            </a:r>
            <a:r>
              <a:rPr kumimoji="0" lang="en-US" altLang="ko-KR" sz="800" kern="0" dirty="0">
                <a:latin typeface="Trebuchet MS"/>
                <a:cs typeface="Arial" pitchFamily="34" charset="0"/>
              </a:rPr>
              <a:t> Case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5996" y="4509324"/>
            <a:ext cx="5813189" cy="1836000"/>
          </a:xfrm>
          <a:prstGeom prst="rect">
            <a:avLst/>
          </a:prstGeom>
          <a:noFill/>
        </p:spPr>
      </p:pic>
      <p:sp>
        <p:nvSpPr>
          <p:cNvPr id="26" name="사각형 설명선 25"/>
          <p:cNvSpPr/>
          <p:nvPr/>
        </p:nvSpPr>
        <p:spPr>
          <a:xfrm>
            <a:off x="8227808" y="3863185"/>
            <a:ext cx="1655614" cy="684076"/>
          </a:xfrm>
          <a:prstGeom prst="wedgeRectCallout">
            <a:avLst>
              <a:gd name="adj1" fmla="val -24472"/>
              <a:gd name="adj2" fmla="val -7059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개수의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까지 한번에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[&lt;][&gt;]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다음 목록을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사례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35995" y="4266949"/>
            <a:ext cx="5813189" cy="2078375"/>
            <a:chOff x="2335995" y="4266949"/>
            <a:chExt cx="5813189" cy="2078375"/>
          </a:xfrm>
        </p:grpSpPr>
        <p:sp>
          <p:nvSpPr>
            <p:cNvPr id="27" name="AutoShape 6"/>
            <p:cNvSpPr>
              <a:spLocks noChangeArrowheads="1"/>
            </p:cNvSpPr>
            <p:nvPr/>
          </p:nvSpPr>
          <p:spPr bwMode="auto">
            <a:xfrm>
              <a:off x="2385786" y="4266949"/>
              <a:ext cx="903600" cy="1789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kern="0" dirty="0" err="1">
                  <a:latin typeface="Trebuchet MS"/>
                  <a:cs typeface="Arial" pitchFamily="34" charset="0"/>
                </a:rPr>
                <a:t>더보기</a:t>
              </a:r>
              <a:r>
                <a:rPr kumimoji="0" lang="en-US" altLang="ko-KR" sz="800" kern="0" dirty="0">
                  <a:latin typeface="Trebuchet MS"/>
                  <a:cs typeface="Arial" pitchFamily="34" charset="0"/>
                </a:rPr>
                <a:t> Case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35995" y="4509324"/>
              <a:ext cx="5813189" cy="1836000"/>
            </a:xfrm>
            <a:prstGeom prst="rect">
              <a:avLst/>
            </a:prstGeom>
            <a:noFill/>
          </p:spPr>
        </p:pic>
      </p:grpSp>
      <p:sp>
        <p:nvSpPr>
          <p:cNvPr id="22" name="사각형 설명선 21"/>
          <p:cNvSpPr/>
          <p:nvPr/>
        </p:nvSpPr>
        <p:spPr>
          <a:xfrm>
            <a:off x="596516" y="5577951"/>
            <a:ext cx="1655614" cy="684076"/>
          </a:xfrm>
          <a:prstGeom prst="wedgeRectCallout">
            <a:avLst>
              <a:gd name="adj1" fmla="val 64851"/>
              <a:gd name="adj2" fmla="val 185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개수의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까지 한번에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더보기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제공하는 사례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하이브리드앱</a:t>
            </a:r>
            <a:r>
              <a:rPr lang="en-US" altLang="ko-KR" dirty="0"/>
              <a:t> </a:t>
            </a:r>
            <a:r>
              <a:rPr lang="ko-KR" altLang="en-US" dirty="0"/>
              <a:t>로 아래와 같은 다양한 </a:t>
            </a:r>
            <a:r>
              <a:rPr lang="en-US" altLang="ko-KR" dirty="0"/>
              <a:t>Component</a:t>
            </a:r>
            <a:r>
              <a:rPr lang="ko-KR" altLang="en-US" dirty="0"/>
              <a:t>를 제공할 수 있습니다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Common component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217" y="2073299"/>
            <a:ext cx="5688631" cy="360274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196916" y="5769260"/>
            <a:ext cx="369524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+mn-lt"/>
              </a:rPr>
              <a:t>※ </a:t>
            </a:r>
            <a:r>
              <a:rPr lang="ko-KR" altLang="en-US" sz="700" dirty="0">
                <a:solidFill>
                  <a:srgbClr val="FF0000"/>
                </a:solidFill>
                <a:latin typeface="+mn-lt"/>
              </a:rPr>
              <a:t>모든 </a:t>
            </a:r>
            <a:r>
              <a:rPr lang="en-US" altLang="ko-KR" sz="700" dirty="0">
                <a:solidFill>
                  <a:srgbClr val="FF0000"/>
                </a:solidFill>
                <a:latin typeface="+mn-lt"/>
              </a:rPr>
              <a:t>Component</a:t>
            </a:r>
            <a:r>
              <a:rPr lang="ko-KR" altLang="en-US" sz="700" dirty="0">
                <a:solidFill>
                  <a:srgbClr val="FF0000"/>
                </a:solidFill>
                <a:latin typeface="+mn-lt"/>
              </a:rPr>
              <a:t>는 앱</a:t>
            </a:r>
            <a:r>
              <a:rPr lang="en-US" altLang="ko-KR" sz="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+mn-lt"/>
              </a:rPr>
              <a:t>특징이나 기능에 따라</a:t>
            </a:r>
            <a:r>
              <a:rPr lang="en-US" altLang="ko-KR" sz="700" dirty="0">
                <a:solidFill>
                  <a:srgbClr val="FF0000"/>
                </a:solidFill>
                <a:latin typeface="+mn-lt"/>
              </a:rPr>
              <a:t>, </a:t>
            </a:r>
            <a:r>
              <a:rPr lang="ko-KR" altLang="en-US" sz="700" dirty="0">
                <a:solidFill>
                  <a:srgbClr val="FF0000"/>
                </a:solidFill>
                <a:latin typeface="+mn-lt"/>
              </a:rPr>
              <a:t>위와 다르거나 변형되어 기획될 수 있음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텍스트 개체 틀 18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버튼은 기능에 따라 텍스트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또는 아이콘</a:t>
            </a:r>
            <a:r>
              <a:rPr lang="en-US" altLang="ko-KR" dirty="0"/>
              <a:t>+</a:t>
            </a:r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유형 등으로 기획될 수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GUI </a:t>
            </a:r>
            <a:r>
              <a:rPr lang="ko-KR" altLang="en-US" dirty="0"/>
              <a:t>가이드에 따라 변경될 수 있습니다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99" name="텍스트 개체 틀 19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버튼</a:t>
            </a:r>
            <a:endParaRPr lang="ko-KR" altLang="en-US" dirty="0"/>
          </a:p>
        </p:txBody>
      </p:sp>
      <p:sp>
        <p:nvSpPr>
          <p:cNvPr id="99" name="Rectangle 174"/>
          <p:cNvSpPr>
            <a:spLocks noChangeAspect="1" noChangeArrowheads="1"/>
          </p:cNvSpPr>
          <p:nvPr/>
        </p:nvSpPr>
        <p:spPr bwMode="auto">
          <a:xfrm>
            <a:off x="5817096" y="2325550"/>
            <a:ext cx="2196000" cy="35136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grpSp>
        <p:nvGrpSpPr>
          <p:cNvPr id="4" name="그룹 112"/>
          <p:cNvGrpSpPr/>
          <p:nvPr/>
        </p:nvGrpSpPr>
        <p:grpSpPr>
          <a:xfrm>
            <a:off x="5817096" y="2325550"/>
            <a:ext cx="2196000" cy="439449"/>
            <a:chOff x="452500" y="1268413"/>
            <a:chExt cx="2196000" cy="439449"/>
          </a:xfrm>
        </p:grpSpPr>
        <p:sp>
          <p:nvSpPr>
            <p:cNvPr id="101" name="직사각형 100"/>
            <p:cNvSpPr/>
            <p:nvPr/>
          </p:nvSpPr>
          <p:spPr bwMode="auto">
            <a:xfrm>
              <a:off x="452500" y="1268413"/>
              <a:ext cx="2196000" cy="144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72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102" name="직사각형 101"/>
            <p:cNvSpPr/>
            <p:nvPr/>
          </p:nvSpPr>
          <p:spPr bwMode="auto">
            <a:xfrm>
              <a:off x="452500" y="1419862"/>
              <a:ext cx="2196000" cy="2880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72000" rIns="72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조치자</a:t>
              </a:r>
            </a:p>
          </p:txBody>
        </p:sp>
        <p:grpSp>
          <p:nvGrpSpPr>
            <p:cNvPr id="5" name="그룹 397"/>
            <p:cNvGrpSpPr/>
            <p:nvPr/>
          </p:nvGrpSpPr>
          <p:grpSpPr>
            <a:xfrm>
              <a:off x="2385310" y="1416917"/>
              <a:ext cx="210476" cy="270000"/>
              <a:chOff x="11460537" y="1779684"/>
              <a:chExt cx="210476" cy="270000"/>
            </a:xfrm>
          </p:grpSpPr>
          <p:sp>
            <p:nvSpPr>
              <p:cNvPr id="104" name="십자형 103"/>
              <p:cNvSpPr/>
              <p:nvPr/>
            </p:nvSpPr>
            <p:spPr bwMode="auto">
              <a:xfrm rot="2700000" flipH="1">
                <a:off x="11527013" y="1852209"/>
                <a:ext cx="144000" cy="144000"/>
              </a:xfrm>
              <a:prstGeom prst="plus">
                <a:avLst>
                  <a:gd name="adj" fmla="val 41129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cxnSp>
            <p:nvCxnSpPr>
              <p:cNvPr id="105" name="직선 연결선 104"/>
              <p:cNvCxnSpPr/>
              <p:nvPr/>
            </p:nvCxnSpPr>
            <p:spPr bwMode="auto">
              <a:xfrm rot="5400000">
                <a:off x="11325537" y="1914684"/>
                <a:ext cx="270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graphicFrame>
        <p:nvGraphicFramePr>
          <p:cNvPr id="106" name="Group 381"/>
          <p:cNvGraphicFramePr>
            <a:graphicFrameLocks noGrp="1"/>
          </p:cNvGraphicFramePr>
          <p:nvPr/>
        </p:nvGraphicFramePr>
        <p:xfrm>
          <a:off x="5827311" y="2758964"/>
          <a:ext cx="2185200" cy="2631600"/>
        </p:xfrm>
        <a:graphic>
          <a:graphicData uri="http://schemas.openxmlformats.org/drawingml/2006/table">
            <a:tbl>
              <a:tblPr/>
              <a:tblGrid>
                <a:gridCol w="233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175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175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업무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성명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108000" marR="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공통</a:t>
                      </a: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김기준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공통</a:t>
                      </a: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이정호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토목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김성진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토목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한지민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dirty="0">
                          <a:solidFill>
                            <a:schemeClr val="tx1"/>
                          </a:solidFill>
                          <a:ea typeface="맑은 고딕" pitchFamily="48" charset="-127"/>
                        </a:rPr>
                        <a:t>보선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강나래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dirty="0">
                          <a:solidFill>
                            <a:schemeClr val="tx1"/>
                          </a:solidFill>
                          <a:ea typeface="맑은 고딕" pitchFamily="48" charset="-127"/>
                        </a:rPr>
                        <a:t>전기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김도철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토목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나철도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dirty="0">
                          <a:solidFill>
                            <a:schemeClr val="tx1"/>
                          </a:solidFill>
                          <a:ea typeface="맑은 고딕" pitchFamily="48" charset="-127"/>
                        </a:rPr>
                        <a:t>설비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이공사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6" name="그룹 106"/>
          <p:cNvGrpSpPr/>
          <p:nvPr/>
        </p:nvGrpSpPr>
        <p:grpSpPr>
          <a:xfrm>
            <a:off x="5851086" y="3086531"/>
            <a:ext cx="180000" cy="2267968"/>
            <a:chOff x="486428" y="2029394"/>
            <a:chExt cx="180000" cy="2267968"/>
          </a:xfrm>
        </p:grpSpPr>
        <p:sp>
          <p:nvSpPr>
            <p:cNvPr id="108" name="AutoShape 242"/>
            <p:cNvSpPr>
              <a:spLocks noChangeArrowheads="1"/>
            </p:cNvSpPr>
            <p:nvPr/>
          </p:nvSpPr>
          <p:spPr bwMode="auto">
            <a:xfrm>
              <a:off x="486428" y="2029394"/>
              <a:ext cx="180000" cy="1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12700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09" name="AutoShape 242"/>
            <p:cNvSpPr>
              <a:spLocks noChangeArrowheads="1"/>
            </p:cNvSpPr>
            <p:nvPr/>
          </p:nvSpPr>
          <p:spPr bwMode="auto">
            <a:xfrm>
              <a:off x="486428" y="2299915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0" name="AutoShape 242"/>
            <p:cNvSpPr>
              <a:spLocks noChangeArrowheads="1"/>
            </p:cNvSpPr>
            <p:nvPr/>
          </p:nvSpPr>
          <p:spPr bwMode="auto">
            <a:xfrm>
              <a:off x="486428" y="2551386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1" name="AutoShape 242"/>
            <p:cNvSpPr>
              <a:spLocks noChangeArrowheads="1"/>
            </p:cNvSpPr>
            <p:nvPr/>
          </p:nvSpPr>
          <p:spPr bwMode="auto">
            <a:xfrm>
              <a:off x="486428" y="2812382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2" name="AutoShape 242"/>
            <p:cNvSpPr>
              <a:spLocks noChangeArrowheads="1"/>
            </p:cNvSpPr>
            <p:nvPr/>
          </p:nvSpPr>
          <p:spPr bwMode="auto">
            <a:xfrm>
              <a:off x="486428" y="3073378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3" name="AutoShape 242"/>
            <p:cNvSpPr>
              <a:spLocks noChangeArrowheads="1"/>
            </p:cNvSpPr>
            <p:nvPr/>
          </p:nvSpPr>
          <p:spPr bwMode="auto">
            <a:xfrm>
              <a:off x="486428" y="3334374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4" name="AutoShape 242"/>
            <p:cNvSpPr>
              <a:spLocks noChangeArrowheads="1"/>
            </p:cNvSpPr>
            <p:nvPr/>
          </p:nvSpPr>
          <p:spPr bwMode="auto">
            <a:xfrm>
              <a:off x="486428" y="359537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5" name="AutoShape 242"/>
            <p:cNvSpPr>
              <a:spLocks noChangeArrowheads="1"/>
            </p:cNvSpPr>
            <p:nvPr/>
          </p:nvSpPr>
          <p:spPr bwMode="auto">
            <a:xfrm>
              <a:off x="486428" y="3856366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6" name="AutoShape 242"/>
            <p:cNvSpPr>
              <a:spLocks noChangeArrowheads="1"/>
            </p:cNvSpPr>
            <p:nvPr/>
          </p:nvSpPr>
          <p:spPr bwMode="auto">
            <a:xfrm>
              <a:off x="486428" y="4117362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</p:grpSp>
      <p:grpSp>
        <p:nvGrpSpPr>
          <p:cNvPr id="7" name="그룹 419"/>
          <p:cNvGrpSpPr/>
          <p:nvPr/>
        </p:nvGrpSpPr>
        <p:grpSpPr>
          <a:xfrm>
            <a:off x="5824197" y="5547764"/>
            <a:ext cx="2188800" cy="288000"/>
            <a:chOff x="4799649" y="4851228"/>
            <a:chExt cx="2188800" cy="288000"/>
          </a:xfrm>
        </p:grpSpPr>
        <p:sp>
          <p:nvSpPr>
            <p:cNvPr id="118" name="직사각형 125"/>
            <p:cNvSpPr>
              <a:spLocks noChangeArrowheads="1"/>
            </p:cNvSpPr>
            <p:nvPr/>
          </p:nvSpPr>
          <p:spPr bwMode="auto">
            <a:xfrm>
              <a:off x="4799649" y="4851228"/>
              <a:ext cx="2188800" cy="2880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6350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>
              <a:outerShdw dist="25400" dir="16200000" rotWithShape="0">
                <a:srgbClr val="000000">
                  <a:alpha val="28000"/>
                </a:srgbClr>
              </a:outerShdw>
            </a:effectLst>
          </p:spPr>
          <p:txBody>
            <a:bodyPr anchor="ctr"/>
            <a:lstStyle/>
            <a:p>
              <a:pPr marL="92075" marR="0" lvl="0" indent="-92075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 bwMode="auto">
            <a:xfrm>
              <a:off x="6452727" y="4896228"/>
              <a:ext cx="468000" cy="198000"/>
            </a:xfrm>
            <a:prstGeom prst="roundRect">
              <a:avLst>
                <a:gd name="adj" fmla="val 15003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4138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Trebuchet MS"/>
                </a:rPr>
                <a:t>확인</a:t>
              </a:r>
            </a:p>
          </p:txBody>
        </p:sp>
      </p:grpSp>
      <p:sp>
        <p:nvSpPr>
          <p:cNvPr id="120" name="모서리가 둥근 직사각형 119"/>
          <p:cNvSpPr/>
          <p:nvPr/>
        </p:nvSpPr>
        <p:spPr bwMode="auto">
          <a:xfrm>
            <a:off x="7485821" y="6051263"/>
            <a:ext cx="468000" cy="198000"/>
          </a:xfrm>
          <a:prstGeom prst="roundRect">
            <a:avLst>
              <a:gd name="adj" fmla="val 15003"/>
            </a:avLst>
          </a:prstGeom>
          <a:gradFill rotWithShape="1">
            <a:gsLst>
              <a:gs pos="0">
                <a:srgbClr val="FFFFFF">
                  <a:alpha val="89999"/>
                </a:srgbClr>
              </a:gs>
              <a:gs pos="100000">
                <a:srgbClr val="B2B2B2"/>
              </a:gs>
            </a:gsLst>
            <a:lin ang="5400000" scaled="1"/>
          </a:gradFill>
          <a:ln w="6350" algn="ctr">
            <a:solidFill>
              <a:srgbClr val="333333"/>
            </a:solidFill>
            <a:round/>
            <a:headEnd/>
            <a:tailEnd/>
          </a:ln>
          <a:effectLst>
            <a:outerShdw dist="17961" dir="2700000" algn="ctr" rotWithShape="0">
              <a:srgbClr val="808080">
                <a:alpha val="50000"/>
              </a:srgbClr>
            </a:outerShdw>
          </a:effectLst>
        </p:spPr>
        <p:txBody>
          <a:bodyPr wrap="none" lIns="90000" tIns="36000" rIns="90000" bIns="4680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확인</a:t>
            </a:r>
            <a:endParaRPr kumimoji="0" lang="ko-KR" altLang="en-US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</a:endParaRPr>
          </a:p>
        </p:txBody>
      </p:sp>
      <p:cxnSp>
        <p:nvCxnSpPr>
          <p:cNvPr id="121" name="직선 화살표 연결선 120"/>
          <p:cNvCxnSpPr/>
          <p:nvPr/>
        </p:nvCxnSpPr>
        <p:spPr bwMode="auto">
          <a:xfrm rot="5400000">
            <a:off x="7605004" y="5915710"/>
            <a:ext cx="252000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grpSp>
        <p:nvGrpSpPr>
          <p:cNvPr id="8" name="그룹 121"/>
          <p:cNvGrpSpPr/>
          <p:nvPr/>
        </p:nvGrpSpPr>
        <p:grpSpPr>
          <a:xfrm>
            <a:off x="6820954" y="2748420"/>
            <a:ext cx="1141381" cy="286524"/>
            <a:chOff x="1460612" y="1984848"/>
            <a:chExt cx="1141381" cy="286524"/>
          </a:xfrm>
        </p:grpSpPr>
        <p:grpSp>
          <p:nvGrpSpPr>
            <p:cNvPr id="9" name="그룹 97"/>
            <p:cNvGrpSpPr/>
            <p:nvPr/>
          </p:nvGrpSpPr>
          <p:grpSpPr>
            <a:xfrm>
              <a:off x="1476325" y="1994373"/>
              <a:ext cx="555261" cy="276999"/>
              <a:chOff x="1466800" y="1984848"/>
              <a:chExt cx="555261" cy="276999"/>
            </a:xfrm>
          </p:grpSpPr>
          <p:sp>
            <p:nvSpPr>
              <p:cNvPr id="128" name="AutoShape 242"/>
              <p:cNvSpPr>
                <a:spLocks noChangeArrowheads="1"/>
              </p:cNvSpPr>
              <p:nvPr/>
            </p:nvSpPr>
            <p:spPr bwMode="auto">
              <a:xfrm>
                <a:off x="1518061" y="2024885"/>
                <a:ext cx="504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</p:spPr>
            <p:txBody>
              <a:bodyPr lIns="108000" tIns="46800" rIns="72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추가</a:t>
                </a: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1466800" y="1984848"/>
                <a:ext cx="320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+ 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grpSp>
          <p:nvGrpSpPr>
            <p:cNvPr id="10" name="그룹 100"/>
            <p:cNvGrpSpPr/>
            <p:nvPr/>
          </p:nvGrpSpPr>
          <p:grpSpPr>
            <a:xfrm>
              <a:off x="2081096" y="1984848"/>
              <a:ext cx="520897" cy="276999"/>
              <a:chOff x="2081096" y="1975323"/>
              <a:chExt cx="520897" cy="276999"/>
            </a:xfrm>
          </p:grpSpPr>
          <p:sp>
            <p:nvSpPr>
              <p:cNvPr id="126" name="AutoShape 242"/>
              <p:cNvSpPr>
                <a:spLocks noChangeArrowheads="1"/>
              </p:cNvSpPr>
              <p:nvPr/>
            </p:nvSpPr>
            <p:spPr bwMode="auto">
              <a:xfrm>
                <a:off x="2097993" y="2024885"/>
                <a:ext cx="504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85000"/>
                  </a:srgb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삭제</a:t>
                </a: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2081096" y="1975323"/>
                <a:ext cx="240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-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cxnSp>
          <p:nvCxnSpPr>
            <p:cNvPr id="125" name="직선 연결선 124"/>
            <p:cNvCxnSpPr/>
            <p:nvPr/>
          </p:nvCxnSpPr>
          <p:spPr bwMode="auto">
            <a:xfrm>
              <a:off x="1460612" y="2049103"/>
              <a:ext cx="0" cy="170607"/>
            </a:xfrm>
            <a:prstGeom prst="line">
              <a:avLst/>
            </a:prstGeom>
            <a:solidFill>
              <a:srgbClr val="FFFFFF">
                <a:lumMod val="95000"/>
              </a:srgbClr>
            </a:solidFill>
            <a:ln w="19050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</p:cxnSp>
      </p:grpSp>
      <p:grpSp>
        <p:nvGrpSpPr>
          <p:cNvPr id="11" name="그룹 137"/>
          <p:cNvGrpSpPr/>
          <p:nvPr/>
        </p:nvGrpSpPr>
        <p:grpSpPr>
          <a:xfrm>
            <a:off x="5864783" y="2803474"/>
            <a:ext cx="900000" cy="198000"/>
            <a:chOff x="3325611" y="2042868"/>
            <a:chExt cx="900000" cy="198000"/>
          </a:xfrm>
        </p:grpSpPr>
        <p:sp>
          <p:nvSpPr>
            <p:cNvPr id="131" name="모서리가 둥근 직사각형 130"/>
            <p:cNvSpPr/>
            <p:nvPr/>
          </p:nvSpPr>
          <p:spPr bwMode="auto">
            <a:xfrm>
              <a:off x="3325611" y="2042868"/>
              <a:ext cx="900000" cy="198000"/>
            </a:xfrm>
            <a:prstGeom prst="round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lIns="72000" rIns="72000" anchor="ctr"/>
            <a:lstStyle/>
            <a:p>
              <a:pPr marL="92075" marR="0" lvl="0" indent="-9207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그룹</a:t>
              </a:r>
              <a:r>
                <a:rPr kumimoji="0" lang="en-US" altLang="ko-KR" sz="7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1</a:t>
              </a:r>
              <a:endParaRPr kumimoji="0" lang="ko-KR" altLang="en-US" sz="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grpSp>
          <p:nvGrpSpPr>
            <p:cNvPr id="12" name="그룹 140"/>
            <p:cNvGrpSpPr/>
            <p:nvPr/>
          </p:nvGrpSpPr>
          <p:grpSpPr>
            <a:xfrm>
              <a:off x="4052900" y="2087893"/>
              <a:ext cx="107950" cy="107950"/>
              <a:chOff x="1885293" y="2576870"/>
              <a:chExt cx="107950" cy="107950"/>
            </a:xfrm>
          </p:grpSpPr>
          <p:sp>
            <p:nvSpPr>
              <p:cNvPr id="133" name="타원 132"/>
              <p:cNvSpPr/>
              <p:nvPr/>
            </p:nvSpPr>
            <p:spPr bwMode="auto">
              <a:xfrm rot="2487701">
                <a:off x="1885293" y="2576870"/>
                <a:ext cx="107950" cy="107950"/>
              </a:xfrm>
              <a:prstGeom prst="ellipse">
                <a:avLst/>
              </a:prstGeom>
              <a:solidFill>
                <a:srgbClr val="808080">
                  <a:lumMod val="75000"/>
                </a:srgbClr>
              </a:solidFill>
              <a:ln w="12700" cap="flat" cmpd="sng" algn="ctr">
                <a:solidFill>
                  <a:srgbClr val="808080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134" name="1/2 액자 133"/>
              <p:cNvSpPr/>
              <p:nvPr/>
            </p:nvSpPr>
            <p:spPr bwMode="auto">
              <a:xfrm rot="13576717">
                <a:off x="1918630" y="2600683"/>
                <a:ext cx="41275" cy="4445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</p:grpSp>
      <p:graphicFrame>
        <p:nvGraphicFramePr>
          <p:cNvPr id="447" name="Group 55"/>
          <p:cNvGraphicFramePr>
            <a:graphicFrameLocks noGrp="1"/>
          </p:cNvGraphicFramePr>
          <p:nvPr/>
        </p:nvGraphicFramePr>
        <p:xfrm>
          <a:off x="488950" y="1665287"/>
          <a:ext cx="4211638" cy="4619847"/>
        </p:xfrm>
        <a:graphic>
          <a:graphicData uri="http://schemas.openxmlformats.org/drawingml/2006/table">
            <a:tbl>
              <a:tblPr/>
              <a:tblGrid>
                <a:gridCol w="79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9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108000" marR="99060" marT="36000" marB="36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UI &amp; Description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95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텍스트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7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텍스트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텍스트 길이에 따라 버튼 가로 폭이 늘어남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상태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제작 필요함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액션 실행</a:t>
                      </a: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95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아이콘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이미지만 제공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상태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제작 필요함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액션 실행</a:t>
                      </a: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76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아이콘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+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버튼</a:t>
                      </a:r>
                    </a:p>
                  </a:txBody>
                  <a:tcPr marL="108000" marR="9906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8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+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텍스트 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이미지와 텍스트 동시에 제공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상태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제작 필요함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액션 실행</a:t>
                      </a: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1" name="그룹 448"/>
          <p:cNvGrpSpPr/>
          <p:nvPr/>
        </p:nvGrpSpPr>
        <p:grpSpPr>
          <a:xfrm>
            <a:off x="1455658" y="2031021"/>
            <a:ext cx="2731040" cy="553742"/>
            <a:chOff x="-4211639" y="1255078"/>
            <a:chExt cx="2731040" cy="553742"/>
          </a:xfrm>
        </p:grpSpPr>
        <p:grpSp>
          <p:nvGrpSpPr>
            <p:cNvPr id="145" name="그룹 183"/>
            <p:cNvGrpSpPr/>
            <p:nvPr/>
          </p:nvGrpSpPr>
          <p:grpSpPr>
            <a:xfrm>
              <a:off x="-4211639" y="1268413"/>
              <a:ext cx="1025667" cy="198000"/>
              <a:chOff x="2612657" y="1578476"/>
              <a:chExt cx="1025667" cy="198000"/>
            </a:xfrm>
          </p:grpSpPr>
          <p:sp>
            <p:nvSpPr>
              <p:cNvPr id="462" name="모서리가 둥근 직사각형 461"/>
              <p:cNvSpPr/>
              <p:nvPr/>
            </p:nvSpPr>
            <p:spPr bwMode="auto">
              <a:xfrm>
                <a:off x="3170324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41388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  <a:latin typeface="Trebuchet MS"/>
                    <a:cs typeface="+mn-cs"/>
                  </a:rPr>
                  <a:t>확인</a:t>
                </a:r>
              </a:p>
            </p:txBody>
          </p:sp>
          <p:sp>
            <p:nvSpPr>
              <p:cNvPr id="463" name="모서리가 둥근 직사각형 462"/>
              <p:cNvSpPr/>
              <p:nvPr/>
            </p:nvSpPr>
            <p:spPr bwMode="auto">
              <a:xfrm>
                <a:off x="2612657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FFFFFF">
                      <a:alpha val="89999"/>
                    </a:srgbClr>
                  </a:gs>
                  <a:gs pos="100000">
                    <a:srgbClr val="B2B2B2"/>
                  </a:gs>
                </a:gsLst>
                <a:lin ang="5400000" scaled="1"/>
              </a:gradFill>
              <a:ln w="6350" algn="ctr">
                <a:solidFill>
                  <a:srgbClr val="333333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lIns="90000" tIns="36000" rIns="90000" bIns="46800" anchor="ctr"/>
              <a:lstStyle/>
              <a:p>
                <a:pPr marL="92075" marR="0" lvl="0" indent="-92075" algn="ctr" defTabSz="941388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kern="0" dirty="0">
                    <a:solidFill>
                      <a:sysClr val="windowText" lastClr="000000"/>
                    </a:solidFill>
                    <a:latin typeface="+mn-lt"/>
                  </a:rPr>
                  <a:t>확인</a:t>
                </a:r>
              </a:p>
            </p:txBody>
          </p:sp>
        </p:grpSp>
        <p:grpSp>
          <p:nvGrpSpPr>
            <p:cNvPr id="146" name="그룹 129"/>
            <p:cNvGrpSpPr/>
            <p:nvPr/>
          </p:nvGrpSpPr>
          <p:grpSpPr>
            <a:xfrm>
              <a:off x="-3023953" y="1255078"/>
              <a:ext cx="1543354" cy="209550"/>
              <a:chOff x="1977163" y="1977245"/>
              <a:chExt cx="1543354" cy="209550"/>
            </a:xfrm>
          </p:grpSpPr>
          <p:grpSp>
            <p:nvGrpSpPr>
              <p:cNvPr id="147" name="그룹 548"/>
              <p:cNvGrpSpPr/>
              <p:nvPr/>
            </p:nvGrpSpPr>
            <p:grpSpPr>
              <a:xfrm>
                <a:off x="2800517" y="1977245"/>
                <a:ext cx="720000" cy="209550"/>
                <a:chOff x="4270588" y="3057343"/>
                <a:chExt cx="720000" cy="209550"/>
              </a:xfrm>
            </p:grpSpPr>
            <p:sp>
              <p:nvSpPr>
                <p:cNvPr id="460" name="직사각형 459"/>
                <p:cNvSpPr/>
                <p:nvPr/>
              </p:nvSpPr>
              <p:spPr bwMode="auto">
                <a:xfrm>
                  <a:off x="4270588" y="3057343"/>
                  <a:ext cx="720000" cy="2095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9525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indent="-92075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00" b="1" dirty="0">
                      <a:solidFill>
                        <a:schemeClr val="bg1"/>
                      </a:solidFill>
                      <a:latin typeface="+mj-lt"/>
                      <a:ea typeface="+mn-ea"/>
                    </a:rPr>
                    <a:t>버튼</a:t>
                  </a:r>
                </a:p>
              </p:txBody>
            </p:sp>
            <p:cxnSp>
              <p:nvCxnSpPr>
                <p:cNvPr id="461" name="직선 연결선 460"/>
                <p:cNvCxnSpPr/>
                <p:nvPr/>
              </p:nvCxnSpPr>
              <p:spPr bwMode="auto">
                <a:xfrm rot="10800000" flipH="1">
                  <a:off x="4270588" y="3066868"/>
                  <a:ext cx="720000" cy="0"/>
                </a:xfrm>
                <a:prstGeom prst="line">
                  <a:avLst/>
                </a:prstGeom>
                <a:solidFill>
                  <a:schemeClr val="bg1">
                    <a:lumMod val="6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148" name="그룹 551"/>
              <p:cNvGrpSpPr/>
              <p:nvPr/>
            </p:nvGrpSpPr>
            <p:grpSpPr>
              <a:xfrm>
                <a:off x="1977163" y="1977245"/>
                <a:ext cx="720000" cy="209550"/>
                <a:chOff x="3508588" y="3057343"/>
                <a:chExt cx="720000" cy="209550"/>
              </a:xfrm>
            </p:grpSpPr>
            <p:sp>
              <p:nvSpPr>
                <p:cNvPr id="458" name="직사각형 457"/>
                <p:cNvSpPr/>
                <p:nvPr/>
              </p:nvSpPr>
              <p:spPr bwMode="auto">
                <a:xfrm>
                  <a:off x="3508588" y="3057343"/>
                  <a:ext cx="720000" cy="209550"/>
                </a:xfrm>
                <a:prstGeom prst="rect">
                  <a:avLst/>
                </a:prstGeom>
                <a:solidFill>
                  <a:srgbClr val="00B0F0"/>
                </a:solidFill>
                <a:ln w="9525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indent="-92075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00" b="1" dirty="0">
                      <a:solidFill>
                        <a:schemeClr val="bg1"/>
                      </a:solidFill>
                      <a:latin typeface="+mj-lt"/>
                      <a:ea typeface="+mn-ea"/>
                    </a:rPr>
                    <a:t>버튼</a:t>
                  </a:r>
                </a:p>
              </p:txBody>
            </p:sp>
            <p:cxnSp>
              <p:nvCxnSpPr>
                <p:cNvPr id="459" name="직선 연결선 458"/>
                <p:cNvCxnSpPr/>
                <p:nvPr/>
              </p:nvCxnSpPr>
              <p:spPr bwMode="auto">
                <a:xfrm rot="10800000" flipH="1">
                  <a:off x="3508588" y="3066868"/>
                  <a:ext cx="7200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83C7F1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  <p:sp>
          <p:nvSpPr>
            <p:cNvPr id="452" name="모서리가 둥근 직사각형 451"/>
            <p:cNvSpPr/>
            <p:nvPr/>
          </p:nvSpPr>
          <p:spPr bwMode="auto">
            <a:xfrm>
              <a:off x="-3022019" y="1563940"/>
              <a:ext cx="900100" cy="244880"/>
            </a:xfrm>
            <a:prstGeom prst="roundRect">
              <a:avLst>
                <a:gd name="adj" fmla="val 6557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9050" h="1905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8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ea typeface="맑은 고딕" pitchFamily="50" charset="-127"/>
                  <a:sym typeface="Wingdings 2" pitchFamily="18" charset="2"/>
                </a:rPr>
                <a:t>버튼</a:t>
              </a:r>
            </a:p>
          </p:txBody>
        </p:sp>
        <p:grpSp>
          <p:nvGrpSpPr>
            <p:cNvPr id="149" name="그룹 183"/>
            <p:cNvGrpSpPr/>
            <p:nvPr/>
          </p:nvGrpSpPr>
          <p:grpSpPr>
            <a:xfrm>
              <a:off x="-4211639" y="1557973"/>
              <a:ext cx="1025667" cy="198000"/>
              <a:chOff x="2612657" y="1578476"/>
              <a:chExt cx="1025667" cy="198000"/>
            </a:xfrm>
          </p:grpSpPr>
          <p:sp>
            <p:nvSpPr>
              <p:cNvPr id="454" name="모서리가 둥근 직사각형 453"/>
              <p:cNvSpPr/>
              <p:nvPr/>
            </p:nvSpPr>
            <p:spPr bwMode="auto">
              <a:xfrm>
                <a:off x="3170324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41388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  <a:latin typeface="Trebuchet MS"/>
                    <a:cs typeface="+mn-cs"/>
                  </a:rPr>
                  <a:t>저장</a:t>
                </a:r>
              </a:p>
            </p:txBody>
          </p:sp>
          <p:sp>
            <p:nvSpPr>
              <p:cNvPr id="455" name="모서리가 둥근 직사각형 454"/>
              <p:cNvSpPr/>
              <p:nvPr/>
            </p:nvSpPr>
            <p:spPr bwMode="auto">
              <a:xfrm>
                <a:off x="2612657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FFFFFF">
                      <a:alpha val="89999"/>
                    </a:srgbClr>
                  </a:gs>
                  <a:gs pos="100000">
                    <a:srgbClr val="B2B2B2"/>
                  </a:gs>
                </a:gsLst>
                <a:lin ang="5400000" scaled="1"/>
              </a:gradFill>
              <a:ln w="6350" algn="ctr">
                <a:solidFill>
                  <a:srgbClr val="333333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lIns="90000" tIns="36000" rIns="90000" bIns="46800" anchor="ctr"/>
              <a:lstStyle/>
              <a:p>
                <a:pPr marL="92075" marR="0" lvl="0" indent="-92075" algn="ctr" defTabSz="941388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kern="0" dirty="0">
                    <a:solidFill>
                      <a:sysClr val="windowText" lastClr="000000"/>
                    </a:solidFill>
                    <a:latin typeface="+mn-lt"/>
                  </a:rPr>
                  <a:t>저장</a:t>
                </a:r>
              </a:p>
            </p:txBody>
          </p:sp>
        </p:grpSp>
      </p:grpSp>
      <p:grpSp>
        <p:nvGrpSpPr>
          <p:cNvPr id="150" name="그룹 465"/>
          <p:cNvGrpSpPr/>
          <p:nvPr/>
        </p:nvGrpSpPr>
        <p:grpSpPr>
          <a:xfrm>
            <a:off x="1435643" y="3528331"/>
            <a:ext cx="2545249" cy="568810"/>
            <a:chOff x="488950" y="2068188"/>
            <a:chExt cx="2545249" cy="568810"/>
          </a:xfrm>
        </p:grpSpPr>
        <p:grpSp>
          <p:nvGrpSpPr>
            <p:cNvPr id="151" name="그룹 541"/>
            <p:cNvGrpSpPr/>
            <p:nvPr/>
          </p:nvGrpSpPr>
          <p:grpSpPr>
            <a:xfrm>
              <a:off x="815702" y="2068188"/>
              <a:ext cx="274637" cy="244800"/>
              <a:chOff x="4068763" y="3508050"/>
              <a:chExt cx="274637" cy="244800"/>
            </a:xfrm>
          </p:grpSpPr>
          <p:sp>
            <p:nvSpPr>
              <p:cNvPr id="557" name="직사각형 556"/>
              <p:cNvSpPr/>
              <p:nvPr/>
            </p:nvSpPr>
            <p:spPr bwMode="auto">
              <a:xfrm>
                <a:off x="4068763" y="3508050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8" name="갈매기형 수장 557"/>
              <p:cNvSpPr/>
              <p:nvPr/>
            </p:nvSpPr>
            <p:spPr bwMode="auto">
              <a:xfrm flipH="1">
                <a:off x="4149100" y="3558850"/>
                <a:ext cx="92075" cy="133350"/>
              </a:xfrm>
              <a:prstGeom prst="chevron">
                <a:avLst>
                  <a:gd name="adj" fmla="val 66667"/>
                </a:avLst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152" name="그룹 544"/>
            <p:cNvGrpSpPr/>
            <p:nvPr/>
          </p:nvGrpSpPr>
          <p:grpSpPr>
            <a:xfrm>
              <a:off x="2449462" y="2068188"/>
              <a:ext cx="274637" cy="244800"/>
              <a:chOff x="4106863" y="917250"/>
              <a:chExt cx="274637" cy="244800"/>
            </a:xfrm>
          </p:grpSpPr>
          <p:sp>
            <p:nvSpPr>
              <p:cNvPr id="555" name="직사각형 554"/>
              <p:cNvSpPr/>
              <p:nvPr/>
            </p:nvSpPr>
            <p:spPr bwMode="auto">
              <a:xfrm>
                <a:off x="4106863" y="917250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6" name="십자형 555"/>
              <p:cNvSpPr/>
              <p:nvPr/>
            </p:nvSpPr>
            <p:spPr bwMode="auto">
              <a:xfrm rot="2700000" flipH="1">
                <a:off x="4172181" y="967650"/>
                <a:ext cx="144000" cy="144000"/>
              </a:xfrm>
              <a:prstGeom prst="plus">
                <a:avLst>
                  <a:gd name="adj" fmla="val 41129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53" name="그룹 569"/>
            <p:cNvGrpSpPr/>
            <p:nvPr/>
          </p:nvGrpSpPr>
          <p:grpSpPr>
            <a:xfrm>
              <a:off x="1142454" y="2068188"/>
              <a:ext cx="274637" cy="244800"/>
              <a:chOff x="3852864" y="2660325"/>
              <a:chExt cx="274637" cy="244800"/>
            </a:xfrm>
          </p:grpSpPr>
          <p:sp>
            <p:nvSpPr>
              <p:cNvPr id="551" name="직사각형 550"/>
              <p:cNvSpPr/>
              <p:nvPr/>
            </p:nvSpPr>
            <p:spPr bwMode="auto">
              <a:xfrm>
                <a:off x="3852864" y="2660325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55" name="그룹 369"/>
              <p:cNvGrpSpPr/>
              <p:nvPr/>
            </p:nvGrpSpPr>
            <p:grpSpPr>
              <a:xfrm>
                <a:off x="3936292" y="2726185"/>
                <a:ext cx="107780" cy="113080"/>
                <a:chOff x="8618728" y="1627068"/>
                <a:chExt cx="107780" cy="113080"/>
              </a:xfrm>
            </p:grpSpPr>
            <p:sp>
              <p:nvSpPr>
                <p:cNvPr id="553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8618728" y="1627068"/>
                  <a:ext cx="78921" cy="81680"/>
                </a:xfrm>
                <a:prstGeom prst="ellipse">
                  <a:avLst/>
                </a:prstGeom>
                <a:noFill/>
                <a:ln w="1905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ko-KR" altLang="en-US" sz="1200" dirty="0">
                    <a:latin typeface="Trebuchet MS" pitchFamily="34" charset="0"/>
                  </a:endParaRPr>
                </a:p>
              </p:txBody>
            </p:sp>
            <p:cxnSp>
              <p:nvCxnSpPr>
                <p:cNvPr id="554" name="직선 연결선 57"/>
                <p:cNvCxnSpPr>
                  <a:cxnSpLocks noChangeShapeType="1"/>
                </p:cNvCxnSpPr>
                <p:nvPr/>
              </p:nvCxnSpPr>
              <p:spPr bwMode="auto">
                <a:xfrm rot="600000">
                  <a:off x="8682283" y="1704133"/>
                  <a:ext cx="44225" cy="36015"/>
                </a:xfrm>
                <a:prstGeom prst="line">
                  <a:avLst/>
                </a:prstGeom>
                <a:noFill/>
                <a:ln w="19050" algn="ctr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156" name="그룹 574"/>
            <p:cNvGrpSpPr/>
            <p:nvPr/>
          </p:nvGrpSpPr>
          <p:grpSpPr>
            <a:xfrm>
              <a:off x="1469206" y="2068188"/>
              <a:ext cx="274637" cy="244800"/>
              <a:chOff x="5605464" y="2241225"/>
              <a:chExt cx="274637" cy="244800"/>
            </a:xfrm>
          </p:grpSpPr>
          <p:sp>
            <p:nvSpPr>
              <p:cNvPr id="547" name="직사각형 546"/>
              <p:cNvSpPr/>
              <p:nvPr/>
            </p:nvSpPr>
            <p:spPr bwMode="auto">
              <a:xfrm>
                <a:off x="5605464" y="2241225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57" name="그룹 234"/>
              <p:cNvGrpSpPr/>
              <p:nvPr/>
            </p:nvGrpSpPr>
            <p:grpSpPr>
              <a:xfrm>
                <a:off x="5688782" y="2270328"/>
                <a:ext cx="108000" cy="148495"/>
                <a:chOff x="5392408" y="1589204"/>
                <a:chExt cx="108000" cy="148495"/>
              </a:xfrm>
            </p:grpSpPr>
            <p:sp>
              <p:nvSpPr>
                <p:cNvPr id="549" name="모서리가 둥근 직사각형 548"/>
                <p:cNvSpPr/>
                <p:nvPr/>
              </p:nvSpPr>
              <p:spPr bwMode="auto">
                <a:xfrm>
                  <a:off x="5392408" y="1629699"/>
                  <a:ext cx="108000" cy="108000"/>
                </a:xfrm>
                <a:prstGeom prst="roundRect">
                  <a:avLst>
                    <a:gd name="adj" fmla="val 4990"/>
                  </a:avLst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50" name="오각형 549"/>
                <p:cNvSpPr/>
                <p:nvPr/>
              </p:nvSpPr>
              <p:spPr bwMode="auto">
                <a:xfrm rot="7800000">
                  <a:off x="5414337" y="1637804"/>
                  <a:ext cx="126000" cy="28800"/>
                </a:xfrm>
                <a:prstGeom prst="homePlat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65" name="그룹 593"/>
            <p:cNvGrpSpPr/>
            <p:nvPr/>
          </p:nvGrpSpPr>
          <p:grpSpPr>
            <a:xfrm>
              <a:off x="1795958" y="2068188"/>
              <a:ext cx="274637" cy="244800"/>
              <a:chOff x="3659190" y="4863177"/>
              <a:chExt cx="274637" cy="244800"/>
            </a:xfrm>
          </p:grpSpPr>
          <p:sp>
            <p:nvSpPr>
              <p:cNvPr id="542" name="직사각형 541"/>
              <p:cNvSpPr/>
              <p:nvPr/>
            </p:nvSpPr>
            <p:spPr bwMode="auto">
              <a:xfrm>
                <a:off x="3659190" y="4863177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69" name="그룹 394"/>
              <p:cNvGrpSpPr/>
              <p:nvPr/>
            </p:nvGrpSpPr>
            <p:grpSpPr>
              <a:xfrm>
                <a:off x="3715508" y="4920925"/>
                <a:ext cx="162000" cy="129305"/>
                <a:chOff x="5362575" y="1616995"/>
                <a:chExt cx="162000" cy="129305"/>
              </a:xfrm>
            </p:grpSpPr>
            <p:sp>
              <p:nvSpPr>
                <p:cNvPr id="544" name="모서리가 둥근 직사각형 543"/>
                <p:cNvSpPr/>
                <p:nvPr/>
              </p:nvSpPr>
              <p:spPr bwMode="auto">
                <a:xfrm>
                  <a:off x="5362575" y="1638300"/>
                  <a:ext cx="162000" cy="1080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45" name="모서리가 둥근 직사각형 544"/>
                <p:cNvSpPr/>
                <p:nvPr/>
              </p:nvSpPr>
              <p:spPr bwMode="auto">
                <a:xfrm>
                  <a:off x="5407575" y="1616995"/>
                  <a:ext cx="72000" cy="360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46" name="타원 545"/>
                <p:cNvSpPr/>
                <p:nvPr/>
              </p:nvSpPr>
              <p:spPr bwMode="auto">
                <a:xfrm>
                  <a:off x="5411175" y="1657350"/>
                  <a:ext cx="64800" cy="64800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70" name="그룹 437"/>
            <p:cNvGrpSpPr/>
            <p:nvPr/>
          </p:nvGrpSpPr>
          <p:grpSpPr>
            <a:xfrm>
              <a:off x="2122710" y="2068188"/>
              <a:ext cx="274637" cy="244800"/>
              <a:chOff x="2123365" y="2312988"/>
              <a:chExt cx="274637" cy="244800"/>
            </a:xfrm>
          </p:grpSpPr>
          <p:sp>
            <p:nvSpPr>
              <p:cNvPr id="534" name="직사각형 533"/>
              <p:cNvSpPr/>
              <p:nvPr/>
            </p:nvSpPr>
            <p:spPr bwMode="auto">
              <a:xfrm>
                <a:off x="2123365" y="2312988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71" name="그룹 156"/>
              <p:cNvGrpSpPr/>
              <p:nvPr/>
            </p:nvGrpSpPr>
            <p:grpSpPr>
              <a:xfrm>
                <a:off x="2197698" y="2353851"/>
                <a:ext cx="126000" cy="144005"/>
                <a:chOff x="3774237" y="1651398"/>
                <a:chExt cx="108000" cy="121505"/>
              </a:xfrm>
            </p:grpSpPr>
            <p:grpSp>
              <p:nvGrpSpPr>
                <p:cNvPr id="172" name="그룹 61"/>
                <p:cNvGrpSpPr/>
                <p:nvPr/>
              </p:nvGrpSpPr>
              <p:grpSpPr>
                <a:xfrm>
                  <a:off x="3774237" y="1670453"/>
                  <a:ext cx="108000" cy="102450"/>
                  <a:chOff x="4248162" y="4709108"/>
                  <a:chExt cx="108000" cy="102450"/>
                </a:xfrm>
              </p:grpSpPr>
              <p:sp>
                <p:nvSpPr>
                  <p:cNvPr id="538" name="모서리가 둥근 직사각형 537"/>
                  <p:cNvSpPr/>
                  <p:nvPr/>
                </p:nvSpPr>
                <p:spPr bwMode="auto">
                  <a:xfrm>
                    <a:off x="4256626" y="4716307"/>
                    <a:ext cx="90000" cy="9525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39" name="모서리가 둥근 직사각형 538"/>
                  <p:cNvSpPr/>
                  <p:nvPr/>
                </p:nvSpPr>
                <p:spPr bwMode="auto">
                  <a:xfrm>
                    <a:off x="4248162" y="4709108"/>
                    <a:ext cx="108000" cy="180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cxnSp>
                <p:nvCxnSpPr>
                  <p:cNvPr id="540" name="직선 연결선 539"/>
                  <p:cNvCxnSpPr/>
                  <p:nvPr/>
                </p:nvCxnSpPr>
                <p:spPr bwMode="auto">
                  <a:xfrm rot="5400000">
                    <a:off x="4263469" y="4764644"/>
                    <a:ext cx="45563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41" name="직선 연결선 540"/>
                  <p:cNvCxnSpPr/>
                  <p:nvPr/>
                </p:nvCxnSpPr>
                <p:spPr bwMode="auto">
                  <a:xfrm rot="5400000">
                    <a:off x="4292043" y="4762955"/>
                    <a:ext cx="45563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537" name="모서리가 둥근 직사각형 536"/>
                <p:cNvSpPr/>
                <p:nvPr/>
              </p:nvSpPr>
              <p:spPr bwMode="auto">
                <a:xfrm>
                  <a:off x="3812343" y="1651398"/>
                  <a:ext cx="28800" cy="180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3" name="그룹 438"/>
            <p:cNvGrpSpPr/>
            <p:nvPr/>
          </p:nvGrpSpPr>
          <p:grpSpPr>
            <a:xfrm>
              <a:off x="488950" y="2068188"/>
              <a:ext cx="274637" cy="244800"/>
              <a:chOff x="488950" y="2312988"/>
              <a:chExt cx="274637" cy="244800"/>
            </a:xfrm>
          </p:grpSpPr>
          <p:sp>
            <p:nvSpPr>
              <p:cNvPr id="523" name="직사각형 522"/>
              <p:cNvSpPr/>
              <p:nvPr/>
            </p:nvSpPr>
            <p:spPr bwMode="auto">
              <a:xfrm>
                <a:off x="488950" y="2312988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74" name="그룹 249"/>
              <p:cNvGrpSpPr/>
              <p:nvPr/>
            </p:nvGrpSpPr>
            <p:grpSpPr>
              <a:xfrm>
                <a:off x="553239" y="2373294"/>
                <a:ext cx="146059" cy="134305"/>
                <a:chOff x="1793929" y="2135209"/>
                <a:chExt cx="146059" cy="134305"/>
              </a:xfrm>
            </p:grpSpPr>
            <p:sp>
              <p:nvSpPr>
                <p:cNvPr id="525" name="직사각형 524"/>
                <p:cNvSpPr/>
                <p:nvPr/>
              </p:nvSpPr>
              <p:spPr bwMode="auto">
                <a:xfrm>
                  <a:off x="1793929" y="2135209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 bwMode="auto">
                <a:xfrm>
                  <a:off x="1846664" y="2135211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 bwMode="auto">
                <a:xfrm>
                  <a:off x="1902026" y="2135211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 bwMode="auto">
                <a:xfrm>
                  <a:off x="1793935" y="2182136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 bwMode="auto">
                <a:xfrm>
                  <a:off x="1846664" y="2182138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 bwMode="auto">
                <a:xfrm>
                  <a:off x="1902026" y="2182138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 bwMode="auto">
                <a:xfrm>
                  <a:off x="1793935" y="2229912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 bwMode="auto">
                <a:xfrm>
                  <a:off x="1846664" y="2229914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 bwMode="auto">
                <a:xfrm>
                  <a:off x="1902026" y="2229914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sp>
          <p:nvSpPr>
            <p:cNvPr id="474" name="포인트가 5개인 별 473"/>
            <p:cNvSpPr/>
            <p:nvPr/>
          </p:nvSpPr>
          <p:spPr bwMode="auto">
            <a:xfrm>
              <a:off x="2798160" y="2380682"/>
              <a:ext cx="215900" cy="215900"/>
            </a:xfrm>
            <a:prstGeom prst="star5">
              <a:avLst>
                <a:gd name="adj" fmla="val 29069"/>
                <a:gd name="hf" fmla="val 105146"/>
                <a:gd name="vf" fmla="val 110557"/>
              </a:avLst>
            </a:prstGeom>
            <a:gradFill>
              <a:gsLst>
                <a:gs pos="0">
                  <a:srgbClr val="FFF200"/>
                </a:gs>
                <a:gs pos="45000">
                  <a:srgbClr val="FFC000"/>
                </a:gs>
                <a:gs pos="70000">
                  <a:srgbClr val="FC9804"/>
                </a:gs>
                <a:gs pos="100000">
                  <a:srgbClr val="FF0000"/>
                </a:gs>
              </a:gsLst>
              <a:lin ang="4800000" scaled="0"/>
            </a:gradFill>
            <a:ln w="6350" cap="flat" cmpd="sng" algn="ctr">
              <a:solidFill>
                <a:srgbClr val="DE8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</a:endParaRPr>
            </a:p>
          </p:txBody>
        </p:sp>
        <p:grpSp>
          <p:nvGrpSpPr>
            <p:cNvPr id="175" name="그룹 202"/>
            <p:cNvGrpSpPr/>
            <p:nvPr/>
          </p:nvGrpSpPr>
          <p:grpSpPr>
            <a:xfrm>
              <a:off x="488950" y="2392112"/>
              <a:ext cx="2273982" cy="244886"/>
              <a:chOff x="2255552" y="3115306"/>
              <a:chExt cx="4414098" cy="475356"/>
            </a:xfrm>
          </p:grpSpPr>
          <p:sp>
            <p:nvSpPr>
              <p:cNvPr id="482" name="포인트가 5개인 별 481"/>
              <p:cNvSpPr/>
              <p:nvPr/>
            </p:nvSpPr>
            <p:spPr bwMode="auto">
              <a:xfrm>
                <a:off x="2255552" y="3185781"/>
                <a:ext cx="328812" cy="328812"/>
              </a:xfrm>
              <a:prstGeom prst="star5">
                <a:avLst>
                  <a:gd name="adj" fmla="val 20362"/>
                  <a:gd name="hf" fmla="val 105146"/>
                  <a:gd name="vf" fmla="val 11055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none" lIns="0" tIns="0" rIns="0" bIns="0" anchor="ctr"/>
              <a:lstStyle/>
              <a:p>
                <a:pPr algn="ctr">
                  <a:defRPr/>
                </a:pPr>
                <a:endParaRPr lang="ko-KR" altLang="en-US" sz="1200" dirty="0">
                  <a:latin typeface="Trebuchet MS" pitchFamily="34" charset="0"/>
                </a:endParaRPr>
              </a:p>
            </p:txBody>
          </p:sp>
          <p:grpSp>
            <p:nvGrpSpPr>
              <p:cNvPr id="176" name="그룹 95"/>
              <p:cNvGrpSpPr/>
              <p:nvPr/>
            </p:nvGrpSpPr>
            <p:grpSpPr>
              <a:xfrm>
                <a:off x="2763186" y="3146536"/>
                <a:ext cx="371354" cy="409355"/>
                <a:chOff x="1800218" y="3146535"/>
                <a:chExt cx="371354" cy="409356"/>
              </a:xfrm>
            </p:grpSpPr>
            <p:sp>
              <p:nvSpPr>
                <p:cNvPr id="520" name="이등변 삼각형 519"/>
                <p:cNvSpPr/>
                <p:nvPr/>
              </p:nvSpPr>
              <p:spPr bwMode="auto">
                <a:xfrm rot="5400000">
                  <a:off x="1846325" y="3186176"/>
                  <a:ext cx="320421" cy="330073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1" name="이등변 삼각형 520"/>
                <p:cNvSpPr/>
                <p:nvPr/>
              </p:nvSpPr>
              <p:spPr bwMode="auto">
                <a:xfrm rot="5400000">
                  <a:off x="1653326" y="3322008"/>
                  <a:ext cx="409356" cy="58410"/>
                </a:xfrm>
                <a:prstGeom prst="triangl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2" name="이등변 삼각형 521"/>
                <p:cNvSpPr/>
                <p:nvPr/>
              </p:nvSpPr>
              <p:spPr bwMode="auto">
                <a:xfrm rot="5400000">
                  <a:off x="1923411" y="3205160"/>
                  <a:ext cx="45720" cy="292105"/>
                </a:xfrm>
                <a:prstGeom prst="triangl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  <p:grpSp>
            <p:nvGrpSpPr>
              <p:cNvPr id="177" name="그룹 104"/>
              <p:cNvGrpSpPr/>
              <p:nvPr/>
            </p:nvGrpSpPr>
            <p:grpSpPr>
              <a:xfrm>
                <a:off x="3313364" y="3186113"/>
                <a:ext cx="223838" cy="340519"/>
                <a:chOff x="2745582" y="3186112"/>
                <a:chExt cx="223838" cy="340519"/>
              </a:xfrm>
            </p:grpSpPr>
            <p:sp>
              <p:nvSpPr>
                <p:cNvPr id="514" name="직사각형 513"/>
                <p:cNvSpPr/>
                <p:nvPr/>
              </p:nvSpPr>
              <p:spPr bwMode="auto">
                <a:xfrm>
                  <a:off x="2745582" y="3367087"/>
                  <a:ext cx="223838" cy="15954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 bwMode="auto">
                <a:xfrm flipH="1" flipV="1">
                  <a:off x="2825429" y="3397805"/>
                  <a:ext cx="64144" cy="4572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cxnSp>
              <p:nvCxnSpPr>
                <p:cNvPr id="516" name="직선 연결선 515"/>
                <p:cNvCxnSpPr/>
                <p:nvPr/>
              </p:nvCxnSpPr>
              <p:spPr bwMode="auto">
                <a:xfrm>
                  <a:off x="2830117" y="3490913"/>
                  <a:ext cx="54769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17" name="직사각형 516"/>
                <p:cNvSpPr/>
                <p:nvPr/>
              </p:nvSpPr>
              <p:spPr bwMode="auto">
                <a:xfrm>
                  <a:off x="2745582" y="3186112"/>
                  <a:ext cx="223838" cy="15954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 bwMode="auto">
                <a:xfrm flipH="1" flipV="1">
                  <a:off x="2825429" y="3216830"/>
                  <a:ext cx="64144" cy="4572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cxnSp>
              <p:nvCxnSpPr>
                <p:cNvPr id="519" name="직선 연결선 518"/>
                <p:cNvCxnSpPr/>
                <p:nvPr/>
              </p:nvCxnSpPr>
              <p:spPr bwMode="auto">
                <a:xfrm>
                  <a:off x="2830117" y="3309938"/>
                  <a:ext cx="54769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8" name="그룹 200"/>
              <p:cNvGrpSpPr/>
              <p:nvPr/>
            </p:nvGrpSpPr>
            <p:grpSpPr>
              <a:xfrm>
                <a:off x="3716024" y="3188496"/>
                <a:ext cx="230980" cy="330995"/>
                <a:chOff x="3333751" y="3188494"/>
                <a:chExt cx="230980" cy="330994"/>
              </a:xfrm>
            </p:grpSpPr>
            <p:sp>
              <p:nvSpPr>
                <p:cNvPr id="511" name="모서리가 둥근 직사각형 510"/>
                <p:cNvSpPr/>
                <p:nvPr/>
              </p:nvSpPr>
              <p:spPr bwMode="auto">
                <a:xfrm>
                  <a:off x="3406740" y="3188494"/>
                  <a:ext cx="85002" cy="7381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12" name="순서도: 저장 데이터 511"/>
                <p:cNvSpPr/>
                <p:nvPr/>
              </p:nvSpPr>
              <p:spPr bwMode="auto">
                <a:xfrm rot="16200000">
                  <a:off x="3342085" y="3308747"/>
                  <a:ext cx="214313" cy="207170"/>
                </a:xfrm>
                <a:prstGeom prst="flowChartOnlineStorag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13" name="타원 512"/>
                <p:cNvSpPr/>
                <p:nvPr/>
              </p:nvSpPr>
              <p:spPr bwMode="auto">
                <a:xfrm>
                  <a:off x="3333751" y="3231357"/>
                  <a:ext cx="230980" cy="785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79" name="그룹 157"/>
              <p:cNvGrpSpPr/>
              <p:nvPr/>
            </p:nvGrpSpPr>
            <p:grpSpPr>
              <a:xfrm>
                <a:off x="4125829" y="3205165"/>
                <a:ext cx="269036" cy="294880"/>
                <a:chOff x="4183856" y="3209925"/>
                <a:chExt cx="269036" cy="294881"/>
              </a:xfrm>
            </p:grpSpPr>
            <p:grpSp>
              <p:nvGrpSpPr>
                <p:cNvPr id="180" name="그룹 153"/>
                <p:cNvGrpSpPr/>
                <p:nvPr/>
              </p:nvGrpSpPr>
              <p:grpSpPr>
                <a:xfrm>
                  <a:off x="4183856" y="3209925"/>
                  <a:ext cx="269036" cy="294881"/>
                  <a:chOff x="4419600" y="3209925"/>
                  <a:chExt cx="269036" cy="294881"/>
                </a:xfrm>
              </p:grpSpPr>
              <p:sp>
                <p:nvSpPr>
                  <p:cNvPr id="509" name="타원 508"/>
                  <p:cNvSpPr/>
                  <p:nvPr/>
                </p:nvSpPr>
                <p:spPr bwMode="auto">
                  <a:xfrm>
                    <a:off x="4419600" y="3209925"/>
                    <a:ext cx="192881" cy="192881"/>
                  </a:xfrm>
                  <a:prstGeom prst="ellipse">
                    <a:avLst/>
                  </a:prstGeom>
                  <a:noFill/>
                  <a:ln w="19050" cap="flat" cmpd="sng" algn="ctr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10" name="모서리가 둥근 직사각형 509"/>
                  <p:cNvSpPr/>
                  <p:nvPr/>
                </p:nvSpPr>
                <p:spPr bwMode="auto">
                  <a:xfrm rot="8100000">
                    <a:off x="4629194" y="3393674"/>
                    <a:ext cx="59442" cy="11113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</p:grpSp>
            <p:cxnSp>
              <p:nvCxnSpPr>
                <p:cNvPr id="508" name="직선 연결선 507"/>
                <p:cNvCxnSpPr/>
                <p:nvPr/>
              </p:nvCxnSpPr>
              <p:spPr bwMode="auto">
                <a:xfrm rot="8100000">
                  <a:off x="4371976" y="3364706"/>
                  <a:ext cx="0" cy="7200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1" name="그룹 163"/>
              <p:cNvGrpSpPr/>
              <p:nvPr/>
            </p:nvGrpSpPr>
            <p:grpSpPr>
              <a:xfrm>
                <a:off x="4573687" y="3115306"/>
                <a:ext cx="463917" cy="475356"/>
                <a:chOff x="5177728" y="3115305"/>
                <a:chExt cx="463917" cy="475356"/>
              </a:xfrm>
            </p:grpSpPr>
            <p:sp>
              <p:nvSpPr>
                <p:cNvPr id="505" name="원형 화살표 504"/>
                <p:cNvSpPr/>
                <p:nvPr/>
              </p:nvSpPr>
              <p:spPr bwMode="auto">
                <a:xfrm rot="20799797">
                  <a:off x="5194396" y="3136737"/>
                  <a:ext cx="447249" cy="453924"/>
                </a:xfrm>
                <a:prstGeom prst="circularArrow">
                  <a:avLst>
                    <a:gd name="adj1" fmla="val 8992"/>
                    <a:gd name="adj2" fmla="val 1618440"/>
                    <a:gd name="adj3" fmla="val 18331737"/>
                    <a:gd name="adj4" fmla="val 11774421"/>
                    <a:gd name="adj5" fmla="val 16952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06" name="원형 화살표 505"/>
                <p:cNvSpPr/>
                <p:nvPr/>
              </p:nvSpPr>
              <p:spPr bwMode="auto">
                <a:xfrm rot="9999797">
                  <a:off x="5177728" y="3115305"/>
                  <a:ext cx="447249" cy="453924"/>
                </a:xfrm>
                <a:prstGeom prst="circularArrow">
                  <a:avLst>
                    <a:gd name="adj1" fmla="val 8992"/>
                    <a:gd name="adj2" fmla="val 1618440"/>
                    <a:gd name="adj3" fmla="val 18331737"/>
                    <a:gd name="adj4" fmla="val 11774421"/>
                    <a:gd name="adj5" fmla="val 16952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2" name="그룹 199"/>
              <p:cNvGrpSpPr/>
              <p:nvPr/>
            </p:nvGrpSpPr>
            <p:grpSpPr>
              <a:xfrm>
                <a:off x="5216428" y="3217076"/>
                <a:ext cx="361950" cy="276221"/>
                <a:chOff x="5636419" y="3217075"/>
                <a:chExt cx="361951" cy="276220"/>
              </a:xfrm>
            </p:grpSpPr>
            <p:grpSp>
              <p:nvGrpSpPr>
                <p:cNvPr id="183" name="그룹 170"/>
                <p:cNvGrpSpPr/>
                <p:nvPr/>
              </p:nvGrpSpPr>
              <p:grpSpPr>
                <a:xfrm>
                  <a:off x="5636419" y="3217075"/>
                  <a:ext cx="361951" cy="276220"/>
                  <a:chOff x="6081712" y="3217075"/>
                  <a:chExt cx="375049" cy="276220"/>
                </a:xfrm>
              </p:grpSpPr>
              <p:sp>
                <p:nvSpPr>
                  <p:cNvPr id="503" name="오각형 502"/>
                  <p:cNvSpPr/>
                  <p:nvPr/>
                </p:nvSpPr>
                <p:spPr bwMode="auto">
                  <a:xfrm rot="16200000">
                    <a:off x="6154938" y="3191472"/>
                    <a:ext cx="228598" cy="375048"/>
                  </a:xfrm>
                  <a:prstGeom prst="homePlate">
                    <a:avLst>
                      <a:gd name="adj" fmla="val 0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905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04" name="오각형 503"/>
                  <p:cNvSpPr/>
                  <p:nvPr/>
                </p:nvSpPr>
                <p:spPr bwMode="auto">
                  <a:xfrm rot="5400000">
                    <a:off x="6190654" y="3108133"/>
                    <a:ext cx="157163" cy="375048"/>
                  </a:xfrm>
                  <a:prstGeom prst="homePlate">
                    <a:avLst>
                      <a:gd name="adj" fmla="val 55506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905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</p:grpSp>
            <p:sp>
              <p:nvSpPr>
                <p:cNvPr id="502" name="타원 501"/>
                <p:cNvSpPr/>
                <p:nvPr/>
              </p:nvSpPr>
              <p:spPr bwMode="auto">
                <a:xfrm>
                  <a:off x="5776914" y="3331373"/>
                  <a:ext cx="80962" cy="8096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4" name="그룹 182"/>
              <p:cNvGrpSpPr/>
              <p:nvPr/>
            </p:nvGrpSpPr>
            <p:grpSpPr>
              <a:xfrm>
                <a:off x="5757200" y="3183738"/>
                <a:ext cx="361950" cy="346860"/>
                <a:chOff x="6512324" y="3183739"/>
                <a:chExt cx="361950" cy="346860"/>
              </a:xfrm>
            </p:grpSpPr>
            <p:sp>
              <p:nvSpPr>
                <p:cNvPr id="497" name="오각형 496"/>
                <p:cNvSpPr/>
                <p:nvPr/>
              </p:nvSpPr>
              <p:spPr bwMode="auto">
                <a:xfrm rot="16200000">
                  <a:off x="6588131" y="3107932"/>
                  <a:ext cx="210335" cy="361950"/>
                </a:xfrm>
                <a:prstGeom prst="homePlate">
                  <a:avLst>
                    <a:gd name="adj" fmla="val 40411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498" name="오각형 497"/>
                <p:cNvSpPr/>
                <p:nvPr/>
              </p:nvSpPr>
              <p:spPr bwMode="auto">
                <a:xfrm rot="16200000">
                  <a:off x="6593286" y="3249612"/>
                  <a:ext cx="200025" cy="361950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499" name="아래쪽 화살표 498"/>
                <p:cNvSpPr/>
                <p:nvPr/>
              </p:nvSpPr>
              <p:spPr bwMode="auto">
                <a:xfrm>
                  <a:off x="6518674" y="3279775"/>
                  <a:ext cx="349249" cy="149225"/>
                </a:xfrm>
                <a:prstGeom prst="downArrow">
                  <a:avLst>
                    <a:gd name="adj1" fmla="val 82423"/>
                    <a:gd name="adj2" fmla="val 64022"/>
                  </a:avLst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00" name="타원 499"/>
                <p:cNvSpPr/>
                <p:nvPr/>
              </p:nvSpPr>
              <p:spPr bwMode="auto">
                <a:xfrm>
                  <a:off x="6652817" y="3366298"/>
                  <a:ext cx="80962" cy="8096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5" name="그룹 198"/>
              <p:cNvGrpSpPr/>
              <p:nvPr/>
            </p:nvGrpSpPr>
            <p:grpSpPr>
              <a:xfrm>
                <a:off x="6297971" y="3209924"/>
                <a:ext cx="371679" cy="284752"/>
                <a:chOff x="7451268" y="3209924"/>
                <a:chExt cx="371679" cy="284752"/>
              </a:xfrm>
            </p:grpSpPr>
            <p:grpSp>
              <p:nvGrpSpPr>
                <p:cNvPr id="187" name="그룹 194"/>
                <p:cNvGrpSpPr/>
                <p:nvPr/>
              </p:nvGrpSpPr>
              <p:grpSpPr>
                <a:xfrm>
                  <a:off x="7451268" y="3214411"/>
                  <a:ext cx="371679" cy="280265"/>
                  <a:chOff x="7798931" y="3214411"/>
                  <a:chExt cx="371679" cy="280265"/>
                </a:xfrm>
              </p:grpSpPr>
              <p:sp>
                <p:nvSpPr>
                  <p:cNvPr id="495" name="오각형 494"/>
                  <p:cNvSpPr/>
                  <p:nvPr/>
                </p:nvSpPr>
                <p:spPr bwMode="auto">
                  <a:xfrm rot="18000000">
                    <a:off x="7844357" y="3260945"/>
                    <a:ext cx="278876" cy="188585"/>
                  </a:xfrm>
                  <a:prstGeom prst="homePlat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496" name="오각형 495"/>
                  <p:cNvSpPr/>
                  <p:nvPr/>
                </p:nvSpPr>
                <p:spPr bwMode="auto">
                  <a:xfrm rot="18900000">
                    <a:off x="7798931" y="3214411"/>
                    <a:ext cx="371679" cy="188585"/>
                  </a:xfrm>
                  <a:prstGeom prst="homePlat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</p:grpSp>
            <p:cxnSp>
              <p:nvCxnSpPr>
                <p:cNvPr id="492" name="직선 연결선 491"/>
                <p:cNvCxnSpPr/>
                <p:nvPr/>
              </p:nvCxnSpPr>
              <p:spPr bwMode="auto">
                <a:xfrm flipH="1">
                  <a:off x="7539037" y="3254375"/>
                  <a:ext cx="117475" cy="117475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93" name="직선 연결선 492"/>
                <p:cNvCxnSpPr/>
                <p:nvPr/>
              </p:nvCxnSpPr>
              <p:spPr bwMode="auto">
                <a:xfrm flipH="1">
                  <a:off x="7567612" y="3282950"/>
                  <a:ext cx="117475" cy="117475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94" name="타원 493"/>
                <p:cNvSpPr/>
                <p:nvPr/>
              </p:nvSpPr>
              <p:spPr bwMode="auto">
                <a:xfrm>
                  <a:off x="7686674" y="32099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90" name="그룹 436"/>
            <p:cNvGrpSpPr/>
            <p:nvPr/>
          </p:nvGrpSpPr>
          <p:grpSpPr>
            <a:xfrm>
              <a:off x="2776214" y="2068188"/>
              <a:ext cx="257985" cy="244800"/>
              <a:chOff x="3188804" y="2312988"/>
              <a:chExt cx="257985" cy="244800"/>
            </a:xfrm>
          </p:grpSpPr>
          <p:sp>
            <p:nvSpPr>
              <p:cNvPr id="477" name="직사각형 476"/>
              <p:cNvSpPr/>
              <p:nvPr/>
            </p:nvSpPr>
            <p:spPr bwMode="auto">
              <a:xfrm>
                <a:off x="3188804" y="2312988"/>
                <a:ext cx="257985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1" name="그룹 435"/>
              <p:cNvGrpSpPr/>
              <p:nvPr/>
            </p:nvGrpSpPr>
            <p:grpSpPr>
              <a:xfrm>
                <a:off x="3247309" y="2368714"/>
                <a:ext cx="140974" cy="133349"/>
                <a:chOff x="3247309" y="2390314"/>
                <a:chExt cx="140974" cy="133349"/>
              </a:xfrm>
            </p:grpSpPr>
            <p:sp>
              <p:nvSpPr>
                <p:cNvPr id="479" name="이등변 삼각형 478"/>
                <p:cNvSpPr/>
                <p:nvPr/>
              </p:nvSpPr>
              <p:spPr bwMode="auto">
                <a:xfrm>
                  <a:off x="3247309" y="2390314"/>
                  <a:ext cx="140974" cy="75192"/>
                </a:xfrm>
                <a:prstGeom prst="triangle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80" name="직사각형 479"/>
                <p:cNvSpPr/>
                <p:nvPr/>
              </p:nvSpPr>
              <p:spPr bwMode="auto">
                <a:xfrm>
                  <a:off x="3270805" y="2450545"/>
                  <a:ext cx="93983" cy="73118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dirty="0">
                    <a:latin typeface="+mn-lt"/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 bwMode="auto">
                <a:xfrm>
                  <a:off x="3301576" y="2467035"/>
                  <a:ext cx="32441" cy="3244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dirty="0">
                    <a:solidFill>
                      <a:srgbClr val="FFFFFF"/>
                    </a:solidFill>
                    <a:latin typeface="Trebuchet MS" pitchFamily="34" charset="0"/>
                  </a:endParaRPr>
                </a:p>
              </p:txBody>
            </p:sp>
          </p:grpSp>
        </p:grpSp>
      </p:grpSp>
      <p:grpSp>
        <p:nvGrpSpPr>
          <p:cNvPr id="192" name="그룹 565"/>
          <p:cNvGrpSpPr/>
          <p:nvPr/>
        </p:nvGrpSpPr>
        <p:grpSpPr>
          <a:xfrm>
            <a:off x="1415083" y="5061862"/>
            <a:ext cx="1521147" cy="276999"/>
            <a:chOff x="1784648" y="5121188"/>
            <a:chExt cx="1521147" cy="276999"/>
          </a:xfrm>
        </p:grpSpPr>
        <p:grpSp>
          <p:nvGrpSpPr>
            <p:cNvPr id="193" name="그룹 116"/>
            <p:cNvGrpSpPr/>
            <p:nvPr/>
          </p:nvGrpSpPr>
          <p:grpSpPr>
            <a:xfrm>
              <a:off x="1784648" y="5121188"/>
              <a:ext cx="720000" cy="276999"/>
              <a:chOff x="650438" y="5060213"/>
              <a:chExt cx="720000" cy="276999"/>
            </a:xfrm>
          </p:grpSpPr>
          <p:sp>
            <p:nvSpPr>
              <p:cNvPr id="560" name="AutoShape 242"/>
              <p:cNvSpPr>
                <a:spLocks noChangeArrowheads="1"/>
              </p:cNvSpPr>
              <p:nvPr/>
            </p:nvSpPr>
            <p:spPr bwMode="auto">
              <a:xfrm>
                <a:off x="650438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chemeClr val="bg1">
                  <a:lumMod val="95000"/>
                </a:schemeClr>
              </a:solidFill>
              <a:ln w="19050" algn="ctr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</a:rPr>
                  <a:t>추가</a:t>
                </a: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>
                <a:off x="668524" y="5060213"/>
                <a:ext cx="320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itchFamily="34" charset="0"/>
                    <a:ea typeface="맑은 고딕" pitchFamily="50" charset="-127"/>
                  </a:rPr>
                  <a:t>+ 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endParaRPr>
              </a:p>
            </p:txBody>
          </p:sp>
        </p:grpSp>
        <p:grpSp>
          <p:nvGrpSpPr>
            <p:cNvPr id="194" name="그룹 116"/>
            <p:cNvGrpSpPr/>
            <p:nvPr/>
          </p:nvGrpSpPr>
          <p:grpSpPr>
            <a:xfrm>
              <a:off x="2585795" y="5121188"/>
              <a:ext cx="720000" cy="276999"/>
              <a:chOff x="679013" y="5060213"/>
              <a:chExt cx="720000" cy="276999"/>
            </a:xfrm>
          </p:grpSpPr>
          <p:sp>
            <p:nvSpPr>
              <p:cNvPr id="563" name="AutoShape 242"/>
              <p:cNvSpPr>
                <a:spLocks noChangeArrowheads="1"/>
              </p:cNvSpPr>
              <p:nvPr/>
            </p:nvSpPr>
            <p:spPr bwMode="auto">
              <a:xfrm>
                <a:off x="679013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chemeClr val="bg1">
                  <a:lumMod val="95000"/>
                </a:schemeClr>
              </a:solidFill>
              <a:ln w="19050" algn="ctr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</a:rPr>
                  <a:t>삭제</a:t>
                </a: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>
                <a:off x="697099" y="5060213"/>
                <a:ext cx="240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itchFamily="34" charset="0"/>
                    <a:ea typeface="맑은 고딕" pitchFamily="50" charset="-127"/>
                  </a:rPr>
                  <a:t>-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endParaRPr>
              </a:p>
            </p:txBody>
          </p:sp>
        </p:grpSp>
      </p:grpSp>
      <p:grpSp>
        <p:nvGrpSpPr>
          <p:cNvPr id="353" name="그룹 565"/>
          <p:cNvGrpSpPr/>
          <p:nvPr/>
        </p:nvGrpSpPr>
        <p:grpSpPr>
          <a:xfrm>
            <a:off x="3026284" y="5061862"/>
            <a:ext cx="1521147" cy="276999"/>
            <a:chOff x="1784648" y="5121188"/>
            <a:chExt cx="1521147" cy="276999"/>
          </a:xfrm>
        </p:grpSpPr>
        <p:grpSp>
          <p:nvGrpSpPr>
            <p:cNvPr id="354" name="그룹 116"/>
            <p:cNvGrpSpPr/>
            <p:nvPr/>
          </p:nvGrpSpPr>
          <p:grpSpPr>
            <a:xfrm>
              <a:off x="1784648" y="5121188"/>
              <a:ext cx="720000" cy="276999"/>
              <a:chOff x="650438" y="5060213"/>
              <a:chExt cx="720000" cy="276999"/>
            </a:xfrm>
          </p:grpSpPr>
          <p:sp>
            <p:nvSpPr>
              <p:cNvPr id="358" name="AutoShape 242"/>
              <p:cNvSpPr>
                <a:spLocks noChangeArrowheads="1"/>
              </p:cNvSpPr>
              <p:nvPr/>
            </p:nvSpPr>
            <p:spPr bwMode="auto">
              <a:xfrm>
                <a:off x="650438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85000"/>
                  </a:srgb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b="1" kern="0" dirty="0">
                    <a:solidFill>
                      <a:srgbClr val="FFFFFF">
                        <a:lumMod val="85000"/>
                      </a:srgbClr>
                    </a:solidFill>
                    <a:latin typeface="Trebuchet MS"/>
                    <a:ea typeface="맑은 고딕" pitchFamily="50" charset="-127"/>
                  </a:rPr>
                  <a:t>추가</a:t>
                </a: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668524" y="5060213"/>
                <a:ext cx="320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FFFFFF">
                        <a:lumMod val="85000"/>
                      </a:srgbClr>
                    </a:solidFill>
                    <a:latin typeface="Trebuchet MS" pitchFamily="34" charset="0"/>
                    <a:ea typeface="맑은 고딕" pitchFamily="50" charset="-127"/>
                  </a:rPr>
                  <a:t>+ </a:t>
                </a:r>
                <a:endParaRPr kumimoji="0" lang="ko-KR" altLang="en-US" sz="1200" b="1" kern="0" dirty="0">
                  <a:solidFill>
                    <a:srgbClr val="FFFFFF">
                      <a:lumMod val="8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355" name="그룹 116"/>
            <p:cNvGrpSpPr/>
            <p:nvPr/>
          </p:nvGrpSpPr>
          <p:grpSpPr>
            <a:xfrm>
              <a:off x="2585795" y="5121188"/>
              <a:ext cx="720000" cy="276999"/>
              <a:chOff x="679013" y="5060213"/>
              <a:chExt cx="720000" cy="276999"/>
            </a:xfrm>
          </p:grpSpPr>
          <p:sp>
            <p:nvSpPr>
              <p:cNvPr id="356" name="AutoShape 242"/>
              <p:cNvSpPr>
                <a:spLocks noChangeArrowheads="1"/>
              </p:cNvSpPr>
              <p:nvPr/>
            </p:nvSpPr>
            <p:spPr bwMode="auto">
              <a:xfrm>
                <a:off x="679013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85000"/>
                  </a:srgb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b="1" kern="0" dirty="0">
                    <a:solidFill>
                      <a:srgbClr val="FFFFFF">
                        <a:lumMod val="85000"/>
                      </a:srgbClr>
                    </a:solidFill>
                    <a:latin typeface="Trebuchet MS"/>
                    <a:ea typeface="맑은 고딕" pitchFamily="50" charset="-127"/>
                  </a:rPr>
                  <a:t>삭제</a:t>
                </a: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697099" y="5060213"/>
                <a:ext cx="240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FFFFFF">
                        <a:lumMod val="85000"/>
                      </a:srgbClr>
                    </a:solidFill>
                    <a:latin typeface="Trebuchet MS" pitchFamily="34" charset="0"/>
                    <a:ea typeface="맑은 고딕" pitchFamily="50" charset="-127"/>
                  </a:rPr>
                  <a:t>-</a:t>
                </a:r>
                <a:endParaRPr kumimoji="0" lang="ko-KR" altLang="en-US" sz="1200" b="1" kern="0" dirty="0">
                  <a:solidFill>
                    <a:srgbClr val="FFFFFF">
                      <a:lumMod val="8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sp>
        <p:nvSpPr>
          <p:cNvPr id="168" name="사각형 설명선 167"/>
          <p:cNvSpPr/>
          <p:nvPr/>
        </p:nvSpPr>
        <p:spPr>
          <a:xfrm>
            <a:off x="8154814" y="2241352"/>
            <a:ext cx="722622" cy="395560"/>
          </a:xfrm>
          <a:prstGeom prst="wedgeRectCallout">
            <a:avLst>
              <a:gd name="adj1" fmla="val -73048"/>
              <a:gd name="adj2" fmla="val 4975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아이콘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버튼</a:t>
            </a:r>
          </a:p>
        </p:txBody>
      </p:sp>
      <p:sp>
        <p:nvSpPr>
          <p:cNvPr id="188" name="사각형 설명선 187"/>
          <p:cNvSpPr/>
          <p:nvPr/>
        </p:nvSpPr>
        <p:spPr>
          <a:xfrm>
            <a:off x="6429164" y="1689274"/>
            <a:ext cx="1656184" cy="496887"/>
          </a:xfrm>
          <a:prstGeom prst="wedgeRectCallout">
            <a:avLst>
              <a:gd name="adj1" fmla="val 7841"/>
              <a:gd name="adj2" fmla="val 1675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특성에 따라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그룹핑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지정된 위치에 제공함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사각형 설명선 196"/>
          <p:cNvSpPr/>
          <p:nvPr/>
        </p:nvSpPr>
        <p:spPr>
          <a:xfrm>
            <a:off x="8080252" y="5493663"/>
            <a:ext cx="722622" cy="395560"/>
          </a:xfrm>
          <a:prstGeom prst="wedgeRectCallout">
            <a:avLst>
              <a:gd name="adj1" fmla="val -67775"/>
              <a:gd name="adj2" fmla="val 159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텍스트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버튼</a:t>
            </a:r>
          </a:p>
        </p:txBody>
      </p:sp>
      <p:sp>
        <p:nvSpPr>
          <p:cNvPr id="198" name="사각형 설명선 197"/>
          <p:cNvSpPr/>
          <p:nvPr/>
        </p:nvSpPr>
        <p:spPr>
          <a:xfrm>
            <a:off x="8152260" y="2684867"/>
            <a:ext cx="977204" cy="395560"/>
          </a:xfrm>
          <a:prstGeom prst="wedgeRectCallout">
            <a:avLst>
              <a:gd name="adj1" fmla="val -67775"/>
              <a:gd name="adj2" fmla="val 159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아이콘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+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텍스트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버튼</a:t>
            </a:r>
          </a:p>
        </p:txBody>
      </p:sp>
      <p:sp>
        <p:nvSpPr>
          <p:cNvPr id="189" name="사각형 설명선 188"/>
          <p:cNvSpPr/>
          <p:nvPr/>
        </p:nvSpPr>
        <p:spPr>
          <a:xfrm>
            <a:off x="8085348" y="4869160"/>
            <a:ext cx="1332148" cy="468052"/>
          </a:xfrm>
          <a:prstGeom prst="wedgeRectCallout">
            <a:avLst>
              <a:gd name="adj1" fmla="val -44018"/>
              <a:gd name="adj2" fmla="val 911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비활성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있을 경우 정의 필요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55"/>
          <p:cNvGraphicFramePr>
            <a:graphicFrameLocks noGrp="1"/>
          </p:cNvGraphicFramePr>
          <p:nvPr/>
        </p:nvGraphicFramePr>
        <p:xfrm>
          <a:off x="488951" y="1665288"/>
          <a:ext cx="8928099" cy="4643438"/>
        </p:xfrm>
        <a:graphic>
          <a:graphicData uri="http://schemas.openxmlformats.org/drawingml/2006/table">
            <a:tbl>
              <a:tblPr/>
              <a:tblGrid>
                <a:gridCol w="97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Case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UI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D/P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정책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7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Single Selection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선택해제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7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선택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7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비활성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73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Multi Selection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전체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체크해제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 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List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의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Title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첫 번째 필드에 존재하며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모든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List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의 체크박스가 선택된 상태로 변경됨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7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전체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체크선택 상태 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의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Title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시 모든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의 체크박스가 해제된 상태로 변경됨 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4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체크해제 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4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체크선택 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294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비활성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Selection</a:t>
            </a:r>
            <a:r>
              <a:rPr lang="ko-KR" altLang="en-US" dirty="0"/>
              <a:t>은 화면 및 기능에 따라</a:t>
            </a:r>
            <a:r>
              <a:rPr lang="en-US" altLang="ko-KR" dirty="0"/>
              <a:t>, Single</a:t>
            </a:r>
            <a:r>
              <a:rPr lang="ko-KR" altLang="en-US" dirty="0"/>
              <a:t>과 </a:t>
            </a:r>
            <a:r>
              <a:rPr lang="en-US" altLang="ko-KR" dirty="0"/>
              <a:t>Multi Selection</a:t>
            </a:r>
            <a:r>
              <a:rPr lang="ko-KR" altLang="en-US" dirty="0"/>
              <a:t>으로 구분 되며 선택 상태</a:t>
            </a:r>
            <a:r>
              <a:rPr lang="en-US" altLang="ko-KR" dirty="0"/>
              <a:t>, </a:t>
            </a:r>
            <a:r>
              <a:rPr lang="ko-KR" altLang="en-US" dirty="0"/>
              <a:t>비활성</a:t>
            </a:r>
            <a:r>
              <a:rPr lang="en-US" altLang="ko-KR" dirty="0"/>
              <a:t> </a:t>
            </a:r>
            <a:r>
              <a:rPr lang="ko-KR" altLang="en-US" dirty="0"/>
              <a:t>상태 등의 </a:t>
            </a:r>
            <a:r>
              <a:rPr lang="en-US" altLang="ko-KR" dirty="0"/>
              <a:t>Case</a:t>
            </a:r>
            <a:r>
              <a:rPr lang="ko-KR" altLang="en-US" dirty="0"/>
              <a:t>를 명시합니다</a:t>
            </a:r>
            <a:r>
              <a:rPr lang="en-US" altLang="ko-KR" dirty="0"/>
              <a:t>.</a:t>
            </a:r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sym typeface="산돌고딕 L" pitchFamily="18" charset="-127"/>
              </a:rPr>
              <a:t>Single/Multi selection</a:t>
            </a:r>
            <a:endParaRPr lang="en-US" altLang="ko-KR" dirty="0">
              <a:sym typeface="산돌고딕 L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334936" y="2105711"/>
            <a:ext cx="180000" cy="4016140"/>
            <a:chOff x="2180692" y="2105711"/>
            <a:chExt cx="180000" cy="4016140"/>
          </a:xfrm>
        </p:grpSpPr>
        <p:sp>
          <p:nvSpPr>
            <p:cNvPr id="38" name="AutoShape 242"/>
            <p:cNvSpPr>
              <a:spLocks noChangeArrowheads="1"/>
            </p:cNvSpPr>
            <p:nvPr/>
          </p:nvSpPr>
          <p:spPr bwMode="auto">
            <a:xfrm>
              <a:off x="2180692" y="4761148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41" name="AutoShape 242"/>
            <p:cNvSpPr>
              <a:spLocks noChangeArrowheads="1"/>
            </p:cNvSpPr>
            <p:nvPr/>
          </p:nvSpPr>
          <p:spPr bwMode="auto">
            <a:xfrm>
              <a:off x="2180692" y="5362073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kern="0" dirty="0">
                  <a:solidFill>
                    <a:srgbClr val="4F80C9"/>
                  </a:solidFill>
                  <a:latin typeface="맑은 고딕" pitchFamily="50" charset="-127"/>
                  <a:ea typeface="맑은 고딕" pitchFamily="50" charset="-127"/>
                  <a:sym typeface="Webdings" pitchFamily="18" charset="2"/>
                </a:rPr>
                <a:t></a:t>
              </a:r>
            </a:p>
          </p:txBody>
        </p:sp>
        <p:sp>
          <p:nvSpPr>
            <p:cNvPr id="44" name="AutoShape 242"/>
            <p:cNvSpPr>
              <a:spLocks noChangeArrowheads="1"/>
            </p:cNvSpPr>
            <p:nvPr/>
          </p:nvSpPr>
          <p:spPr bwMode="auto">
            <a:xfrm>
              <a:off x="2180692" y="4192513"/>
              <a:ext cx="180000" cy="1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kern="0" dirty="0">
                  <a:solidFill>
                    <a:srgbClr val="4F80C9"/>
                  </a:solidFill>
                  <a:latin typeface="맑은 고딕" pitchFamily="50" charset="-127"/>
                  <a:ea typeface="맑은 고딕" pitchFamily="50" charset="-127"/>
                  <a:sym typeface="Webdings" pitchFamily="18" charset="2"/>
                </a:rPr>
                <a:t></a:t>
              </a:r>
            </a:p>
          </p:txBody>
        </p:sp>
        <p:sp>
          <p:nvSpPr>
            <p:cNvPr id="11" name="AutoShape 242"/>
            <p:cNvSpPr>
              <a:spLocks noChangeArrowheads="1"/>
            </p:cNvSpPr>
            <p:nvPr/>
          </p:nvSpPr>
          <p:spPr bwMode="auto">
            <a:xfrm>
              <a:off x="2180692" y="3679892"/>
              <a:ext cx="180000" cy="1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4" name="AutoShape 242"/>
            <p:cNvSpPr>
              <a:spLocks noChangeArrowheads="1"/>
            </p:cNvSpPr>
            <p:nvPr/>
          </p:nvSpPr>
          <p:spPr bwMode="auto">
            <a:xfrm>
              <a:off x="2180692" y="5941851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2198692" y="2105711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2" name="그룹 85"/>
            <p:cNvGrpSpPr/>
            <p:nvPr/>
          </p:nvGrpSpPr>
          <p:grpSpPr>
            <a:xfrm>
              <a:off x="2198692" y="2630438"/>
              <a:ext cx="144000" cy="144000"/>
              <a:chOff x="3008784" y="2208103"/>
              <a:chExt cx="144000" cy="144000"/>
            </a:xfrm>
          </p:grpSpPr>
          <p:sp>
            <p:nvSpPr>
              <p:cNvPr id="23" name="타원 221"/>
              <p:cNvSpPr/>
              <p:nvPr/>
            </p:nvSpPr>
            <p:spPr bwMode="auto">
              <a:xfrm>
                <a:off x="3044772" y="2244091"/>
                <a:ext cx="72024" cy="72024"/>
              </a:xfrm>
              <a:prstGeom prst="ellipse">
                <a:avLst/>
              </a:prstGeom>
              <a:solidFill>
                <a:srgbClr val="66FF33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92075" indent="-92075" algn="ctr">
                  <a:spcBef>
                    <a:spcPct val="20000"/>
                  </a:spcBef>
                  <a:buFont typeface="맑은 고딕" pitchFamily="50" charset="-127"/>
                  <a:buChar char="–"/>
                  <a:defRPr/>
                </a:pPr>
                <a:endParaRPr lang="ko-KR" altLang="ko-KR" sz="900">
                  <a:solidFill>
                    <a:prstClr val="black"/>
                  </a:solidFill>
                  <a:latin typeface="맑은 고딕" pitchFamily="50" charset="-127"/>
                  <a:cs typeface="+mn-cs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 bwMode="auto">
              <a:xfrm>
                <a:off x="3008784" y="2208103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endParaRPr lang="ko-KR" altLang="en-US" sz="1200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 bwMode="auto">
            <a:xfrm>
              <a:off x="2198692" y="3155165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Input box</a:t>
            </a:r>
            <a:r>
              <a:rPr lang="ko-KR" altLang="en-US" dirty="0"/>
              <a:t>도 입력 전</a:t>
            </a:r>
            <a:r>
              <a:rPr lang="en-US" altLang="ko-KR" dirty="0"/>
              <a:t>/</a:t>
            </a:r>
            <a:r>
              <a:rPr lang="ko-KR" altLang="en-US" dirty="0"/>
              <a:t>후</a:t>
            </a:r>
            <a:r>
              <a:rPr lang="en-US" altLang="ko-KR" dirty="0"/>
              <a:t>, Tap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비활성</a:t>
            </a:r>
            <a:r>
              <a:rPr lang="en-US" altLang="ko-KR" dirty="0"/>
              <a:t> </a:t>
            </a:r>
            <a:r>
              <a:rPr lang="ko-KR" altLang="en-US" dirty="0"/>
              <a:t>시 등 각 </a:t>
            </a:r>
            <a:r>
              <a:rPr lang="en-US" altLang="ko-KR" dirty="0"/>
              <a:t>Case</a:t>
            </a:r>
            <a:r>
              <a:rPr lang="ko-KR" altLang="en-US" dirty="0"/>
              <a:t>에 대한 정의가 필요합니다</a:t>
            </a:r>
            <a:r>
              <a:rPr lang="en-US" altLang="ko-KR" dirty="0"/>
              <a:t>.</a:t>
            </a:r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Input box</a:t>
            </a:r>
            <a:endParaRPr lang="ko-KR" altLang="en-US" dirty="0"/>
          </a:p>
        </p:txBody>
      </p:sp>
      <p:graphicFrame>
        <p:nvGraphicFramePr>
          <p:cNvPr id="44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98539"/>
              </p:ext>
            </p:extLst>
          </p:nvPr>
        </p:nvGraphicFramePr>
        <p:xfrm>
          <a:off x="488950" y="1665288"/>
          <a:ext cx="8928104" cy="4159069"/>
        </p:xfrm>
        <a:graphic>
          <a:graphicData uri="http://schemas.openxmlformats.org/drawingml/2006/table">
            <a:tbl>
              <a:tblPr/>
              <a:tblGrid>
                <a:gridCol w="1115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1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Case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입력 전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입력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후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D/P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정책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9989"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직접 입력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입력 전에는 필요에 따라 가이드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를 제공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Input box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Keypad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슬라이드 업 되며 가이드 문구는 유지됨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 입력 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가이드 문구 없어지고 직접 입력 가능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기존에 입력한 글자 있을 경우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기존 입력 내용 끝에 커서가 위치됨 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[x]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버튼 제공하며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, Tap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모든 글자 한 번에 삭제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9989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조회하여 입력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조회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Pop-up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열림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조회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Pop-up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에서 선택한 값이 해당 박스에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D/P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입력 전에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‘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조회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’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가이드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제공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9989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날짜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시간 선택 입력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Date/Time Picker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열림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Date/Time Picker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에서 선택한 날짜나 시간이 해당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Input box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에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D/P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입력 전에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‘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날짜 선택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’, ‘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시간 선택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’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가이드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제공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날짜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및 시간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D/P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방식은 프로젝트 별 정책에 따름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9" name="그룹 58"/>
          <p:cNvGrpSpPr/>
          <p:nvPr/>
        </p:nvGrpSpPr>
        <p:grpSpPr>
          <a:xfrm>
            <a:off x="1676636" y="3856273"/>
            <a:ext cx="4875390" cy="220799"/>
            <a:chOff x="1676636" y="3673392"/>
            <a:chExt cx="4875390" cy="220799"/>
          </a:xfrm>
        </p:grpSpPr>
        <p:grpSp>
          <p:nvGrpSpPr>
            <p:cNvPr id="2" name="그룹 58"/>
            <p:cNvGrpSpPr/>
            <p:nvPr/>
          </p:nvGrpSpPr>
          <p:grpSpPr>
            <a:xfrm>
              <a:off x="4230896" y="3673392"/>
              <a:ext cx="1044000" cy="220799"/>
              <a:chOff x="4264820" y="3820269"/>
              <a:chExt cx="1044000" cy="220799"/>
            </a:xfrm>
          </p:grpSpPr>
          <p:sp>
            <p:nvSpPr>
              <p:cNvPr id="63" name="AutoShape 318"/>
              <p:cNvSpPr>
                <a:spLocks noChangeArrowheads="1"/>
              </p:cNvSpPr>
              <p:nvPr/>
            </p:nvSpPr>
            <p:spPr bwMode="auto">
              <a:xfrm>
                <a:off x="4264820" y="3820269"/>
                <a:ext cx="1044000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tx1"/>
                    </a:solidFill>
                    <a:latin typeface="+mn-lt"/>
                    <a:ea typeface="+mn-ea"/>
                  </a:rPr>
                  <a:t>  </a:t>
                </a:r>
                <a:r>
                  <a:rPr kumimoji="0" lang="ko-KR" altLang="en-US" sz="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검색어</a:t>
                </a:r>
                <a:endParaRPr kumimoji="0" lang="en-US" altLang="ko-KR" sz="8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3" name="그룹 81"/>
              <p:cNvGrpSpPr/>
              <p:nvPr/>
            </p:nvGrpSpPr>
            <p:grpSpPr>
              <a:xfrm>
                <a:off x="4327459" y="3883810"/>
                <a:ext cx="103949" cy="90133"/>
                <a:chOff x="2357899" y="5045236"/>
                <a:chExt cx="103949" cy="90133"/>
              </a:xfrm>
            </p:grpSpPr>
            <p:sp>
              <p:nvSpPr>
                <p:cNvPr id="65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2357899" y="5045236"/>
                  <a:ext cx="72000" cy="72000"/>
                </a:xfrm>
                <a:prstGeom prst="ellips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1200">
                    <a:latin typeface="+mn-ea"/>
                    <a:ea typeface="+mn-ea"/>
                  </a:endParaRPr>
                </a:p>
              </p:txBody>
            </p:sp>
            <p:cxnSp>
              <p:nvCxnSpPr>
                <p:cNvPr id="66" name="직선 연결선 57"/>
                <p:cNvCxnSpPr>
                  <a:cxnSpLocks noChangeShapeType="1"/>
                </p:cNvCxnSpPr>
                <p:nvPr/>
              </p:nvCxnSpPr>
              <p:spPr bwMode="auto">
                <a:xfrm rot="1017165">
                  <a:off x="2410945" y="5107218"/>
                  <a:ext cx="50903" cy="28151"/>
                </a:xfrm>
                <a:prstGeom prst="lin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4" name="그룹 53"/>
            <p:cNvGrpSpPr/>
            <p:nvPr/>
          </p:nvGrpSpPr>
          <p:grpSpPr>
            <a:xfrm>
              <a:off x="1676636" y="3673392"/>
              <a:ext cx="1044000" cy="220799"/>
              <a:chOff x="1765746" y="3820269"/>
              <a:chExt cx="1044000" cy="220799"/>
            </a:xfrm>
          </p:grpSpPr>
          <p:sp>
            <p:nvSpPr>
              <p:cNvPr id="46" name="AutoShape 318"/>
              <p:cNvSpPr>
                <a:spLocks noChangeArrowheads="1"/>
              </p:cNvSpPr>
              <p:nvPr/>
            </p:nvSpPr>
            <p:spPr bwMode="auto">
              <a:xfrm>
                <a:off x="1765746" y="3820269"/>
                <a:ext cx="1044000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  조회</a:t>
                </a:r>
                <a:endParaRPr kumimoji="0"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5" name="그룹 81"/>
              <p:cNvGrpSpPr/>
              <p:nvPr/>
            </p:nvGrpSpPr>
            <p:grpSpPr>
              <a:xfrm>
                <a:off x="1836852" y="3883810"/>
                <a:ext cx="103949" cy="90133"/>
                <a:chOff x="2357899" y="5045236"/>
                <a:chExt cx="103949" cy="90133"/>
              </a:xfrm>
            </p:grpSpPr>
            <p:sp>
              <p:nvSpPr>
                <p:cNvPr id="48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2357899" y="5045236"/>
                  <a:ext cx="72000" cy="72000"/>
                </a:xfrm>
                <a:prstGeom prst="ellips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1200">
                    <a:latin typeface="+mn-ea"/>
                    <a:ea typeface="+mn-ea"/>
                  </a:endParaRPr>
                </a:p>
              </p:txBody>
            </p:sp>
            <p:cxnSp>
              <p:nvCxnSpPr>
                <p:cNvPr id="49" name="직선 연결선 57"/>
                <p:cNvCxnSpPr>
                  <a:cxnSpLocks noChangeShapeType="1"/>
                </p:cNvCxnSpPr>
                <p:nvPr/>
              </p:nvCxnSpPr>
              <p:spPr bwMode="auto">
                <a:xfrm rot="1017165">
                  <a:off x="2410945" y="5107218"/>
                  <a:ext cx="50903" cy="28151"/>
                </a:xfrm>
                <a:prstGeom prst="lin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6" name="그룹 59"/>
            <p:cNvGrpSpPr/>
            <p:nvPr/>
          </p:nvGrpSpPr>
          <p:grpSpPr>
            <a:xfrm>
              <a:off x="5508026" y="3673392"/>
              <a:ext cx="1044000" cy="220799"/>
              <a:chOff x="5508026" y="3820269"/>
              <a:chExt cx="1044000" cy="220799"/>
            </a:xfrm>
          </p:grpSpPr>
          <p:sp>
            <p:nvSpPr>
              <p:cNvPr id="34" name="AutoShape 318"/>
              <p:cNvSpPr>
                <a:spLocks noChangeArrowheads="1"/>
              </p:cNvSpPr>
              <p:nvPr/>
            </p:nvSpPr>
            <p:spPr bwMode="auto">
              <a:xfrm>
                <a:off x="5508026" y="3820269"/>
                <a:ext cx="1044000" cy="220799"/>
              </a:xfrm>
              <a:prstGeom prst="flowChartAlternateProcess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/>
                <a:r>
                  <a:rPr lang="ko-KR" altLang="en-US" sz="800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+mj-ea"/>
                  </a:rPr>
                  <a:t>  </a:t>
                </a:r>
                <a:r>
                  <a:rPr lang="ko-KR" altLang="en-US" sz="800" dirty="0" err="1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+mj-ea"/>
                  </a:rPr>
                  <a:t>검색어</a:t>
                </a:r>
                <a:endPara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j-ea"/>
                </a:endParaRPr>
              </a:p>
            </p:txBody>
          </p:sp>
          <p:grpSp>
            <p:nvGrpSpPr>
              <p:cNvPr id="7" name="그룹 81"/>
              <p:cNvGrpSpPr/>
              <p:nvPr/>
            </p:nvGrpSpPr>
            <p:grpSpPr>
              <a:xfrm>
                <a:off x="5570665" y="3883810"/>
                <a:ext cx="103949" cy="90133"/>
                <a:chOff x="2357899" y="5045236"/>
                <a:chExt cx="103949" cy="90133"/>
              </a:xfrm>
            </p:grpSpPr>
            <p:sp>
              <p:nvSpPr>
                <p:cNvPr id="36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2357899" y="5045236"/>
                  <a:ext cx="72000" cy="72000"/>
                </a:xfrm>
                <a:prstGeom prst="ellipse">
                  <a:avLst/>
                </a:prstGeom>
                <a:noFill/>
                <a:ln w="19050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</a:endParaRPr>
                </a:p>
              </p:txBody>
            </p:sp>
            <p:cxnSp>
              <p:nvCxnSpPr>
                <p:cNvPr id="37" name="직선 연결선 57"/>
                <p:cNvCxnSpPr>
                  <a:cxnSpLocks noChangeShapeType="1"/>
                </p:cNvCxnSpPr>
                <p:nvPr/>
              </p:nvCxnSpPr>
              <p:spPr bwMode="auto">
                <a:xfrm rot="1017165">
                  <a:off x="2410945" y="5107218"/>
                  <a:ext cx="50903" cy="28151"/>
                </a:xfrm>
                <a:prstGeom prst="line">
                  <a:avLst/>
                </a:prstGeom>
                <a:noFill/>
                <a:ln w="19050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</p:grpSp>
      <p:grpSp>
        <p:nvGrpSpPr>
          <p:cNvPr id="60" name="그룹 59"/>
          <p:cNvGrpSpPr/>
          <p:nvPr/>
        </p:nvGrpSpPr>
        <p:grpSpPr>
          <a:xfrm>
            <a:off x="1676636" y="2395171"/>
            <a:ext cx="4875390" cy="522153"/>
            <a:chOff x="1676636" y="2240868"/>
            <a:chExt cx="4875390" cy="522153"/>
          </a:xfrm>
        </p:grpSpPr>
        <p:grpSp>
          <p:nvGrpSpPr>
            <p:cNvPr id="8" name="그룹 37"/>
            <p:cNvGrpSpPr/>
            <p:nvPr/>
          </p:nvGrpSpPr>
          <p:grpSpPr>
            <a:xfrm>
              <a:off x="1676636" y="2240868"/>
              <a:ext cx="1044000" cy="522153"/>
              <a:chOff x="2865438" y="1859817"/>
              <a:chExt cx="1044000" cy="522153"/>
            </a:xfrm>
          </p:grpSpPr>
          <p:sp>
            <p:nvSpPr>
              <p:cNvPr id="39" name="모서리가 둥근 직사각형 38"/>
              <p:cNvSpPr/>
              <p:nvPr/>
            </p:nvSpPr>
            <p:spPr bwMode="auto">
              <a:xfrm>
                <a:off x="2865438" y="1859817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내용을 입력하세요</a:t>
                </a:r>
              </a:p>
            </p:txBody>
          </p:sp>
          <p:sp>
            <p:nvSpPr>
              <p:cNvPr id="40" name="모서리가 둥근 직사각형 39"/>
              <p:cNvSpPr/>
              <p:nvPr/>
            </p:nvSpPr>
            <p:spPr bwMode="auto">
              <a:xfrm>
                <a:off x="2865438" y="2165970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800" dirty="0">
                  <a:solidFill>
                    <a:schemeClr val="bg1">
                      <a:lumMod val="75000"/>
                    </a:schemeClr>
                  </a:solidFill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9" name="그룹 11"/>
            <p:cNvGrpSpPr/>
            <p:nvPr/>
          </p:nvGrpSpPr>
          <p:grpSpPr>
            <a:xfrm>
              <a:off x="2953766" y="2249928"/>
              <a:ext cx="1044000" cy="504032"/>
              <a:chOff x="3404827" y="3004828"/>
              <a:chExt cx="1044000" cy="504032"/>
            </a:xfrm>
          </p:grpSpPr>
          <p:sp>
            <p:nvSpPr>
              <p:cNvPr id="42" name="모서리가 둥근 직사각형 41"/>
              <p:cNvSpPr/>
              <p:nvPr/>
            </p:nvSpPr>
            <p:spPr bwMode="auto">
              <a:xfrm>
                <a:off x="3404827" y="3004828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050" b="1" dirty="0">
                    <a:solidFill>
                      <a:srgbClr val="0070C0"/>
                    </a:solidFill>
                    <a:latin typeface="Trebuchet MS"/>
                    <a:ea typeface="맑은 고딕" pitchFamily="50" charset="-127"/>
                  </a:rPr>
                  <a:t>|</a:t>
                </a: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내용을 입력하세요</a:t>
                </a:r>
              </a:p>
            </p:txBody>
          </p:sp>
          <p:sp>
            <p:nvSpPr>
              <p:cNvPr id="43" name="모서리가 둥근 직사각형 42"/>
              <p:cNvSpPr/>
              <p:nvPr/>
            </p:nvSpPr>
            <p:spPr bwMode="auto">
              <a:xfrm>
                <a:off x="3404827" y="3292860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 dirty="0">
                    <a:latin typeface="Trebuchet MS" pitchFamily="34" charset="0"/>
                  </a:rPr>
                  <a:t>홍</a:t>
                </a:r>
                <a:r>
                  <a:rPr kumimoji="0" lang="en-US" altLang="ko-KR" sz="1050" b="1" dirty="0">
                    <a:solidFill>
                      <a:srgbClr val="0070C0"/>
                    </a:solidFill>
                    <a:latin typeface="Trebuchet MS"/>
                    <a:ea typeface="맑은 고딕" pitchFamily="50" charset="-127"/>
                  </a:rPr>
                  <a:t> |</a:t>
                </a:r>
                <a:endParaRPr kumimoji="0" lang="ko-KR" altLang="en-US" sz="800" b="1" dirty="0">
                  <a:solidFill>
                    <a:schemeClr val="tx1"/>
                  </a:solidFill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 bwMode="auto">
              <a:xfrm>
                <a:off x="4306171" y="3343710"/>
                <a:ext cx="114300" cy="1143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rPr>
                  <a:t>X</a:t>
                </a:r>
                <a:endParaRPr kumimoji="1" lang="ko-KR" altLang="en-US" sz="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 bwMode="auto">
            <a:xfrm>
              <a:off x="4230896" y="2393944"/>
              <a:ext cx="1044000" cy="216000"/>
            </a:xfrm>
            <a:prstGeom prst="roundRect">
              <a:avLst/>
            </a:prstGeom>
            <a:solidFill>
              <a:srgbClr val="FFFFFF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54000" tIns="46800" rIns="54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 dirty="0">
                  <a:latin typeface="Trebuchet MS" pitchFamily="34" charset="0"/>
                </a:rPr>
                <a:t>홍길동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 bwMode="auto">
            <a:xfrm>
              <a:off x="5508026" y="2393944"/>
              <a:ext cx="1044000" cy="216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36000" tIns="46800" rIns="90000" bIns="46800" anchor="ctr"/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j-ea"/>
                </a:rPr>
                <a:t>홍길동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676636" y="4983166"/>
            <a:ext cx="4875448" cy="534066"/>
            <a:chOff x="1676636" y="4433581"/>
            <a:chExt cx="4875448" cy="534066"/>
          </a:xfrm>
        </p:grpSpPr>
        <p:grpSp>
          <p:nvGrpSpPr>
            <p:cNvPr id="10" name="그룹 55"/>
            <p:cNvGrpSpPr/>
            <p:nvPr/>
          </p:nvGrpSpPr>
          <p:grpSpPr>
            <a:xfrm>
              <a:off x="4230896" y="4433581"/>
              <a:ext cx="1044116" cy="534066"/>
              <a:chOff x="4264762" y="4947162"/>
              <a:chExt cx="1044116" cy="534066"/>
            </a:xfrm>
          </p:grpSpPr>
          <p:sp>
            <p:nvSpPr>
              <p:cNvPr id="61" name="AutoShape 318"/>
              <p:cNvSpPr>
                <a:spLocks noChangeArrowheads="1"/>
              </p:cNvSpPr>
              <p:nvPr/>
            </p:nvSpPr>
            <p:spPr bwMode="auto">
              <a:xfrm>
                <a:off x="4264762" y="4947162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>
                    <a:solidFill>
                      <a:schemeClr val="tx1"/>
                    </a:solidFill>
                    <a:latin typeface="+mn-lt"/>
                    <a:ea typeface="맑은 고딕"/>
                  </a:rPr>
                  <a:t>2012.04.22</a:t>
                </a:r>
              </a:p>
            </p:txBody>
          </p:sp>
          <p:sp>
            <p:nvSpPr>
              <p:cNvPr id="51" name="AutoShape 318"/>
              <p:cNvSpPr>
                <a:spLocks noChangeArrowheads="1"/>
              </p:cNvSpPr>
              <p:nvPr/>
            </p:nvSpPr>
            <p:spPr bwMode="auto">
              <a:xfrm>
                <a:off x="4264762" y="5260429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>
                    <a:solidFill>
                      <a:schemeClr val="tx1"/>
                    </a:solidFill>
                    <a:latin typeface="+mn-lt"/>
                  </a:rPr>
                  <a:t>9</a:t>
                </a:r>
                <a:r>
                  <a:rPr kumimoji="0" lang="ko-KR" altLang="en-US" sz="800" dirty="0">
                    <a:solidFill>
                      <a:schemeClr val="tx1"/>
                    </a:solidFill>
                    <a:latin typeface="+mn-lt"/>
                  </a:rPr>
                  <a:t>시 </a:t>
                </a:r>
                <a:r>
                  <a:rPr kumimoji="0" lang="en-US" altLang="ko-KR" sz="800" dirty="0">
                    <a:solidFill>
                      <a:schemeClr val="tx1"/>
                    </a:solidFill>
                    <a:latin typeface="+mn-lt"/>
                  </a:rPr>
                  <a:t>30</a:t>
                </a:r>
                <a:r>
                  <a:rPr kumimoji="0" lang="ko-KR" altLang="en-US" sz="800" dirty="0">
                    <a:solidFill>
                      <a:schemeClr val="tx1"/>
                    </a:solidFill>
                    <a:latin typeface="+mn-lt"/>
                  </a:rPr>
                  <a:t>분</a:t>
                </a:r>
                <a:endParaRPr kumimoji="0" lang="en-US" altLang="ko-KR" sz="800" dirty="0">
                  <a:solidFill>
                    <a:schemeClr val="tx1"/>
                  </a:solidFill>
                  <a:latin typeface="+mn-lt"/>
                  <a:ea typeface="맑은 고딕"/>
                </a:endParaRPr>
              </a:p>
            </p:txBody>
          </p:sp>
        </p:grpSp>
        <p:grpSp>
          <p:nvGrpSpPr>
            <p:cNvPr id="11" name="그룹 57"/>
            <p:cNvGrpSpPr/>
            <p:nvPr/>
          </p:nvGrpSpPr>
          <p:grpSpPr>
            <a:xfrm>
              <a:off x="1676636" y="4433581"/>
              <a:ext cx="1044116" cy="534066"/>
              <a:chOff x="1765688" y="4947162"/>
              <a:chExt cx="1044116" cy="534066"/>
            </a:xfrm>
          </p:grpSpPr>
          <p:sp>
            <p:nvSpPr>
              <p:cNvPr id="55" name="AutoShape 318"/>
              <p:cNvSpPr>
                <a:spLocks noChangeArrowheads="1"/>
              </p:cNvSpPr>
              <p:nvPr/>
            </p:nvSpPr>
            <p:spPr bwMode="auto">
              <a:xfrm>
                <a:off x="1765688" y="4947162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날짜 선택</a:t>
                </a:r>
                <a:endParaRPr kumimoji="0"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" name="AutoShape 318"/>
              <p:cNvSpPr>
                <a:spLocks noChangeArrowheads="1"/>
              </p:cNvSpPr>
              <p:nvPr/>
            </p:nvSpPr>
            <p:spPr bwMode="auto">
              <a:xfrm>
                <a:off x="1765688" y="5260429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시간 선택</a:t>
                </a:r>
                <a:endParaRPr kumimoji="0"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" name="그룹 56"/>
            <p:cNvGrpSpPr/>
            <p:nvPr/>
          </p:nvGrpSpPr>
          <p:grpSpPr>
            <a:xfrm>
              <a:off x="5507968" y="4433581"/>
              <a:ext cx="1044116" cy="534066"/>
              <a:chOff x="5507968" y="4947162"/>
              <a:chExt cx="1044116" cy="534066"/>
            </a:xfrm>
          </p:grpSpPr>
          <p:sp>
            <p:nvSpPr>
              <p:cNvPr id="26" name="AutoShape 318"/>
              <p:cNvSpPr>
                <a:spLocks noChangeArrowheads="1"/>
              </p:cNvSpPr>
              <p:nvPr/>
            </p:nvSpPr>
            <p:spPr bwMode="auto">
              <a:xfrm>
                <a:off x="5507968" y="4947162"/>
                <a:ext cx="1044116" cy="220799"/>
              </a:xfrm>
              <a:prstGeom prst="flowChartAlternateProcess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2012.04.22</a:t>
                </a:r>
              </a:p>
            </p:txBody>
          </p:sp>
          <p:sp>
            <p:nvSpPr>
              <p:cNvPr id="53" name="AutoShape 318"/>
              <p:cNvSpPr>
                <a:spLocks noChangeArrowheads="1"/>
              </p:cNvSpPr>
              <p:nvPr/>
            </p:nvSpPr>
            <p:spPr bwMode="auto">
              <a:xfrm>
                <a:off x="5507968" y="5260429"/>
                <a:ext cx="1044116" cy="220799"/>
              </a:xfrm>
              <a:prstGeom prst="flowChartAlternateProcess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9</a:t>
                </a:r>
                <a:r>
                  <a:rPr kumimoji="0"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시 </a:t>
                </a:r>
                <a:r>
                  <a:rPr kumimoji="0"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30</a:t>
                </a:r>
                <a:r>
                  <a:rPr kumimoji="0"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분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내용 개체 틀 109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1. Touch Interaction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Document Widget</a:t>
            </a:r>
          </a:p>
        </p:txBody>
      </p:sp>
      <p:graphicFrame>
        <p:nvGraphicFramePr>
          <p:cNvPr id="191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000285"/>
              </p:ext>
            </p:extLst>
          </p:nvPr>
        </p:nvGraphicFramePr>
        <p:xfrm>
          <a:off x="488950" y="873125"/>
          <a:ext cx="8928101" cy="4914000"/>
        </p:xfrm>
        <a:graphic>
          <a:graphicData uri="http://schemas.openxmlformats.org/drawingml/2006/table">
            <a:tbl>
              <a:tblPr/>
              <a:tblGrid>
                <a:gridCol w="1115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9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Interaction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Gesture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Symbol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Description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Basic Actions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Tap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화면을 짧게 눌렀다 떼는 동작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(Release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시 실행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)</a:t>
                      </a: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실행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선택</a:t>
                      </a:r>
                      <a:endParaRPr kumimoji="1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Double Tap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화면을 짧게 두 번 눌렀다 떼는 동작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열기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실행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Full Screen 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보기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Tap &amp; Hold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(Long Press)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한 지점을 일정 시간 이상 길게 누르고 있는 동작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Contextual  Menu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모드 변경</a:t>
                      </a:r>
                      <a:endParaRPr kumimoji="1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Drag &amp; Drop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Object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를 눌러 위치를 이동시키는 동작</a:t>
                      </a:r>
                      <a:endPara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" pitchFamily="2" charset="2"/>
                        </a:rPr>
                        <a:t>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" pitchFamily="2" charset="2"/>
                        </a:rPr>
                        <a:t>삭제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" pitchFamily="2" charset="2"/>
                        </a:rPr>
                        <a:t>Scroll</a:t>
                      </a:r>
                      <a:endParaRPr kumimoji="1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Flick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화면을 빠르게 문지르듯 떼는 동작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가속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Scroll)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화살표 방향은 상하좌우에 따라 제공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)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빠른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)Scroll</a:t>
                      </a:r>
                      <a:endParaRPr kumimoji="1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Spread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두 손가락을 동시에 바깥 쪽으로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Drag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하는 동작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(Multi Touch)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확대보기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Zoom-in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Pinch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두 손가락을 동시에 안쪽으로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Drag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하는 동작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(Multi Touch)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축소 보기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Zoom-out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2316566" y="1225736"/>
            <a:ext cx="463550" cy="461963"/>
            <a:chOff x="2285606" y="2024844"/>
            <a:chExt cx="463550" cy="461963"/>
          </a:xfrm>
        </p:grpSpPr>
        <p:sp>
          <p:nvSpPr>
            <p:cNvPr id="311" name="Oval 173"/>
            <p:cNvSpPr>
              <a:spLocks noChangeArrowheads="1"/>
            </p:cNvSpPr>
            <p:nvPr/>
          </p:nvSpPr>
          <p:spPr bwMode="auto">
            <a:xfrm>
              <a:off x="2318945" y="2069296"/>
              <a:ext cx="104782" cy="104780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rPr>
                <a:t>c</a:t>
              </a: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12" name="Line 174"/>
            <p:cNvSpPr>
              <a:spLocks noChangeShapeType="1"/>
            </p:cNvSpPr>
            <p:nvPr/>
          </p:nvSpPr>
          <p:spPr bwMode="auto">
            <a:xfrm>
              <a:off x="2285606" y="2043895"/>
              <a:ext cx="84143" cy="79379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13" name="Line 175"/>
            <p:cNvSpPr>
              <a:spLocks noChangeShapeType="1"/>
            </p:cNvSpPr>
            <p:nvPr/>
          </p:nvSpPr>
          <p:spPr bwMode="auto">
            <a:xfrm flipV="1">
              <a:off x="2369749" y="2024844"/>
              <a:ext cx="112721" cy="90491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14" name="Freeform 344"/>
            <p:cNvSpPr>
              <a:spLocks/>
            </p:cNvSpPr>
            <p:nvPr/>
          </p:nvSpPr>
          <p:spPr bwMode="auto">
            <a:xfrm>
              <a:off x="2358763" y="2092728"/>
              <a:ext cx="88002" cy="161385"/>
            </a:xfrm>
            <a:custGeom>
              <a:avLst/>
              <a:gdLst>
                <a:gd name="T0" fmla="*/ 188 w 82"/>
                <a:gd name="T1" fmla="*/ 385 h 164"/>
                <a:gd name="T2" fmla="*/ 2 w 82"/>
                <a:gd name="T3" fmla="*/ 193 h 164"/>
                <a:gd name="T4" fmla="*/ 308 w 82"/>
                <a:gd name="T5" fmla="*/ 0 h 164"/>
                <a:gd name="T6" fmla="*/ 647 w 82"/>
                <a:gd name="T7" fmla="*/ 53 h 164"/>
                <a:gd name="T8" fmla="*/ 836 w 82"/>
                <a:gd name="T9" fmla="*/ 103 h 164"/>
                <a:gd name="T10" fmla="*/ 1018 w 82"/>
                <a:gd name="T11" fmla="*/ 188 h 164"/>
                <a:gd name="T12" fmla="*/ 1125 w 82"/>
                <a:gd name="T13" fmla="*/ 306 h 164"/>
                <a:gd name="T14" fmla="*/ 1260 w 82"/>
                <a:gd name="T15" fmla="*/ 353 h 164"/>
                <a:gd name="T16" fmla="*/ 188 w 82"/>
                <a:gd name="T17" fmla="*/ 385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15" name="Picture 345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 b="30376"/>
            <a:stretch>
              <a:fillRect/>
            </a:stretch>
          </p:blipFill>
          <p:spPr bwMode="auto">
            <a:xfrm>
              <a:off x="2331613" y="2089913"/>
              <a:ext cx="417543" cy="396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2261162" y="1892858"/>
            <a:ext cx="574358" cy="578258"/>
            <a:chOff x="2261162" y="2753753"/>
            <a:chExt cx="574358" cy="578258"/>
          </a:xfrm>
        </p:grpSpPr>
        <p:sp>
          <p:nvSpPr>
            <p:cNvPr id="316" name="Oval 173"/>
            <p:cNvSpPr>
              <a:spLocks noChangeArrowheads="1"/>
            </p:cNvSpPr>
            <p:nvPr/>
          </p:nvSpPr>
          <p:spPr bwMode="auto">
            <a:xfrm>
              <a:off x="2304657" y="2798203"/>
              <a:ext cx="104775" cy="104775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17" name="Line 174"/>
            <p:cNvSpPr>
              <a:spLocks noChangeShapeType="1"/>
            </p:cNvSpPr>
            <p:nvPr/>
          </p:nvSpPr>
          <p:spPr bwMode="auto">
            <a:xfrm>
              <a:off x="2271320" y="2772803"/>
              <a:ext cx="84137" cy="79375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18" name="Line 175"/>
            <p:cNvSpPr>
              <a:spLocks noChangeShapeType="1"/>
            </p:cNvSpPr>
            <p:nvPr/>
          </p:nvSpPr>
          <p:spPr bwMode="auto">
            <a:xfrm flipV="1">
              <a:off x="2355457" y="2753753"/>
              <a:ext cx="112713" cy="90488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19" name="Oval 173"/>
            <p:cNvSpPr>
              <a:spLocks noChangeArrowheads="1"/>
            </p:cNvSpPr>
            <p:nvPr/>
          </p:nvSpPr>
          <p:spPr bwMode="auto">
            <a:xfrm>
              <a:off x="2386126" y="2794993"/>
              <a:ext cx="104775" cy="104775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20" name="Line 175"/>
            <p:cNvSpPr>
              <a:spLocks noChangeShapeType="1"/>
            </p:cNvSpPr>
            <p:nvPr/>
          </p:nvSpPr>
          <p:spPr bwMode="auto">
            <a:xfrm flipV="1">
              <a:off x="2441182" y="2754226"/>
              <a:ext cx="112713" cy="90488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pic>
          <p:nvPicPr>
            <p:cNvPr id="321" name="그림 320" descr="dt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1162" y="2821471"/>
              <a:ext cx="574358" cy="510540"/>
            </a:xfrm>
            <a:prstGeom prst="rect">
              <a:avLst/>
            </a:prstGeom>
          </p:spPr>
        </p:pic>
      </p:grpSp>
      <p:grpSp>
        <p:nvGrpSpPr>
          <p:cNvPr id="322" name="그룹 321"/>
          <p:cNvGrpSpPr/>
          <p:nvPr/>
        </p:nvGrpSpPr>
        <p:grpSpPr>
          <a:xfrm>
            <a:off x="2334822" y="2582910"/>
            <a:ext cx="427038" cy="411163"/>
            <a:chOff x="2828659" y="5121188"/>
            <a:chExt cx="427038" cy="411163"/>
          </a:xfrm>
        </p:grpSpPr>
        <p:sp>
          <p:nvSpPr>
            <p:cNvPr id="323" name="Oval 173"/>
            <p:cNvSpPr>
              <a:spLocks noChangeArrowheads="1"/>
            </p:cNvSpPr>
            <p:nvPr/>
          </p:nvSpPr>
          <p:spPr bwMode="auto">
            <a:xfrm>
              <a:off x="2828659" y="5121188"/>
              <a:ext cx="104775" cy="104775"/>
            </a:xfrm>
            <a:prstGeom prst="ellipse">
              <a:avLst/>
            </a:prstGeom>
            <a:solidFill>
              <a:srgbClr val="EC008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324" name="Group 343"/>
            <p:cNvGrpSpPr>
              <a:grpSpLocks/>
            </p:cNvGrpSpPr>
            <p:nvPr/>
          </p:nvGrpSpPr>
          <p:grpSpPr bwMode="auto">
            <a:xfrm>
              <a:off x="2838184" y="5135475"/>
              <a:ext cx="417513" cy="396876"/>
              <a:chOff x="753" y="3697"/>
              <a:chExt cx="446" cy="423"/>
            </a:xfrm>
          </p:grpSpPr>
          <p:sp>
            <p:nvSpPr>
              <p:cNvPr id="325" name="Freeform 344"/>
              <p:cNvSpPr>
                <a:spLocks/>
              </p:cNvSpPr>
              <p:nvPr/>
            </p:nvSpPr>
            <p:spPr bwMode="auto">
              <a:xfrm>
                <a:off x="782" y="3700"/>
                <a:ext cx="94" cy="172"/>
              </a:xfrm>
              <a:custGeom>
                <a:avLst/>
                <a:gdLst>
                  <a:gd name="T0" fmla="*/ 188 w 82"/>
                  <a:gd name="T1" fmla="*/ 385 h 164"/>
                  <a:gd name="T2" fmla="*/ 2 w 82"/>
                  <a:gd name="T3" fmla="*/ 193 h 164"/>
                  <a:gd name="T4" fmla="*/ 308 w 82"/>
                  <a:gd name="T5" fmla="*/ 0 h 164"/>
                  <a:gd name="T6" fmla="*/ 647 w 82"/>
                  <a:gd name="T7" fmla="*/ 53 h 164"/>
                  <a:gd name="T8" fmla="*/ 836 w 82"/>
                  <a:gd name="T9" fmla="*/ 103 h 164"/>
                  <a:gd name="T10" fmla="*/ 1018 w 82"/>
                  <a:gd name="T11" fmla="*/ 188 h 164"/>
                  <a:gd name="T12" fmla="*/ 1125 w 82"/>
                  <a:gd name="T13" fmla="*/ 306 h 164"/>
                  <a:gd name="T14" fmla="*/ 1260 w 82"/>
                  <a:gd name="T15" fmla="*/ 353 h 164"/>
                  <a:gd name="T16" fmla="*/ 188 w 82"/>
                  <a:gd name="T17" fmla="*/ 385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26" name="Picture 345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/>
              <a:srcRect b="30376"/>
              <a:stretch>
                <a:fillRect/>
              </a:stretch>
            </p:blipFill>
            <p:spPr bwMode="auto">
              <a:xfrm>
                <a:off x="753" y="3697"/>
                <a:ext cx="446" cy="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327" name="그룹 326"/>
          <p:cNvGrpSpPr/>
          <p:nvPr/>
        </p:nvGrpSpPr>
        <p:grpSpPr>
          <a:xfrm>
            <a:off x="2173263" y="3230339"/>
            <a:ext cx="804863" cy="446087"/>
            <a:chOff x="2639745" y="5916443"/>
            <a:chExt cx="804863" cy="446087"/>
          </a:xfrm>
        </p:grpSpPr>
        <p:sp>
          <p:nvSpPr>
            <p:cNvPr id="328" name="Oval 346"/>
            <p:cNvSpPr>
              <a:spLocks noChangeArrowheads="1"/>
            </p:cNvSpPr>
            <p:nvPr/>
          </p:nvSpPr>
          <p:spPr bwMode="auto">
            <a:xfrm rot="16200000">
              <a:off x="2641386" y="5917283"/>
              <a:ext cx="112730" cy="111049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DE0084"/>
              </a:solidFill>
              <a:prstDash val="sysDot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29" name="Oval 347"/>
            <p:cNvSpPr>
              <a:spLocks noChangeArrowheads="1"/>
            </p:cNvSpPr>
            <p:nvPr/>
          </p:nvSpPr>
          <p:spPr bwMode="auto">
            <a:xfrm rot="16200000">
              <a:off x="3004681" y="5917283"/>
              <a:ext cx="112730" cy="111049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30" name="Line 348"/>
            <p:cNvSpPr>
              <a:spLocks noChangeShapeType="1"/>
            </p:cNvSpPr>
            <p:nvPr/>
          </p:nvSpPr>
          <p:spPr bwMode="auto">
            <a:xfrm rot="16200000">
              <a:off x="2859640" y="5810125"/>
              <a:ext cx="0" cy="323779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31" name="Freeform 353"/>
            <p:cNvSpPr>
              <a:spLocks/>
            </p:cNvSpPr>
            <p:nvPr/>
          </p:nvSpPr>
          <p:spPr bwMode="auto">
            <a:xfrm rot="21485377">
              <a:off x="3052254" y="5949111"/>
              <a:ext cx="87601" cy="160755"/>
            </a:xfrm>
            <a:custGeom>
              <a:avLst/>
              <a:gdLst>
                <a:gd name="T0" fmla="*/ 164 w 82"/>
                <a:gd name="T1" fmla="*/ 367 h 164"/>
                <a:gd name="T2" fmla="*/ 2 w 82"/>
                <a:gd name="T3" fmla="*/ 184 h 164"/>
                <a:gd name="T4" fmla="*/ 269 w 82"/>
                <a:gd name="T5" fmla="*/ 0 h 164"/>
                <a:gd name="T6" fmla="*/ 564 w 82"/>
                <a:gd name="T7" fmla="*/ 51 h 164"/>
                <a:gd name="T8" fmla="*/ 729 w 82"/>
                <a:gd name="T9" fmla="*/ 98 h 164"/>
                <a:gd name="T10" fmla="*/ 888 w 82"/>
                <a:gd name="T11" fmla="*/ 179 h 164"/>
                <a:gd name="T12" fmla="*/ 981 w 82"/>
                <a:gd name="T13" fmla="*/ 292 h 164"/>
                <a:gd name="T14" fmla="*/ 1099 w 82"/>
                <a:gd name="T15" fmla="*/ 337 h 164"/>
                <a:gd name="T16" fmla="*/ 164 w 82"/>
                <a:gd name="T17" fmla="*/ 367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32" name="Picture 354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b="30376"/>
            <a:stretch>
              <a:fillRect/>
            </a:stretch>
          </p:blipFill>
          <p:spPr bwMode="auto">
            <a:xfrm rot="21485377">
              <a:off x="3028969" y="5941677"/>
              <a:ext cx="415639" cy="39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3" name="Freeform 350"/>
            <p:cNvSpPr>
              <a:spLocks/>
            </p:cNvSpPr>
            <p:nvPr/>
          </p:nvSpPr>
          <p:spPr bwMode="auto">
            <a:xfrm rot="178022">
              <a:off x="2672985" y="5963026"/>
              <a:ext cx="87936" cy="160754"/>
            </a:xfrm>
            <a:custGeom>
              <a:avLst/>
              <a:gdLst>
                <a:gd name="T0" fmla="*/ 164 w 82"/>
                <a:gd name="T1" fmla="*/ 367 h 164"/>
                <a:gd name="T2" fmla="*/ 2 w 82"/>
                <a:gd name="T3" fmla="*/ 184 h 164"/>
                <a:gd name="T4" fmla="*/ 269 w 82"/>
                <a:gd name="T5" fmla="*/ 0 h 164"/>
                <a:gd name="T6" fmla="*/ 564 w 82"/>
                <a:gd name="T7" fmla="*/ 51 h 164"/>
                <a:gd name="T8" fmla="*/ 729 w 82"/>
                <a:gd name="T9" fmla="*/ 98 h 164"/>
                <a:gd name="T10" fmla="*/ 888 w 82"/>
                <a:gd name="T11" fmla="*/ 179 h 164"/>
                <a:gd name="T12" fmla="*/ 981 w 82"/>
                <a:gd name="T13" fmla="*/ 292 h 164"/>
                <a:gd name="T14" fmla="*/ 1099 w 82"/>
                <a:gd name="T15" fmla="*/ 337 h 164"/>
                <a:gd name="T16" fmla="*/ 164 w 82"/>
                <a:gd name="T17" fmla="*/ 367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34" name="Picture 351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56000" contrast="-70000"/>
            </a:blip>
            <a:srcRect b="30428"/>
            <a:stretch>
              <a:fillRect/>
            </a:stretch>
          </p:blipFill>
          <p:spPr bwMode="auto">
            <a:xfrm rot="178022">
              <a:off x="2639745" y="5967187"/>
              <a:ext cx="417228" cy="395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5" name="그룹 334"/>
          <p:cNvGrpSpPr/>
          <p:nvPr/>
        </p:nvGrpSpPr>
        <p:grpSpPr>
          <a:xfrm>
            <a:off x="2144688" y="3834978"/>
            <a:ext cx="888456" cy="551897"/>
            <a:chOff x="2028416" y="1445310"/>
            <a:chExt cx="888456" cy="551897"/>
          </a:xfrm>
        </p:grpSpPr>
        <p:sp>
          <p:nvSpPr>
            <p:cNvPr id="336" name="Oval 347"/>
            <p:cNvSpPr>
              <a:spLocks noChangeArrowheads="1"/>
            </p:cNvSpPr>
            <p:nvPr/>
          </p:nvSpPr>
          <p:spPr bwMode="auto">
            <a:xfrm>
              <a:off x="2028416" y="1597448"/>
              <a:ext cx="111125" cy="111125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37" name="Line 348"/>
            <p:cNvSpPr>
              <a:spLocks noChangeShapeType="1"/>
            </p:cNvSpPr>
            <p:nvPr/>
          </p:nvSpPr>
          <p:spPr bwMode="auto">
            <a:xfrm flipV="1">
              <a:off x="2069691" y="1460924"/>
              <a:ext cx="439738" cy="207963"/>
            </a:xfrm>
            <a:prstGeom prst="line">
              <a:avLst/>
            </a:prstGeom>
            <a:noFill/>
            <a:ln w="9525">
              <a:solidFill>
                <a:srgbClr val="DE0084"/>
              </a:solidFill>
              <a:prstDash val="dash"/>
              <a:round/>
              <a:headEnd type="oval" w="sm" len="sm"/>
              <a:tailEnd type="triangle" w="sm" len="sm"/>
            </a:ln>
          </p:spPr>
          <p:txBody>
            <a:bodyPr wrap="none" lIns="0" tIns="0" rIns="0" bIns="0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38" name="Freeform 350"/>
            <p:cNvSpPr>
              <a:spLocks/>
            </p:cNvSpPr>
            <p:nvPr/>
          </p:nvSpPr>
          <p:spPr bwMode="auto">
            <a:xfrm rot="21014052">
              <a:off x="2509005" y="1473132"/>
              <a:ext cx="87996" cy="161377"/>
            </a:xfrm>
            <a:custGeom>
              <a:avLst/>
              <a:gdLst>
                <a:gd name="T0" fmla="*/ 188 w 82"/>
                <a:gd name="T1" fmla="*/ 385 h 164"/>
                <a:gd name="T2" fmla="*/ 2 w 82"/>
                <a:gd name="T3" fmla="*/ 193 h 164"/>
                <a:gd name="T4" fmla="*/ 308 w 82"/>
                <a:gd name="T5" fmla="*/ 0 h 164"/>
                <a:gd name="T6" fmla="*/ 647 w 82"/>
                <a:gd name="T7" fmla="*/ 53 h 164"/>
                <a:gd name="T8" fmla="*/ 836 w 82"/>
                <a:gd name="T9" fmla="*/ 103 h 164"/>
                <a:gd name="T10" fmla="*/ 1018 w 82"/>
                <a:gd name="T11" fmla="*/ 188 h 164"/>
                <a:gd name="T12" fmla="*/ 1125 w 82"/>
                <a:gd name="T13" fmla="*/ 306 h 164"/>
                <a:gd name="T14" fmla="*/ 1260 w 82"/>
                <a:gd name="T15" fmla="*/ 353 h 164"/>
                <a:gd name="T16" fmla="*/ 188 w 82"/>
                <a:gd name="T17" fmla="*/ 385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39" name="Picture 351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56000" contrast="-70000"/>
            </a:blip>
            <a:srcRect b="30428"/>
            <a:stretch>
              <a:fillRect/>
            </a:stretch>
          </p:blipFill>
          <p:spPr bwMode="auto">
            <a:xfrm rot="21014052">
              <a:off x="2499359" y="1445310"/>
              <a:ext cx="4175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" name="Freeform 353"/>
            <p:cNvSpPr>
              <a:spLocks/>
            </p:cNvSpPr>
            <p:nvPr/>
          </p:nvSpPr>
          <p:spPr bwMode="auto">
            <a:xfrm rot="20744626">
              <a:off x="2082019" y="1642007"/>
              <a:ext cx="87661" cy="160732"/>
            </a:xfrm>
            <a:custGeom>
              <a:avLst/>
              <a:gdLst>
                <a:gd name="T0" fmla="*/ 188 w 82"/>
                <a:gd name="T1" fmla="*/ 385 h 164"/>
                <a:gd name="T2" fmla="*/ 2 w 82"/>
                <a:gd name="T3" fmla="*/ 193 h 164"/>
                <a:gd name="T4" fmla="*/ 308 w 82"/>
                <a:gd name="T5" fmla="*/ 0 h 164"/>
                <a:gd name="T6" fmla="*/ 647 w 82"/>
                <a:gd name="T7" fmla="*/ 53 h 164"/>
                <a:gd name="T8" fmla="*/ 836 w 82"/>
                <a:gd name="T9" fmla="*/ 103 h 164"/>
                <a:gd name="T10" fmla="*/ 1018 w 82"/>
                <a:gd name="T11" fmla="*/ 188 h 164"/>
                <a:gd name="T12" fmla="*/ 1125 w 82"/>
                <a:gd name="T13" fmla="*/ 306 h 164"/>
                <a:gd name="T14" fmla="*/ 1260 w 82"/>
                <a:gd name="T15" fmla="*/ 353 h 164"/>
                <a:gd name="T16" fmla="*/ 188 w 82"/>
                <a:gd name="T17" fmla="*/ 385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41" name="Picture 354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b="30376"/>
            <a:stretch>
              <a:fillRect/>
            </a:stretch>
          </p:blipFill>
          <p:spPr bwMode="auto">
            <a:xfrm rot="20744626">
              <a:off x="2078943" y="1601919"/>
              <a:ext cx="415925" cy="395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42" name="그룹 341"/>
          <p:cNvGrpSpPr/>
          <p:nvPr/>
        </p:nvGrpSpPr>
        <p:grpSpPr>
          <a:xfrm>
            <a:off x="1712640" y="4519054"/>
            <a:ext cx="1503362" cy="514350"/>
            <a:chOff x="1722029" y="2237894"/>
            <a:chExt cx="1503362" cy="514350"/>
          </a:xfrm>
        </p:grpSpPr>
        <p:grpSp>
          <p:nvGrpSpPr>
            <p:cNvPr id="343" name="그룹 138"/>
            <p:cNvGrpSpPr>
              <a:grpSpLocks/>
            </p:cNvGrpSpPr>
            <p:nvPr/>
          </p:nvGrpSpPr>
          <p:grpSpPr bwMode="auto">
            <a:xfrm>
              <a:off x="1722029" y="2237894"/>
              <a:ext cx="1503362" cy="508673"/>
              <a:chOff x="1668463" y="4870450"/>
              <a:chExt cx="1503362" cy="508673"/>
            </a:xfrm>
          </p:grpSpPr>
          <p:grpSp>
            <p:nvGrpSpPr>
              <p:cNvPr id="345" name="그룹 255"/>
              <p:cNvGrpSpPr>
                <a:grpSpLocks/>
              </p:cNvGrpSpPr>
              <p:nvPr/>
            </p:nvGrpSpPr>
            <p:grpSpPr bwMode="auto">
              <a:xfrm rot="-188996">
                <a:off x="2466002" y="4912398"/>
                <a:ext cx="705823" cy="466725"/>
                <a:chOff x="2541616" y="4824971"/>
                <a:chExt cx="705688" cy="467234"/>
              </a:xfrm>
            </p:grpSpPr>
            <p:sp>
              <p:nvSpPr>
                <p:cNvPr id="353" name="Oval 346"/>
                <p:cNvSpPr>
                  <a:spLocks noChangeArrowheads="1"/>
                </p:cNvSpPr>
                <p:nvPr/>
              </p:nvSpPr>
              <p:spPr bwMode="auto">
                <a:xfrm rot="1616691">
                  <a:off x="2541616" y="4862815"/>
                  <a:ext cx="111125" cy="112712"/>
                </a:xfrm>
                <a:prstGeom prst="ellipse">
                  <a:avLst/>
                </a:prstGeom>
                <a:solidFill>
                  <a:srgbClr val="EC008C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C000"/>
                    </a:solidFill>
                    <a:latin typeface="Trebuchet MS" pitchFamily="34" charset="0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54" name="Oval 347"/>
                <p:cNvSpPr>
                  <a:spLocks noChangeArrowheads="1"/>
                </p:cNvSpPr>
                <p:nvPr/>
              </p:nvSpPr>
              <p:spPr bwMode="auto">
                <a:xfrm rot="1616691">
                  <a:off x="2817694" y="4824971"/>
                  <a:ext cx="111125" cy="111125"/>
                </a:xfrm>
                <a:prstGeom prst="ellipse">
                  <a:avLst/>
                </a:prstGeom>
                <a:solidFill>
                  <a:srgbClr val="DBE6F5">
                    <a:alpha val="39999"/>
                  </a:srgbClr>
                </a:solidFill>
                <a:ln w="19050" algn="ctr">
                  <a:solidFill>
                    <a:srgbClr val="F2009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ko-KR" altLang="en-US" dirty="0">
                    <a:latin typeface="Trebuchet MS" pitchFamily="34" charset="0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55" name="Line 348"/>
                <p:cNvSpPr>
                  <a:spLocks noChangeShapeType="1"/>
                </p:cNvSpPr>
                <p:nvPr/>
              </p:nvSpPr>
              <p:spPr bwMode="auto">
                <a:xfrm rot="1616691" flipV="1">
                  <a:off x="2619022" y="4827201"/>
                  <a:ext cx="187325" cy="142875"/>
                </a:xfrm>
                <a:prstGeom prst="line">
                  <a:avLst/>
                </a:prstGeom>
                <a:noFill/>
                <a:ln w="9525">
                  <a:solidFill>
                    <a:srgbClr val="DE0084"/>
                  </a:solidFill>
                  <a:round/>
                  <a:headEnd type="oval" w="sm" len="sm"/>
                  <a:tailEnd type="triangle" w="sm" len="sm"/>
                </a:ln>
              </p:spPr>
              <p:txBody>
                <a:bodyPr wrap="none" lIns="0" tIns="0" rIns="0" bIns="0"/>
                <a:lstStyle/>
                <a:p>
                  <a:endParaRPr lang="ko-KR" altLang="en-US" dirty="0">
                    <a:latin typeface="Trebuchet MS" pitchFamily="34" charset="0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56" name="Freeform 350"/>
                <p:cNvSpPr>
                  <a:spLocks/>
                </p:cNvSpPr>
                <p:nvPr/>
              </p:nvSpPr>
              <p:spPr bwMode="auto">
                <a:xfrm rot="178022">
                  <a:off x="2588072" y="4892753"/>
                  <a:ext cx="87996" cy="160731"/>
                </a:xfrm>
                <a:custGeom>
                  <a:avLst/>
                  <a:gdLst>
                    <a:gd name="T0" fmla="*/ 2147483647 w 82"/>
                    <a:gd name="T1" fmla="*/ 2147483647 h 164"/>
                    <a:gd name="T2" fmla="*/ 2147483647 w 82"/>
                    <a:gd name="T3" fmla="*/ 2147483647 h 164"/>
                    <a:gd name="T4" fmla="*/ 2147483647 w 82"/>
                    <a:gd name="T5" fmla="*/ 0 h 164"/>
                    <a:gd name="T6" fmla="*/ 2147483647 w 82"/>
                    <a:gd name="T7" fmla="*/ 2147483647 h 164"/>
                    <a:gd name="T8" fmla="*/ 2147483647 w 82"/>
                    <a:gd name="T9" fmla="*/ 2147483647 h 164"/>
                    <a:gd name="T10" fmla="*/ 2147483647 w 82"/>
                    <a:gd name="T11" fmla="*/ 2147483647 h 164"/>
                    <a:gd name="T12" fmla="*/ 2147483647 w 82"/>
                    <a:gd name="T13" fmla="*/ 2147483647 h 164"/>
                    <a:gd name="T14" fmla="*/ 2147483647 w 82"/>
                    <a:gd name="T15" fmla="*/ 2147483647 h 164"/>
                    <a:gd name="T16" fmla="*/ 2147483647 w 82"/>
                    <a:gd name="T17" fmla="*/ 2147483647 h 16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2"/>
                    <a:gd name="T28" fmla="*/ 0 h 164"/>
                    <a:gd name="T29" fmla="*/ 82 w 82"/>
                    <a:gd name="T30" fmla="*/ 164 h 16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2" h="164">
                      <a:moveTo>
                        <a:pt x="12" y="148"/>
                      </a:moveTo>
                      <a:cubicBezTo>
                        <a:pt x="4" y="124"/>
                        <a:pt x="10" y="98"/>
                        <a:pt x="2" y="74"/>
                      </a:cubicBezTo>
                      <a:cubicBezTo>
                        <a:pt x="2" y="66"/>
                        <a:pt x="0" y="7"/>
                        <a:pt x="20" y="0"/>
                      </a:cubicBezTo>
                      <a:cubicBezTo>
                        <a:pt x="45" y="3"/>
                        <a:pt x="34" y="2"/>
                        <a:pt x="42" y="22"/>
                      </a:cubicBezTo>
                      <a:cubicBezTo>
                        <a:pt x="45" y="29"/>
                        <a:pt x="54" y="40"/>
                        <a:pt x="54" y="40"/>
                      </a:cubicBezTo>
                      <a:cubicBezTo>
                        <a:pt x="57" y="79"/>
                        <a:pt x="54" y="54"/>
                        <a:pt x="66" y="72"/>
                      </a:cubicBezTo>
                      <a:cubicBezTo>
                        <a:pt x="67" y="92"/>
                        <a:pt x="68" y="101"/>
                        <a:pt x="74" y="118"/>
                      </a:cubicBezTo>
                      <a:cubicBezTo>
                        <a:pt x="76" y="124"/>
                        <a:pt x="82" y="136"/>
                        <a:pt x="82" y="136"/>
                      </a:cubicBezTo>
                      <a:cubicBezTo>
                        <a:pt x="75" y="164"/>
                        <a:pt x="37" y="148"/>
                        <a:pt x="12" y="1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000" kern="1200" dirty="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pic>
              <p:nvPicPr>
                <p:cNvPr id="357" name="Picture 351" descr="손가락"/>
                <p:cNvPicPr preferRelativeResize="0">
                  <a:picLocks noChangeAspect="1" noChangeArrowheads="1"/>
                </p:cNvPicPr>
                <p:nvPr/>
              </p:nvPicPr>
              <p:blipFill>
                <a:blip r:embed="rId3" cstate="print">
                  <a:lum bright="56000" contrast="-70000"/>
                </a:blip>
                <a:srcRect b="30428"/>
                <a:stretch>
                  <a:fillRect/>
                </a:stretch>
              </p:blipFill>
              <p:spPr bwMode="auto">
                <a:xfrm rot="178022">
                  <a:off x="2554814" y="4896919"/>
                  <a:ext cx="417513" cy="3952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358" name="Group 352"/>
                <p:cNvGrpSpPr>
                  <a:grpSpLocks/>
                </p:cNvGrpSpPr>
                <p:nvPr/>
              </p:nvGrpSpPr>
              <p:grpSpPr bwMode="auto">
                <a:xfrm rot="-114623">
                  <a:off x="2831381" y="4850131"/>
                  <a:ext cx="415923" cy="395289"/>
                  <a:chOff x="753" y="3697"/>
                  <a:chExt cx="446" cy="423"/>
                </a:xfrm>
              </p:grpSpPr>
              <p:sp>
                <p:nvSpPr>
                  <p:cNvPr id="359" name="Freeform 353"/>
                  <p:cNvSpPr>
                    <a:spLocks/>
                  </p:cNvSpPr>
                  <p:nvPr/>
                </p:nvSpPr>
                <p:spPr bwMode="auto">
                  <a:xfrm>
                    <a:off x="782" y="3700"/>
                    <a:ext cx="94" cy="172"/>
                  </a:xfrm>
                  <a:custGeom>
                    <a:avLst/>
                    <a:gdLst>
                      <a:gd name="T0" fmla="*/ 164 w 82"/>
                      <a:gd name="T1" fmla="*/ 367 h 164"/>
                      <a:gd name="T2" fmla="*/ 2 w 82"/>
                      <a:gd name="T3" fmla="*/ 184 h 164"/>
                      <a:gd name="T4" fmla="*/ 269 w 82"/>
                      <a:gd name="T5" fmla="*/ 0 h 164"/>
                      <a:gd name="T6" fmla="*/ 564 w 82"/>
                      <a:gd name="T7" fmla="*/ 51 h 164"/>
                      <a:gd name="T8" fmla="*/ 729 w 82"/>
                      <a:gd name="T9" fmla="*/ 98 h 164"/>
                      <a:gd name="T10" fmla="*/ 888 w 82"/>
                      <a:gd name="T11" fmla="*/ 179 h 164"/>
                      <a:gd name="T12" fmla="*/ 981 w 82"/>
                      <a:gd name="T13" fmla="*/ 292 h 164"/>
                      <a:gd name="T14" fmla="*/ 1099 w 82"/>
                      <a:gd name="T15" fmla="*/ 337 h 164"/>
                      <a:gd name="T16" fmla="*/ 164 w 82"/>
                      <a:gd name="T17" fmla="*/ 367 h 16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82"/>
                      <a:gd name="T28" fmla="*/ 0 h 164"/>
                      <a:gd name="T29" fmla="*/ 82 w 82"/>
                      <a:gd name="T30" fmla="*/ 164 h 164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82" h="164">
                        <a:moveTo>
                          <a:pt x="12" y="148"/>
                        </a:moveTo>
                        <a:cubicBezTo>
                          <a:pt x="4" y="124"/>
                          <a:pt x="10" y="98"/>
                          <a:pt x="2" y="74"/>
                        </a:cubicBezTo>
                        <a:cubicBezTo>
                          <a:pt x="2" y="66"/>
                          <a:pt x="0" y="7"/>
                          <a:pt x="20" y="0"/>
                        </a:cubicBezTo>
                        <a:cubicBezTo>
                          <a:pt x="45" y="3"/>
                          <a:pt x="34" y="2"/>
                          <a:pt x="42" y="22"/>
                        </a:cubicBezTo>
                        <a:cubicBezTo>
                          <a:pt x="45" y="29"/>
                          <a:pt x="54" y="40"/>
                          <a:pt x="54" y="40"/>
                        </a:cubicBezTo>
                        <a:cubicBezTo>
                          <a:pt x="57" y="79"/>
                          <a:pt x="54" y="54"/>
                          <a:pt x="66" y="72"/>
                        </a:cubicBezTo>
                        <a:cubicBezTo>
                          <a:pt x="67" y="92"/>
                          <a:pt x="68" y="101"/>
                          <a:pt x="74" y="118"/>
                        </a:cubicBezTo>
                        <a:cubicBezTo>
                          <a:pt x="76" y="124"/>
                          <a:pt x="82" y="136"/>
                          <a:pt x="82" y="136"/>
                        </a:cubicBezTo>
                        <a:cubicBezTo>
                          <a:pt x="75" y="164"/>
                          <a:pt x="37" y="148"/>
                          <a:pt x="12" y="14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1000" kern="1200" dirty="0">
                      <a:solidFill>
                        <a:srgbClr val="000000"/>
                      </a:solidFill>
                      <a:latin typeface="Trebuchet MS" pitchFamily="34" charset="0"/>
                      <a:ea typeface="맑은 고딕" pitchFamily="50" charset="-127"/>
                      <a:cs typeface="+mn-cs"/>
                      <a:sym typeface="Wingdings 2" pitchFamily="18" charset="2"/>
                    </a:endParaRPr>
                  </a:p>
                </p:txBody>
              </p:sp>
              <p:pic>
                <p:nvPicPr>
                  <p:cNvPr id="360" name="Picture 354" descr="손가락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b="30376"/>
                  <a:stretch>
                    <a:fillRect/>
                  </a:stretch>
                </p:blipFill>
                <p:spPr bwMode="auto">
                  <a:xfrm>
                    <a:off x="753" y="3697"/>
                    <a:ext cx="446" cy="42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sp>
            <p:nvSpPr>
              <p:cNvPr id="346" name="Oval 346"/>
              <p:cNvSpPr>
                <a:spLocks noChangeArrowheads="1"/>
              </p:cNvSpPr>
              <p:nvPr/>
            </p:nvSpPr>
            <p:spPr bwMode="auto">
              <a:xfrm rot="1616691">
                <a:off x="2290156" y="4975759"/>
                <a:ext cx="111146" cy="111004"/>
              </a:xfrm>
              <a:prstGeom prst="ellipse">
                <a:avLst/>
              </a:prstGeom>
              <a:solidFill>
                <a:srgbClr val="EC008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C000"/>
                  </a:solidFill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347" name="Oval 347"/>
              <p:cNvSpPr>
                <a:spLocks noChangeArrowheads="1"/>
              </p:cNvSpPr>
              <p:nvPr/>
            </p:nvSpPr>
            <p:spPr bwMode="auto">
              <a:xfrm rot="1616691">
                <a:off x="2029269" y="4910915"/>
                <a:ext cx="111146" cy="111004"/>
              </a:xfrm>
              <a:prstGeom prst="ellipse">
                <a:avLst/>
              </a:prstGeom>
              <a:solidFill>
                <a:srgbClr val="DBE6F5">
                  <a:alpha val="39999"/>
                </a:srgbClr>
              </a:solidFill>
              <a:ln w="19050" algn="ctr">
                <a:solidFill>
                  <a:srgbClr val="F20090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348" name="Line 348"/>
              <p:cNvSpPr>
                <a:spLocks noChangeShapeType="1"/>
              </p:cNvSpPr>
              <p:nvPr/>
            </p:nvSpPr>
            <p:spPr bwMode="auto">
              <a:xfrm rot="1616691" flipH="1">
                <a:off x="2126932" y="4970982"/>
                <a:ext cx="220705" cy="60259"/>
              </a:xfrm>
              <a:prstGeom prst="line">
                <a:avLst/>
              </a:prstGeom>
              <a:noFill/>
              <a:ln w="9525">
                <a:solidFill>
                  <a:srgbClr val="DE0084"/>
                </a:solidFill>
                <a:round/>
                <a:headEnd type="oval" w="sm" len="sm"/>
                <a:tailEnd type="triangle" w="sm" len="sm"/>
              </a:ln>
            </p:spPr>
            <p:txBody>
              <a:bodyPr wrap="none" lIns="0" tIns="0" rIns="0" bIns="0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349" name="Freeform 350"/>
              <p:cNvSpPr>
                <a:spLocks/>
              </p:cNvSpPr>
              <p:nvPr/>
            </p:nvSpPr>
            <p:spPr bwMode="auto">
              <a:xfrm rot="379706" flipH="1">
                <a:off x="2291100" y="5007021"/>
                <a:ext cx="88013" cy="161201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grpSp>
            <p:nvGrpSpPr>
              <p:cNvPr id="350" name="Group 352"/>
              <p:cNvGrpSpPr>
                <a:grpSpLocks/>
              </p:cNvGrpSpPr>
              <p:nvPr/>
            </p:nvGrpSpPr>
            <p:grpSpPr bwMode="auto">
              <a:xfrm rot="1220147" flipH="1">
                <a:off x="1668463" y="4870450"/>
                <a:ext cx="416002" cy="394858"/>
                <a:chOff x="753" y="3697"/>
                <a:chExt cx="446" cy="423"/>
              </a:xfrm>
            </p:grpSpPr>
            <p:sp>
              <p:nvSpPr>
                <p:cNvPr id="351" name="Freeform 353"/>
                <p:cNvSpPr>
                  <a:spLocks/>
                </p:cNvSpPr>
                <p:nvPr/>
              </p:nvSpPr>
              <p:spPr bwMode="auto">
                <a:xfrm>
                  <a:off x="782" y="3700"/>
                  <a:ext cx="94" cy="172"/>
                </a:xfrm>
                <a:custGeom>
                  <a:avLst/>
                  <a:gdLst>
                    <a:gd name="T0" fmla="*/ 164 w 82"/>
                    <a:gd name="T1" fmla="*/ 367 h 164"/>
                    <a:gd name="T2" fmla="*/ 2 w 82"/>
                    <a:gd name="T3" fmla="*/ 184 h 164"/>
                    <a:gd name="T4" fmla="*/ 269 w 82"/>
                    <a:gd name="T5" fmla="*/ 0 h 164"/>
                    <a:gd name="T6" fmla="*/ 564 w 82"/>
                    <a:gd name="T7" fmla="*/ 51 h 164"/>
                    <a:gd name="T8" fmla="*/ 729 w 82"/>
                    <a:gd name="T9" fmla="*/ 98 h 164"/>
                    <a:gd name="T10" fmla="*/ 888 w 82"/>
                    <a:gd name="T11" fmla="*/ 179 h 164"/>
                    <a:gd name="T12" fmla="*/ 981 w 82"/>
                    <a:gd name="T13" fmla="*/ 292 h 164"/>
                    <a:gd name="T14" fmla="*/ 1099 w 82"/>
                    <a:gd name="T15" fmla="*/ 337 h 164"/>
                    <a:gd name="T16" fmla="*/ 164 w 82"/>
                    <a:gd name="T17" fmla="*/ 367 h 16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2"/>
                    <a:gd name="T28" fmla="*/ 0 h 164"/>
                    <a:gd name="T29" fmla="*/ 82 w 82"/>
                    <a:gd name="T30" fmla="*/ 164 h 16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2" h="164">
                      <a:moveTo>
                        <a:pt x="12" y="148"/>
                      </a:moveTo>
                      <a:cubicBezTo>
                        <a:pt x="4" y="124"/>
                        <a:pt x="10" y="98"/>
                        <a:pt x="2" y="74"/>
                      </a:cubicBezTo>
                      <a:cubicBezTo>
                        <a:pt x="2" y="66"/>
                        <a:pt x="0" y="7"/>
                        <a:pt x="20" y="0"/>
                      </a:cubicBezTo>
                      <a:cubicBezTo>
                        <a:pt x="45" y="3"/>
                        <a:pt x="34" y="2"/>
                        <a:pt x="42" y="22"/>
                      </a:cubicBezTo>
                      <a:cubicBezTo>
                        <a:pt x="45" y="29"/>
                        <a:pt x="54" y="40"/>
                        <a:pt x="54" y="40"/>
                      </a:cubicBezTo>
                      <a:cubicBezTo>
                        <a:pt x="57" y="79"/>
                        <a:pt x="54" y="54"/>
                        <a:pt x="66" y="72"/>
                      </a:cubicBezTo>
                      <a:cubicBezTo>
                        <a:pt x="67" y="92"/>
                        <a:pt x="68" y="101"/>
                        <a:pt x="74" y="118"/>
                      </a:cubicBezTo>
                      <a:cubicBezTo>
                        <a:pt x="76" y="124"/>
                        <a:pt x="82" y="136"/>
                        <a:pt x="82" y="136"/>
                      </a:cubicBezTo>
                      <a:cubicBezTo>
                        <a:pt x="75" y="164"/>
                        <a:pt x="37" y="148"/>
                        <a:pt x="12" y="1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000" kern="1200" dirty="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pic>
              <p:nvPicPr>
                <p:cNvPr id="352" name="Picture 354" descr="손가락"/>
                <p:cNvPicPr preferRelativeResize="0">
                  <a:picLocks noChangeAspect="1" noChangeArrowheads="1"/>
                </p:cNvPicPr>
                <p:nvPr/>
              </p:nvPicPr>
              <p:blipFill>
                <a:blip r:embed="rId3" cstate="print"/>
                <a:srcRect b="30376"/>
                <a:stretch>
                  <a:fillRect/>
                </a:stretch>
              </p:blipFill>
              <p:spPr bwMode="auto">
                <a:xfrm>
                  <a:off x="753" y="3697"/>
                  <a:ext cx="446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344" name="Picture 351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56000" contrast="-70000"/>
            </a:blip>
            <a:srcRect b="30428"/>
            <a:stretch>
              <a:fillRect/>
            </a:stretch>
          </p:blipFill>
          <p:spPr bwMode="auto">
            <a:xfrm rot="379706" flipH="1">
              <a:off x="2030406" y="2355801"/>
              <a:ext cx="417593" cy="396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61" name="그룹 360"/>
          <p:cNvGrpSpPr/>
          <p:nvPr/>
        </p:nvGrpSpPr>
        <p:grpSpPr>
          <a:xfrm>
            <a:off x="1688392" y="5201096"/>
            <a:ext cx="1547813" cy="492125"/>
            <a:chOff x="1699802" y="3019190"/>
            <a:chExt cx="1547813" cy="492125"/>
          </a:xfrm>
        </p:grpSpPr>
        <p:sp>
          <p:nvSpPr>
            <p:cNvPr id="362" name="Oval 346"/>
            <p:cNvSpPr>
              <a:spLocks noChangeArrowheads="1"/>
            </p:cNvSpPr>
            <p:nvPr/>
          </p:nvSpPr>
          <p:spPr bwMode="auto">
            <a:xfrm rot="1616691">
              <a:off x="2301169" y="3110206"/>
              <a:ext cx="111122" cy="111252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63" name="Oval 347"/>
            <p:cNvSpPr>
              <a:spLocks noChangeArrowheads="1"/>
            </p:cNvSpPr>
            <p:nvPr/>
          </p:nvSpPr>
          <p:spPr bwMode="auto">
            <a:xfrm rot="1616691">
              <a:off x="2040337" y="3045217"/>
              <a:ext cx="111122" cy="111252"/>
            </a:xfrm>
            <a:prstGeom prst="ellipse">
              <a:avLst/>
            </a:prstGeom>
            <a:solidFill>
              <a:srgbClr val="EC008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64" name="Line 348"/>
            <p:cNvSpPr>
              <a:spLocks noChangeShapeType="1"/>
            </p:cNvSpPr>
            <p:nvPr/>
          </p:nvSpPr>
          <p:spPr bwMode="auto">
            <a:xfrm rot="19983309">
              <a:off x="2127370" y="3080451"/>
              <a:ext cx="146587" cy="114782"/>
            </a:xfrm>
            <a:prstGeom prst="line">
              <a:avLst/>
            </a:prstGeom>
            <a:noFill/>
            <a:ln w="9525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365" name="그룹 179"/>
            <p:cNvGrpSpPr>
              <a:grpSpLocks/>
            </p:cNvGrpSpPr>
            <p:nvPr/>
          </p:nvGrpSpPr>
          <p:grpSpPr bwMode="auto">
            <a:xfrm rot="542433">
              <a:off x="1699802" y="3040653"/>
              <a:ext cx="417505" cy="397329"/>
              <a:chOff x="2005620" y="5586151"/>
              <a:chExt cx="417513" cy="396875"/>
            </a:xfrm>
          </p:grpSpPr>
          <p:sp>
            <p:nvSpPr>
              <p:cNvPr id="377" name="Freeform 350"/>
              <p:cNvSpPr>
                <a:spLocks/>
              </p:cNvSpPr>
              <p:nvPr/>
            </p:nvSpPr>
            <p:spPr bwMode="auto">
              <a:xfrm rot="379706" flipH="1">
                <a:off x="2319820" y="5604835"/>
                <a:ext cx="87996" cy="161377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78" name="Picture 351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lum bright="56000" contrast="-70000"/>
              </a:blip>
              <a:srcRect b="30428"/>
              <a:stretch>
                <a:fillRect/>
              </a:stretch>
            </p:blipFill>
            <p:spPr bwMode="auto">
              <a:xfrm rot="379706" flipH="1">
                <a:off x="2005620" y="5586151"/>
                <a:ext cx="417513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66" name="Oval 346"/>
            <p:cNvSpPr>
              <a:spLocks noChangeArrowheads="1"/>
            </p:cNvSpPr>
            <p:nvPr/>
          </p:nvSpPr>
          <p:spPr bwMode="auto">
            <a:xfrm rot="20319559" flipH="1">
              <a:off x="2544445" y="3058406"/>
              <a:ext cx="111122" cy="111252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67" name="Oval 347"/>
            <p:cNvSpPr>
              <a:spLocks noChangeArrowheads="1"/>
            </p:cNvSpPr>
            <p:nvPr/>
          </p:nvSpPr>
          <p:spPr bwMode="auto">
            <a:xfrm rot="20319559" flipH="1">
              <a:off x="2810380" y="3019190"/>
              <a:ext cx="111122" cy="111252"/>
            </a:xfrm>
            <a:prstGeom prst="ellipse">
              <a:avLst/>
            </a:prstGeom>
            <a:solidFill>
              <a:srgbClr val="EC008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368" name="Line 348"/>
            <p:cNvSpPr>
              <a:spLocks noChangeShapeType="1"/>
            </p:cNvSpPr>
            <p:nvPr/>
          </p:nvSpPr>
          <p:spPr bwMode="auto">
            <a:xfrm rot="1952941" flipH="1">
              <a:off x="2679637" y="3042522"/>
              <a:ext cx="148674" cy="126704"/>
            </a:xfrm>
            <a:prstGeom prst="line">
              <a:avLst/>
            </a:prstGeom>
            <a:noFill/>
            <a:ln w="9525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369" name="그룹 202"/>
            <p:cNvGrpSpPr>
              <a:grpSpLocks/>
            </p:cNvGrpSpPr>
            <p:nvPr/>
          </p:nvGrpSpPr>
          <p:grpSpPr bwMode="auto">
            <a:xfrm rot="21393817" flipH="1">
              <a:off x="2830110" y="3032253"/>
              <a:ext cx="417505" cy="397329"/>
              <a:chOff x="2005620" y="5586151"/>
              <a:chExt cx="417513" cy="396875"/>
            </a:xfrm>
          </p:grpSpPr>
          <p:sp>
            <p:nvSpPr>
              <p:cNvPr id="375" name="Freeform 350"/>
              <p:cNvSpPr>
                <a:spLocks/>
              </p:cNvSpPr>
              <p:nvPr/>
            </p:nvSpPr>
            <p:spPr bwMode="auto">
              <a:xfrm rot="379706" flipH="1">
                <a:off x="2319820" y="5604835"/>
                <a:ext cx="87996" cy="161377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76" name="Picture 351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lum bright="56000" contrast="-70000"/>
              </a:blip>
              <a:srcRect b="30428"/>
              <a:stretch>
                <a:fillRect/>
              </a:stretch>
            </p:blipFill>
            <p:spPr bwMode="auto">
              <a:xfrm rot="379706" flipH="1">
                <a:off x="2005620" y="5586151"/>
                <a:ext cx="417513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70" name="Freeform 353"/>
            <p:cNvSpPr>
              <a:spLocks/>
            </p:cNvSpPr>
            <p:nvPr/>
          </p:nvSpPr>
          <p:spPr bwMode="auto">
            <a:xfrm rot="21297716">
              <a:off x="2571587" y="3095700"/>
              <a:ext cx="87659" cy="160916"/>
            </a:xfrm>
            <a:custGeom>
              <a:avLst/>
              <a:gdLst>
                <a:gd name="T0" fmla="*/ 2147483647 w 82"/>
                <a:gd name="T1" fmla="*/ 2147483647 h 164"/>
                <a:gd name="T2" fmla="*/ 2147483647 w 82"/>
                <a:gd name="T3" fmla="*/ 2147483647 h 164"/>
                <a:gd name="T4" fmla="*/ 2147483647 w 82"/>
                <a:gd name="T5" fmla="*/ 0 h 164"/>
                <a:gd name="T6" fmla="*/ 2147483647 w 82"/>
                <a:gd name="T7" fmla="*/ 2147483647 h 164"/>
                <a:gd name="T8" fmla="*/ 2147483647 w 82"/>
                <a:gd name="T9" fmla="*/ 2147483647 h 164"/>
                <a:gd name="T10" fmla="*/ 2147483647 w 82"/>
                <a:gd name="T11" fmla="*/ 2147483647 h 164"/>
                <a:gd name="T12" fmla="*/ 2147483647 w 82"/>
                <a:gd name="T13" fmla="*/ 2147483647 h 164"/>
                <a:gd name="T14" fmla="*/ 2147483647 w 82"/>
                <a:gd name="T15" fmla="*/ 2147483647 h 164"/>
                <a:gd name="T16" fmla="*/ 2147483647 w 82"/>
                <a:gd name="T17" fmla="*/ 2147483647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71" name="Picture 354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b="30376"/>
            <a:stretch>
              <a:fillRect/>
            </a:stretch>
          </p:blipFill>
          <p:spPr bwMode="auto">
            <a:xfrm rot="21297716">
              <a:off x="2554055" y="3080375"/>
              <a:ext cx="415914" cy="395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72" name="그룹 149"/>
            <p:cNvGrpSpPr>
              <a:grpSpLocks/>
            </p:cNvGrpSpPr>
            <p:nvPr/>
          </p:nvGrpSpPr>
          <p:grpSpPr bwMode="auto">
            <a:xfrm>
              <a:off x="1971500" y="3115574"/>
              <a:ext cx="415914" cy="395741"/>
              <a:chOff x="1930584" y="5725598"/>
              <a:chExt cx="415834" cy="395802"/>
            </a:xfrm>
          </p:grpSpPr>
          <p:sp>
            <p:nvSpPr>
              <p:cNvPr id="373" name="Freeform 353"/>
              <p:cNvSpPr>
                <a:spLocks/>
              </p:cNvSpPr>
              <p:nvPr/>
            </p:nvSpPr>
            <p:spPr bwMode="auto">
              <a:xfrm rot="638534" flipH="1">
                <a:off x="2250517" y="5755726"/>
                <a:ext cx="87642" cy="160941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74" name="Picture 354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/>
              <a:srcRect b="30376"/>
              <a:stretch>
                <a:fillRect/>
              </a:stretch>
            </p:blipFill>
            <p:spPr bwMode="auto">
              <a:xfrm rot="638534" flipH="1">
                <a:off x="1930584" y="5725598"/>
                <a:ext cx="415834" cy="3958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8" name="Oval 160"/>
          <p:cNvSpPr>
            <a:spLocks noChangeArrowheads="1"/>
          </p:cNvSpPr>
          <p:nvPr/>
        </p:nvSpPr>
        <p:spPr bwMode="auto">
          <a:xfrm>
            <a:off x="3987457" y="1321546"/>
            <a:ext cx="257175" cy="257175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3909669" y="1960029"/>
            <a:ext cx="412750" cy="257175"/>
            <a:chOff x="3871914" y="2203985"/>
            <a:chExt cx="412750" cy="257175"/>
          </a:xfrm>
        </p:grpSpPr>
        <p:sp>
          <p:nvSpPr>
            <p:cNvPr id="168" name="Oval 160"/>
            <p:cNvSpPr>
              <a:spLocks noChangeArrowheads="1"/>
            </p:cNvSpPr>
            <p:nvPr/>
          </p:nvSpPr>
          <p:spPr bwMode="auto">
            <a:xfrm>
              <a:off x="3871914" y="2203985"/>
              <a:ext cx="256419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69" name="Oval 160"/>
            <p:cNvSpPr>
              <a:spLocks noChangeArrowheads="1"/>
            </p:cNvSpPr>
            <p:nvPr/>
          </p:nvSpPr>
          <p:spPr bwMode="auto">
            <a:xfrm>
              <a:off x="4028245" y="2203985"/>
              <a:ext cx="256419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3936024" y="2598512"/>
            <a:ext cx="360040" cy="360040"/>
            <a:chOff x="-1289065" y="2271252"/>
            <a:chExt cx="360040" cy="360040"/>
          </a:xfrm>
        </p:grpSpPr>
        <p:sp>
          <p:nvSpPr>
            <p:cNvPr id="165" name="Oval 160"/>
            <p:cNvSpPr>
              <a:spLocks noChangeArrowheads="1"/>
            </p:cNvSpPr>
            <p:nvPr/>
          </p:nvSpPr>
          <p:spPr bwMode="auto">
            <a:xfrm>
              <a:off x="-1289065" y="2271252"/>
              <a:ext cx="360040" cy="360040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66" name="Oval 160"/>
            <p:cNvSpPr>
              <a:spLocks noChangeArrowheads="1"/>
            </p:cNvSpPr>
            <p:nvPr/>
          </p:nvSpPr>
          <p:spPr bwMode="auto">
            <a:xfrm>
              <a:off x="-1237632" y="2322685"/>
              <a:ext cx="257175" cy="257175"/>
            </a:xfrm>
            <a:prstGeom prst="ellipse">
              <a:avLst/>
            </a:prstGeom>
            <a:solidFill>
              <a:srgbClr val="B4006B">
                <a:alpha val="69804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67" name="Oval 160"/>
            <p:cNvSpPr>
              <a:spLocks noChangeArrowheads="1"/>
            </p:cNvSpPr>
            <p:nvPr/>
          </p:nvSpPr>
          <p:spPr bwMode="auto">
            <a:xfrm>
              <a:off x="-1163045" y="2397272"/>
              <a:ext cx="108000" cy="108000"/>
            </a:xfrm>
            <a:prstGeom prst="ellipse">
              <a:avLst/>
            </a:prstGeom>
            <a:solidFill>
              <a:srgbClr val="000000">
                <a:lumMod val="75000"/>
                <a:lumOff val="25000"/>
                <a:alpha val="60000"/>
              </a:srgbClr>
            </a:solidFill>
            <a:ln w="7620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3854733" y="3339860"/>
            <a:ext cx="522622" cy="257175"/>
            <a:chOff x="-1378731" y="3023390"/>
            <a:chExt cx="522622" cy="257175"/>
          </a:xfrm>
        </p:grpSpPr>
        <p:grpSp>
          <p:nvGrpSpPr>
            <p:cNvPr id="161" name="그룹 160"/>
            <p:cNvGrpSpPr/>
            <p:nvPr/>
          </p:nvGrpSpPr>
          <p:grpSpPr>
            <a:xfrm>
              <a:off x="-1378731" y="3023390"/>
              <a:ext cx="522622" cy="257175"/>
              <a:chOff x="3908884" y="3816047"/>
              <a:chExt cx="522622" cy="257175"/>
            </a:xfrm>
          </p:grpSpPr>
          <p:sp>
            <p:nvSpPr>
              <p:cNvPr id="163" name="모서리가 둥근 직사각형 162"/>
              <p:cNvSpPr/>
              <p:nvPr/>
            </p:nvSpPr>
            <p:spPr>
              <a:xfrm>
                <a:off x="3908884" y="3816834"/>
                <a:ext cx="522622" cy="255600"/>
              </a:xfrm>
              <a:prstGeom prst="roundRect">
                <a:avLst>
                  <a:gd name="adj" fmla="val 50000"/>
                </a:avLst>
              </a:prstGeom>
              <a:solidFill>
                <a:srgbClr val="EC008C">
                  <a:alpha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64" name="Oval 160"/>
              <p:cNvSpPr>
                <a:spLocks noChangeArrowheads="1"/>
              </p:cNvSpPr>
              <p:nvPr/>
            </p:nvSpPr>
            <p:spPr bwMode="auto">
              <a:xfrm>
                <a:off x="4168776" y="3816047"/>
                <a:ext cx="257175" cy="257175"/>
              </a:xfrm>
              <a:prstGeom prst="ellipse">
                <a:avLst/>
              </a:prstGeom>
              <a:solidFill>
                <a:srgbClr val="EC008C">
                  <a:alpha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  <p:sp>
          <p:nvSpPr>
            <p:cNvPr id="162" name="오른쪽 화살표 161"/>
            <p:cNvSpPr/>
            <p:nvPr/>
          </p:nvSpPr>
          <p:spPr>
            <a:xfrm>
              <a:off x="-1049549" y="3110865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3942490" y="3978343"/>
            <a:ext cx="347108" cy="339076"/>
            <a:chOff x="-1239358" y="3677332"/>
            <a:chExt cx="347108" cy="339076"/>
          </a:xfrm>
        </p:grpSpPr>
        <p:sp>
          <p:nvSpPr>
            <p:cNvPr id="157" name="눈물 방울 156"/>
            <p:cNvSpPr/>
            <p:nvPr/>
          </p:nvSpPr>
          <p:spPr>
            <a:xfrm rot="13500000">
              <a:off x="-1231326" y="3677332"/>
              <a:ext cx="339076" cy="339076"/>
            </a:xfrm>
            <a:prstGeom prst="teardrop">
              <a:avLst/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-1239358" y="3712192"/>
              <a:ext cx="268716" cy="270877"/>
              <a:chOff x="3964922" y="4473896"/>
              <a:chExt cx="268716" cy="270877"/>
            </a:xfrm>
          </p:grpSpPr>
          <p:sp>
            <p:nvSpPr>
              <p:cNvPr id="159" name="눈물 방울 158"/>
              <p:cNvSpPr/>
              <p:nvPr/>
            </p:nvSpPr>
            <p:spPr>
              <a:xfrm rot="13500000">
                <a:off x="3963841" y="4474977"/>
                <a:ext cx="270877" cy="268716"/>
              </a:xfrm>
              <a:prstGeom prst="teardrop">
                <a:avLst/>
              </a:prstGeom>
              <a:solidFill>
                <a:srgbClr val="B4006B">
                  <a:alpha val="69804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60" name="오른쪽 화살표 159"/>
              <p:cNvSpPr/>
              <p:nvPr/>
            </p:nvSpPr>
            <p:spPr>
              <a:xfrm>
                <a:off x="3994610" y="4562835"/>
                <a:ext cx="123339" cy="82225"/>
              </a:xfrm>
              <a:prstGeom prst="rightArrow">
                <a:avLst>
                  <a:gd name="adj1" fmla="val 29423"/>
                  <a:gd name="adj2" fmla="val 6469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3548844" y="4698727"/>
            <a:ext cx="1134401" cy="257175"/>
            <a:chOff x="-1691151" y="4431492"/>
            <a:chExt cx="1134401" cy="257175"/>
          </a:xfrm>
        </p:grpSpPr>
        <p:sp>
          <p:nvSpPr>
            <p:cNvPr id="151" name="모서리가 둥근 직사각형 150"/>
            <p:cNvSpPr/>
            <p:nvPr/>
          </p:nvSpPr>
          <p:spPr>
            <a:xfrm rot="10800000">
              <a:off x="-1691151" y="4432280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2" name="Oval 160"/>
            <p:cNvSpPr>
              <a:spLocks noChangeArrowheads="1"/>
            </p:cNvSpPr>
            <p:nvPr/>
          </p:nvSpPr>
          <p:spPr bwMode="auto">
            <a:xfrm rot="10800000">
              <a:off x="-1685596" y="4431492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-1079372" y="4432279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4" name="Oval 160"/>
            <p:cNvSpPr>
              <a:spLocks noChangeArrowheads="1"/>
            </p:cNvSpPr>
            <p:nvPr/>
          </p:nvSpPr>
          <p:spPr bwMode="auto">
            <a:xfrm>
              <a:off x="-819480" y="4431492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5" name="오른쪽 화살표 154"/>
            <p:cNvSpPr/>
            <p:nvPr/>
          </p:nvSpPr>
          <p:spPr>
            <a:xfrm flipH="1">
              <a:off x="-1613429" y="4518967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  <p:sp>
          <p:nvSpPr>
            <p:cNvPr id="156" name="오른쪽 화살표 155"/>
            <p:cNvSpPr/>
            <p:nvPr/>
          </p:nvSpPr>
          <p:spPr>
            <a:xfrm>
              <a:off x="-755336" y="4518967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3548844" y="5337212"/>
            <a:ext cx="1134401" cy="257176"/>
            <a:chOff x="-1691151" y="5151572"/>
            <a:chExt cx="1134401" cy="257176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-1691151" y="5152360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6" name="Oval 160"/>
            <p:cNvSpPr>
              <a:spLocks noChangeArrowheads="1"/>
            </p:cNvSpPr>
            <p:nvPr/>
          </p:nvSpPr>
          <p:spPr bwMode="auto">
            <a:xfrm>
              <a:off x="-1431259" y="5151573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7" name="모서리가 둥근 직사각형 146"/>
            <p:cNvSpPr/>
            <p:nvPr/>
          </p:nvSpPr>
          <p:spPr>
            <a:xfrm rot="10800000">
              <a:off x="-1079372" y="5152360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8" name="Oval 160"/>
            <p:cNvSpPr>
              <a:spLocks noChangeArrowheads="1"/>
            </p:cNvSpPr>
            <p:nvPr/>
          </p:nvSpPr>
          <p:spPr bwMode="auto">
            <a:xfrm rot="10800000">
              <a:off x="-1073817" y="5151572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9" name="오른쪽 화살표 148"/>
            <p:cNvSpPr/>
            <p:nvPr/>
          </p:nvSpPr>
          <p:spPr>
            <a:xfrm>
              <a:off x="-1354349" y="5239048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  <p:sp>
          <p:nvSpPr>
            <p:cNvPr id="150" name="오른쪽 화살표 149"/>
            <p:cNvSpPr/>
            <p:nvPr/>
          </p:nvSpPr>
          <p:spPr>
            <a:xfrm flipH="1">
              <a:off x="-1006796" y="5239048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681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텍스트 개체 틀 8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Tab Bar UI</a:t>
            </a:r>
            <a:r>
              <a:rPr lang="ko-KR" altLang="en-US" dirty="0"/>
              <a:t>는 애플리케이션의 컨셉이나 메뉴구조에 따라서 다양한 방식으로 시도할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Tab </a:t>
            </a:r>
            <a:r>
              <a:rPr lang="ko-KR" altLang="en-US" dirty="0"/>
              <a:t>메뉴가 많은 경우에는 펼침</a:t>
            </a:r>
            <a:r>
              <a:rPr lang="en-US" altLang="ko-KR" dirty="0"/>
              <a:t>/</a:t>
            </a:r>
            <a:r>
              <a:rPr lang="ko-KR" altLang="en-US" dirty="0"/>
              <a:t>닫힘 </a:t>
            </a:r>
            <a:r>
              <a:rPr lang="en-US" altLang="ko-KR" dirty="0"/>
              <a:t>Component</a:t>
            </a:r>
            <a:r>
              <a:rPr lang="ko-KR" altLang="en-US" dirty="0"/>
              <a:t>나 </a:t>
            </a:r>
            <a:r>
              <a:rPr lang="en-US" altLang="ko-KR" dirty="0"/>
              <a:t>Scroll </a:t>
            </a:r>
            <a:r>
              <a:rPr lang="ko-KR" altLang="en-US" dirty="0"/>
              <a:t>기능을 주기도 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89" name="텍스트 개체 틀 8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93" name="텍스트 개체 틀 9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Tab Bar</a:t>
            </a:r>
            <a:endParaRPr lang="ko-KR" altLang="en-US" dirty="0"/>
          </a:p>
        </p:txBody>
      </p:sp>
      <p:sp>
        <p:nvSpPr>
          <p:cNvPr id="321" name="직사각형 320"/>
          <p:cNvSpPr/>
          <p:nvPr/>
        </p:nvSpPr>
        <p:spPr>
          <a:xfrm>
            <a:off x="6386464" y="3081280"/>
            <a:ext cx="401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Flick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322" name="AutoShape 264"/>
          <p:cNvCxnSpPr>
            <a:cxnSpLocks noChangeShapeType="1"/>
          </p:cNvCxnSpPr>
          <p:nvPr/>
        </p:nvCxnSpPr>
        <p:spPr bwMode="gray">
          <a:xfrm rot="5400000">
            <a:off x="6232909" y="3231618"/>
            <a:ext cx="324000" cy="0"/>
          </a:xfrm>
          <a:prstGeom prst="straightConnector1">
            <a:avLst/>
          </a:prstGeom>
          <a:noFill/>
          <a:ln w="6350">
            <a:solidFill>
              <a:srgbClr val="333300"/>
            </a:solidFill>
            <a:round/>
            <a:headEnd type="none" w="med" len="med"/>
            <a:tailEnd type="triangle" w="med" len="med"/>
          </a:ln>
        </p:spPr>
      </p:cxnSp>
      <p:grpSp>
        <p:nvGrpSpPr>
          <p:cNvPr id="323" name="그룹 322"/>
          <p:cNvGrpSpPr/>
          <p:nvPr/>
        </p:nvGrpSpPr>
        <p:grpSpPr>
          <a:xfrm>
            <a:off x="5457056" y="4722221"/>
            <a:ext cx="1830834" cy="183600"/>
            <a:chOff x="2907122" y="3753036"/>
            <a:chExt cx="1830834" cy="183600"/>
          </a:xfrm>
        </p:grpSpPr>
        <p:sp>
          <p:nvSpPr>
            <p:cNvPr id="324" name="직사각형 323"/>
            <p:cNvSpPr/>
            <p:nvPr/>
          </p:nvSpPr>
          <p:spPr bwMode="auto">
            <a:xfrm>
              <a:off x="2907122" y="3753036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5" name="오각형 324"/>
            <p:cNvSpPr/>
            <p:nvPr/>
          </p:nvSpPr>
          <p:spPr bwMode="auto">
            <a:xfrm flipH="1">
              <a:off x="2935277" y="380185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6" name="직사각형 325"/>
            <p:cNvSpPr/>
            <p:nvPr/>
          </p:nvSpPr>
          <p:spPr bwMode="auto">
            <a:xfrm>
              <a:off x="3008783" y="3753036"/>
              <a:ext cx="406570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5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7" name="직사각형 326"/>
            <p:cNvSpPr/>
            <p:nvPr/>
          </p:nvSpPr>
          <p:spPr bwMode="auto">
            <a:xfrm>
              <a:off x="3414827" y="3753036"/>
              <a:ext cx="407241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6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8" name="직사각형 327"/>
            <p:cNvSpPr/>
            <p:nvPr/>
          </p:nvSpPr>
          <p:spPr bwMode="auto">
            <a:xfrm>
              <a:off x="3821543" y="3753036"/>
              <a:ext cx="407241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7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9" name="직사각형 328"/>
            <p:cNvSpPr/>
            <p:nvPr/>
          </p:nvSpPr>
          <p:spPr bwMode="auto">
            <a:xfrm>
              <a:off x="4228259" y="3753036"/>
              <a:ext cx="407241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8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30" name="직사각형 329"/>
            <p:cNvSpPr/>
            <p:nvPr/>
          </p:nvSpPr>
          <p:spPr bwMode="auto">
            <a:xfrm>
              <a:off x="4635500" y="3753036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31" name="오각형 330"/>
            <p:cNvSpPr/>
            <p:nvPr/>
          </p:nvSpPr>
          <p:spPr bwMode="auto">
            <a:xfrm>
              <a:off x="4670005" y="380185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</p:grpSp>
      <p:sp>
        <p:nvSpPr>
          <p:cNvPr id="314" name="직사각형 313"/>
          <p:cNvSpPr/>
          <p:nvPr/>
        </p:nvSpPr>
        <p:spPr bwMode="auto">
          <a:xfrm>
            <a:off x="7182966" y="2744366"/>
            <a:ext cx="10245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5" name="오각형 314"/>
          <p:cNvSpPr/>
          <p:nvPr/>
        </p:nvSpPr>
        <p:spPr bwMode="auto">
          <a:xfrm>
            <a:off x="7217471" y="2793180"/>
            <a:ext cx="54731" cy="90088"/>
          </a:xfrm>
          <a:prstGeom prst="homePlate">
            <a:avLst>
              <a:gd name="adj" fmla="val 176540"/>
            </a:avLst>
          </a:prstGeom>
          <a:solidFill>
            <a:srgbClr val="FFFFFF">
              <a:lumMod val="65000"/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6" name="직사각형 315"/>
          <p:cNvSpPr/>
          <p:nvPr/>
        </p:nvSpPr>
        <p:spPr bwMode="auto">
          <a:xfrm>
            <a:off x="5457056" y="2744366"/>
            <a:ext cx="431963" cy="18360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1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7" name="직사각형 316"/>
          <p:cNvSpPr/>
          <p:nvPr/>
        </p:nvSpPr>
        <p:spPr bwMode="auto">
          <a:xfrm>
            <a:off x="5888460" y="2744366"/>
            <a:ext cx="43267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2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8" name="직사각형 317"/>
          <p:cNvSpPr/>
          <p:nvPr/>
        </p:nvSpPr>
        <p:spPr bwMode="auto">
          <a:xfrm>
            <a:off x="6320578" y="2744366"/>
            <a:ext cx="43267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3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9" name="직사각형 318"/>
          <p:cNvSpPr/>
          <p:nvPr/>
        </p:nvSpPr>
        <p:spPr bwMode="auto">
          <a:xfrm>
            <a:off x="6752696" y="2744366"/>
            <a:ext cx="43267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4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cxnSp>
        <p:nvCxnSpPr>
          <p:cNvPr id="351" name="직선 연결선 350"/>
          <p:cNvCxnSpPr/>
          <p:nvPr/>
        </p:nvCxnSpPr>
        <p:spPr bwMode="auto">
          <a:xfrm>
            <a:off x="7293260" y="2500884"/>
            <a:ext cx="0" cy="6840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52" name="오각형 351"/>
          <p:cNvSpPr/>
          <p:nvPr/>
        </p:nvSpPr>
        <p:spPr bwMode="auto">
          <a:xfrm>
            <a:off x="6969224" y="2492338"/>
            <a:ext cx="288032" cy="144016"/>
          </a:xfrm>
          <a:prstGeom prst="homePlat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180000" rIns="108000" bIns="18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맑은 고딕" pitchFamily="50" charset="-127"/>
              <a:sym typeface="Wingdings 2" pitchFamily="18" charset="2"/>
            </a:endParaRPr>
          </a:p>
        </p:txBody>
      </p:sp>
      <p:sp>
        <p:nvSpPr>
          <p:cNvPr id="353" name="직사각형 352"/>
          <p:cNvSpPr/>
          <p:nvPr/>
        </p:nvSpPr>
        <p:spPr>
          <a:xfrm>
            <a:off x="6933220" y="2456892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기준</a:t>
            </a:r>
          </a:p>
        </p:txBody>
      </p:sp>
      <p:grpSp>
        <p:nvGrpSpPr>
          <p:cNvPr id="332" name="그룹 331"/>
          <p:cNvGrpSpPr/>
          <p:nvPr/>
        </p:nvGrpSpPr>
        <p:grpSpPr>
          <a:xfrm>
            <a:off x="5457056" y="3749604"/>
            <a:ext cx="1875707" cy="183600"/>
            <a:chOff x="7260057" y="5409220"/>
            <a:chExt cx="1875707" cy="183600"/>
          </a:xfrm>
        </p:grpSpPr>
        <p:grpSp>
          <p:nvGrpSpPr>
            <p:cNvPr id="333" name="그룹 586"/>
            <p:cNvGrpSpPr/>
            <p:nvPr/>
          </p:nvGrpSpPr>
          <p:grpSpPr>
            <a:xfrm>
              <a:off x="8220818" y="5409220"/>
              <a:ext cx="914946" cy="183600"/>
              <a:chOff x="2907122" y="3753036"/>
              <a:chExt cx="914946" cy="183600"/>
            </a:xfrm>
          </p:grpSpPr>
          <p:sp>
            <p:nvSpPr>
              <p:cNvPr id="339" name="직사각형 338"/>
              <p:cNvSpPr/>
              <p:nvPr/>
            </p:nvSpPr>
            <p:spPr bwMode="auto">
              <a:xfrm>
                <a:off x="2907122" y="3753036"/>
                <a:ext cx="10245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40" name="오각형 339"/>
              <p:cNvSpPr/>
              <p:nvPr/>
            </p:nvSpPr>
            <p:spPr bwMode="auto">
              <a:xfrm flipH="1">
                <a:off x="2935277" y="3801850"/>
                <a:ext cx="54731" cy="90088"/>
              </a:xfrm>
              <a:prstGeom prst="homePlate">
                <a:avLst>
                  <a:gd name="adj" fmla="val 176540"/>
                </a:avLst>
              </a:prstGeom>
              <a:solidFill>
                <a:srgbClr val="FFFFFF">
                  <a:lumMod val="65000"/>
                  <a:alpha val="69804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 bwMode="auto">
              <a:xfrm>
                <a:off x="3008783" y="3753036"/>
                <a:ext cx="406570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5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 bwMode="auto">
              <a:xfrm>
                <a:off x="3414827" y="3753036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6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</p:grpSp>
        <p:grpSp>
          <p:nvGrpSpPr>
            <p:cNvPr id="334" name="그룹 595"/>
            <p:cNvGrpSpPr/>
            <p:nvPr/>
          </p:nvGrpSpPr>
          <p:grpSpPr>
            <a:xfrm>
              <a:off x="7260057" y="5409220"/>
              <a:ext cx="964844" cy="183600"/>
              <a:chOff x="1899862" y="4113076"/>
              <a:chExt cx="964844" cy="183600"/>
            </a:xfrm>
          </p:grpSpPr>
          <p:sp>
            <p:nvSpPr>
              <p:cNvPr id="335" name="직사각형 334"/>
              <p:cNvSpPr/>
              <p:nvPr/>
            </p:nvSpPr>
            <p:spPr bwMode="auto">
              <a:xfrm>
                <a:off x="2762250" y="4113076"/>
                <a:ext cx="10245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36" name="오각형 335"/>
              <p:cNvSpPr/>
              <p:nvPr/>
            </p:nvSpPr>
            <p:spPr bwMode="auto">
              <a:xfrm>
                <a:off x="2790405" y="4161890"/>
                <a:ext cx="54731" cy="90088"/>
              </a:xfrm>
              <a:prstGeom prst="homePlate">
                <a:avLst>
                  <a:gd name="adj" fmla="val 176540"/>
                </a:avLst>
              </a:prstGeom>
              <a:solidFill>
                <a:srgbClr val="FFFFFF">
                  <a:lumMod val="65000"/>
                  <a:alpha val="69804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 bwMode="auto">
              <a:xfrm>
                <a:off x="1899862" y="4113076"/>
                <a:ext cx="43267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3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 bwMode="auto">
              <a:xfrm>
                <a:off x="2331980" y="4113076"/>
                <a:ext cx="43267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4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</p:grpSp>
      </p:grpSp>
      <p:grpSp>
        <p:nvGrpSpPr>
          <p:cNvPr id="343" name="그룹 183"/>
          <p:cNvGrpSpPr/>
          <p:nvPr/>
        </p:nvGrpSpPr>
        <p:grpSpPr>
          <a:xfrm>
            <a:off x="5856599" y="3429657"/>
            <a:ext cx="972108" cy="288032"/>
            <a:chOff x="1387944" y="5697252"/>
            <a:chExt cx="1413973" cy="576064"/>
          </a:xfrm>
          <a:gradFill>
            <a:gsLst>
              <a:gs pos="0">
                <a:srgbClr val="FF0000">
                  <a:alpha val="0"/>
                </a:srgbClr>
              </a:gs>
              <a:gs pos="60000">
                <a:srgbClr val="FF0000">
                  <a:alpha val="86000"/>
                </a:srgbClr>
              </a:gs>
              <a:gs pos="100000">
                <a:srgbClr val="FF0000"/>
              </a:gs>
            </a:gsLst>
            <a:lin ang="0" scaled="0"/>
          </a:gradFill>
        </p:grpSpPr>
        <p:sp>
          <p:nvSpPr>
            <p:cNvPr id="344" name="오른쪽 화살표 343"/>
            <p:cNvSpPr/>
            <p:nvPr/>
          </p:nvSpPr>
          <p:spPr bwMode="auto">
            <a:xfrm flipH="1">
              <a:off x="1481064" y="5697252"/>
              <a:ext cx="1320853" cy="576064"/>
            </a:xfrm>
            <a:prstGeom prst="rightArrow">
              <a:avLst>
                <a:gd name="adj1" fmla="val 62094"/>
                <a:gd name="adj2" fmla="val 37906"/>
              </a:avLst>
            </a:prstGeom>
            <a:gradFill>
              <a:gsLst>
                <a:gs pos="6000">
                  <a:srgbClr val="00B0F0">
                    <a:alpha val="0"/>
                  </a:srgbClr>
                </a:gs>
                <a:gs pos="100000">
                  <a:srgbClr val="FF0000"/>
                </a:gs>
              </a:gsLst>
              <a:lin ang="0" scaled="1"/>
            </a:gradFill>
            <a:ln w="3810" algn="ctr">
              <a:noFill/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ko-KR" altLang="en-US" sz="600" b="1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맑은 고딕" pitchFamily="50" charset="-127"/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1387944" y="5759734"/>
              <a:ext cx="1004227" cy="46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700" b="1" dirty="0">
                  <a:solidFill>
                    <a:srgbClr val="FFFFFF"/>
                  </a:solidFill>
                  <a:latin typeface="+mn-lt"/>
                  <a:ea typeface="맑은 고딕" pitchFamily="50" charset="-127"/>
                </a:rPr>
                <a:t>Slide</a:t>
              </a:r>
              <a:endParaRPr lang="ko-KR" altLang="en-US" sz="700" b="1" dirty="0">
                <a:solidFill>
                  <a:srgbClr val="FFFFFF"/>
                </a:solidFill>
                <a:latin typeface="+mn-lt"/>
                <a:ea typeface="맑은 고딕" pitchFamily="50" charset="-127"/>
              </a:endParaRPr>
            </a:p>
          </p:txBody>
        </p:sp>
      </p:grpSp>
      <p:cxnSp>
        <p:nvCxnSpPr>
          <p:cNvPr id="354" name="직선 연결선 353"/>
          <p:cNvCxnSpPr/>
          <p:nvPr/>
        </p:nvCxnSpPr>
        <p:spPr bwMode="auto">
          <a:xfrm>
            <a:off x="6414188" y="3474207"/>
            <a:ext cx="0" cy="6840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355" name="직선 연결선 354"/>
          <p:cNvCxnSpPr/>
          <p:nvPr/>
        </p:nvCxnSpPr>
        <p:spPr bwMode="auto">
          <a:xfrm>
            <a:off x="5459751" y="4473773"/>
            <a:ext cx="0" cy="6840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362" name="AutoShape 264"/>
          <p:cNvCxnSpPr>
            <a:cxnSpLocks noChangeShapeType="1"/>
          </p:cNvCxnSpPr>
          <p:nvPr/>
        </p:nvCxnSpPr>
        <p:spPr bwMode="gray">
          <a:xfrm rot="5400000">
            <a:off x="6232909" y="4421789"/>
            <a:ext cx="324000" cy="0"/>
          </a:xfrm>
          <a:prstGeom prst="straightConnector1">
            <a:avLst/>
          </a:prstGeom>
          <a:noFill/>
          <a:ln w="6350">
            <a:solidFill>
              <a:srgbClr val="333300"/>
            </a:solidFill>
            <a:round/>
            <a:headEnd type="none" w="med" len="med"/>
            <a:tailEnd type="triangle" w="med" len="med"/>
          </a:ln>
        </p:spPr>
      </p:cxnSp>
      <p:grpSp>
        <p:nvGrpSpPr>
          <p:cNvPr id="367" name="그룹 366"/>
          <p:cNvGrpSpPr/>
          <p:nvPr/>
        </p:nvGrpSpPr>
        <p:grpSpPr>
          <a:xfrm>
            <a:off x="2359819" y="2995786"/>
            <a:ext cx="2197672" cy="1657350"/>
            <a:chOff x="2359819" y="2797162"/>
            <a:chExt cx="2197672" cy="1657350"/>
          </a:xfrm>
        </p:grpSpPr>
        <p:grpSp>
          <p:nvGrpSpPr>
            <p:cNvPr id="260" name="그룹 259"/>
            <p:cNvGrpSpPr/>
            <p:nvPr/>
          </p:nvGrpSpPr>
          <p:grpSpPr>
            <a:xfrm>
              <a:off x="2359819" y="3645024"/>
              <a:ext cx="2197672" cy="809488"/>
              <a:chOff x="7221050" y="2276846"/>
              <a:chExt cx="2197672" cy="809488"/>
            </a:xfrm>
          </p:grpSpPr>
          <p:sp>
            <p:nvSpPr>
              <p:cNvPr id="191" name="직사각형 190"/>
              <p:cNvSpPr/>
              <p:nvPr/>
            </p:nvSpPr>
            <p:spPr bwMode="auto">
              <a:xfrm>
                <a:off x="7221050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Tab5</a:t>
                </a:r>
              </a:p>
            </p:txBody>
          </p:sp>
          <p:sp>
            <p:nvSpPr>
              <p:cNvPr id="192" name="직사각형 191"/>
              <p:cNvSpPr/>
              <p:nvPr/>
            </p:nvSpPr>
            <p:spPr bwMode="auto">
              <a:xfrm>
                <a:off x="7717647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Tab6</a:t>
                </a:r>
              </a:p>
            </p:txBody>
          </p:sp>
          <p:sp>
            <p:nvSpPr>
              <p:cNvPr id="193" name="직사각형 192"/>
              <p:cNvSpPr/>
              <p:nvPr/>
            </p:nvSpPr>
            <p:spPr bwMode="auto">
              <a:xfrm>
                <a:off x="8210061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Tab7</a:t>
                </a:r>
              </a:p>
            </p:txBody>
          </p:sp>
          <p:sp>
            <p:nvSpPr>
              <p:cNvPr id="194" name="직사각형 193"/>
              <p:cNvSpPr/>
              <p:nvPr/>
            </p:nvSpPr>
            <p:spPr bwMode="auto">
              <a:xfrm>
                <a:off x="8700837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Tab8</a:t>
                </a:r>
              </a:p>
            </p:txBody>
          </p:sp>
          <p:sp>
            <p:nvSpPr>
              <p:cNvPr id="195" name="직사각형 194"/>
              <p:cNvSpPr/>
              <p:nvPr/>
            </p:nvSpPr>
            <p:spPr bwMode="auto">
              <a:xfrm>
                <a:off x="7221050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Tab9</a:t>
                </a:r>
              </a:p>
            </p:txBody>
          </p:sp>
          <p:sp>
            <p:nvSpPr>
              <p:cNvPr id="196" name="직사각형 195"/>
              <p:cNvSpPr/>
              <p:nvPr/>
            </p:nvSpPr>
            <p:spPr bwMode="auto">
              <a:xfrm>
                <a:off x="7717647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Tab10</a:t>
                </a:r>
              </a:p>
            </p:txBody>
          </p:sp>
          <p:sp>
            <p:nvSpPr>
              <p:cNvPr id="197" name="직사각형 196"/>
              <p:cNvSpPr/>
              <p:nvPr/>
            </p:nvSpPr>
            <p:spPr bwMode="auto">
              <a:xfrm>
                <a:off x="8210061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11</a:t>
                </a:r>
              </a:p>
            </p:txBody>
          </p:sp>
          <p:sp>
            <p:nvSpPr>
              <p:cNvPr id="198" name="직사각형 197"/>
              <p:cNvSpPr/>
              <p:nvPr/>
            </p:nvSpPr>
            <p:spPr bwMode="auto">
              <a:xfrm>
                <a:off x="8700837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Tab12</a:t>
                </a:r>
              </a:p>
            </p:txBody>
          </p:sp>
          <p:sp>
            <p:nvSpPr>
              <p:cNvPr id="199" name="직사각형 198"/>
              <p:cNvSpPr/>
              <p:nvPr/>
            </p:nvSpPr>
            <p:spPr bwMode="auto">
              <a:xfrm>
                <a:off x="7221050" y="2276846"/>
                <a:ext cx="503167" cy="2700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+mn-lt"/>
                  </a:rPr>
                  <a:t>Tab1</a:t>
                </a:r>
                <a:endParaRPr lang="ko-KR" altLang="en-US" sz="7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 bwMode="auto">
              <a:xfrm>
                <a:off x="7717647" y="227684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Tab2</a:t>
                </a:r>
              </a:p>
            </p:txBody>
          </p:sp>
          <p:sp>
            <p:nvSpPr>
              <p:cNvPr id="201" name="직사각형 200"/>
              <p:cNvSpPr/>
              <p:nvPr/>
            </p:nvSpPr>
            <p:spPr bwMode="auto">
              <a:xfrm>
                <a:off x="8210061" y="227684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Tab3</a:t>
                </a:r>
              </a:p>
            </p:txBody>
          </p:sp>
          <p:sp>
            <p:nvSpPr>
              <p:cNvPr id="202" name="직사각형 201"/>
              <p:cNvSpPr/>
              <p:nvPr/>
            </p:nvSpPr>
            <p:spPr bwMode="auto">
              <a:xfrm>
                <a:off x="8700837" y="227684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Tab4</a:t>
                </a:r>
              </a:p>
            </p:txBody>
          </p:sp>
          <p:sp>
            <p:nvSpPr>
              <p:cNvPr id="189" name="직사각형 188"/>
              <p:cNvSpPr/>
              <p:nvPr/>
            </p:nvSpPr>
            <p:spPr bwMode="auto">
              <a:xfrm>
                <a:off x="9204550" y="2276846"/>
                <a:ext cx="204861" cy="8035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190" name="갈매기형 수장 189"/>
              <p:cNvSpPr/>
              <p:nvPr/>
            </p:nvSpPr>
            <p:spPr bwMode="auto">
              <a:xfrm rot="16200000" flipV="1">
                <a:off x="9264505" y="2624603"/>
                <a:ext cx="84951" cy="108000"/>
              </a:xfrm>
              <a:prstGeom prst="chevron">
                <a:avLst>
                  <a:gd name="adj" fmla="val 66667"/>
                </a:avLst>
              </a:prstGeom>
              <a:solidFill>
                <a:srgbClr val="0070C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  <a:latin typeface="+mn-lt"/>
                  <a:ea typeface="맑은 고딕" pitchFamily="50" charset="-127"/>
                </a:endParaRPr>
              </a:p>
            </p:txBody>
          </p:sp>
          <p:cxnSp>
            <p:nvCxnSpPr>
              <p:cNvPr id="185" name="직선 연결선 184"/>
              <p:cNvCxnSpPr/>
              <p:nvPr/>
            </p:nvCxnSpPr>
            <p:spPr bwMode="auto">
              <a:xfrm>
                <a:off x="7233538" y="3078170"/>
                <a:ext cx="2185184" cy="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6" name="직선 연결선 185"/>
              <p:cNvCxnSpPr/>
              <p:nvPr/>
            </p:nvCxnSpPr>
            <p:spPr bwMode="auto">
              <a:xfrm>
                <a:off x="7229214" y="3086334"/>
                <a:ext cx="218518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261" name="그룹 350"/>
            <p:cNvGrpSpPr/>
            <p:nvPr/>
          </p:nvGrpSpPr>
          <p:grpSpPr>
            <a:xfrm>
              <a:off x="2359819" y="2797162"/>
              <a:ext cx="2192400" cy="270000"/>
              <a:chOff x="3216762" y="2312876"/>
              <a:chExt cx="2189359" cy="270000"/>
            </a:xfrm>
          </p:grpSpPr>
          <p:sp>
            <p:nvSpPr>
              <p:cNvPr id="262" name="직사각형 8"/>
              <p:cNvSpPr/>
              <p:nvPr/>
            </p:nvSpPr>
            <p:spPr bwMode="auto">
              <a:xfrm>
                <a:off x="3216762" y="2312876"/>
                <a:ext cx="503167" cy="2700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+mn-lt"/>
                    <a:ea typeface="+mj-ea"/>
                  </a:rPr>
                  <a:t>Tab1</a:t>
                </a:r>
                <a:endParaRPr lang="ko-KR" altLang="en-US" sz="700" b="1" dirty="0">
                  <a:solidFill>
                    <a:schemeClr val="bg1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263" name="직사각형 9"/>
              <p:cNvSpPr/>
              <p:nvPr/>
            </p:nvSpPr>
            <p:spPr bwMode="auto">
              <a:xfrm>
                <a:off x="3713359" y="231287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2</a:t>
                </a:r>
              </a:p>
            </p:txBody>
          </p:sp>
          <p:sp>
            <p:nvSpPr>
              <p:cNvPr id="264" name="직사각형 10"/>
              <p:cNvSpPr/>
              <p:nvPr/>
            </p:nvSpPr>
            <p:spPr bwMode="auto">
              <a:xfrm>
                <a:off x="4205773" y="231287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3</a:t>
                </a:r>
              </a:p>
            </p:txBody>
          </p:sp>
          <p:sp>
            <p:nvSpPr>
              <p:cNvPr id="265" name="직사각형 11"/>
              <p:cNvSpPr/>
              <p:nvPr/>
            </p:nvSpPr>
            <p:spPr bwMode="auto">
              <a:xfrm>
                <a:off x="4696549" y="231287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4</a:t>
                </a:r>
              </a:p>
            </p:txBody>
          </p:sp>
          <p:grpSp>
            <p:nvGrpSpPr>
              <p:cNvPr id="266" name="그룹 63"/>
              <p:cNvGrpSpPr/>
              <p:nvPr/>
            </p:nvGrpSpPr>
            <p:grpSpPr>
              <a:xfrm>
                <a:off x="5200262" y="2312876"/>
                <a:ext cx="204861" cy="270000"/>
                <a:chOff x="2645487" y="1708868"/>
                <a:chExt cx="204861" cy="270000"/>
              </a:xfrm>
            </p:grpSpPr>
            <p:sp>
              <p:nvSpPr>
                <p:cNvPr id="268" name="직사각형 14"/>
                <p:cNvSpPr/>
                <p:nvPr/>
              </p:nvSpPr>
              <p:spPr bwMode="auto">
                <a:xfrm>
                  <a:off x="2645487" y="1708868"/>
                  <a:ext cx="204861" cy="27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69" name="갈매기형 수장 15"/>
                <p:cNvSpPr/>
                <p:nvPr/>
              </p:nvSpPr>
              <p:spPr bwMode="auto">
                <a:xfrm rot="5400000">
                  <a:off x="2705442" y="1789868"/>
                  <a:ext cx="84951" cy="108000"/>
                </a:xfrm>
                <a:prstGeom prst="chevron">
                  <a:avLst>
                    <a:gd name="adj" fmla="val 66667"/>
                  </a:avLst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+mn-lt"/>
                    <a:ea typeface="맑은 고딕" pitchFamily="50" charset="-127"/>
                  </a:endParaRPr>
                </a:p>
              </p:txBody>
            </p:sp>
          </p:grpSp>
          <p:cxnSp>
            <p:nvCxnSpPr>
              <p:cNvPr id="267" name="직선 연결선 266"/>
              <p:cNvCxnSpPr/>
              <p:nvPr/>
            </p:nvCxnSpPr>
            <p:spPr bwMode="auto">
              <a:xfrm>
                <a:off x="3220937" y="2578963"/>
                <a:ext cx="218518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cxnSp>
          <p:nvCxnSpPr>
            <p:cNvPr id="363" name="AutoShape 264"/>
            <p:cNvCxnSpPr>
              <a:cxnSpLocks noChangeShapeType="1"/>
            </p:cNvCxnSpPr>
            <p:nvPr/>
          </p:nvCxnSpPr>
          <p:spPr bwMode="gray">
            <a:xfrm rot="5400000">
              <a:off x="3339666" y="3352145"/>
              <a:ext cx="324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364" name="직사각형 363"/>
            <p:cNvSpPr/>
            <p:nvPr/>
          </p:nvSpPr>
          <p:spPr>
            <a:xfrm>
              <a:off x="3493221" y="3216322"/>
              <a:ext cx="3561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Tap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368" name="사각형 설명선 367"/>
          <p:cNvSpPr/>
          <p:nvPr/>
        </p:nvSpPr>
        <p:spPr>
          <a:xfrm>
            <a:off x="273050" y="2708920"/>
            <a:ext cx="1763626" cy="617054"/>
          </a:xfrm>
          <a:prstGeom prst="wedgeRectCallout">
            <a:avLst>
              <a:gd name="adj1" fmla="val 64931"/>
              <a:gd name="adj2" fmla="val -640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펼침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닫힘 버튼 제공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모든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한눈에 볼 수 있음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9" name="사각형 설명선 368"/>
          <p:cNvSpPr/>
          <p:nvPr/>
        </p:nvSpPr>
        <p:spPr>
          <a:xfrm>
            <a:off x="2819400" y="5769260"/>
            <a:ext cx="1881188" cy="683928"/>
          </a:xfrm>
          <a:prstGeom prst="wedgeRectCallout">
            <a:avLst>
              <a:gd name="adj1" fmla="val 50788"/>
              <a:gd name="adj2" fmla="val -8991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수가 최소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홀수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짝수인 경우 등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Tab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개수의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 정의 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0" name="AutoShape 6"/>
          <p:cNvSpPr>
            <a:spLocks noChangeArrowheads="1"/>
          </p:cNvSpPr>
          <p:nvPr/>
        </p:nvSpPr>
        <p:spPr bwMode="auto">
          <a:xfrm>
            <a:off x="2252760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371" name="AutoShape 6"/>
          <p:cNvSpPr>
            <a:spLocks noChangeArrowheads="1"/>
          </p:cNvSpPr>
          <p:nvPr/>
        </p:nvSpPr>
        <p:spPr bwMode="auto">
          <a:xfrm>
            <a:off x="5097016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Sample2</a:t>
            </a:r>
          </a:p>
        </p:txBody>
      </p:sp>
      <p:sp>
        <p:nvSpPr>
          <p:cNvPr id="372" name="사각형 설명선 371"/>
          <p:cNvSpPr/>
          <p:nvPr/>
        </p:nvSpPr>
        <p:spPr>
          <a:xfrm>
            <a:off x="5205412" y="5836134"/>
            <a:ext cx="1871823" cy="617054"/>
          </a:xfrm>
          <a:prstGeom prst="wedgeRectCallout">
            <a:avLst>
              <a:gd name="adj1" fmla="val -50646"/>
              <a:gd name="adj2" fmla="val -9130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되는 텍스트 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따른 대응 정책 정의 필요</a:t>
            </a:r>
          </a:p>
        </p:txBody>
      </p:sp>
      <p:sp>
        <p:nvSpPr>
          <p:cNvPr id="373" name="사각형 설명선 372"/>
          <p:cNvSpPr/>
          <p:nvPr/>
        </p:nvSpPr>
        <p:spPr>
          <a:xfrm>
            <a:off x="7869324" y="3320988"/>
            <a:ext cx="1763626" cy="617054"/>
          </a:xfrm>
          <a:prstGeom prst="wedgeRectCallout">
            <a:avLst>
              <a:gd name="adj1" fmla="val -73870"/>
              <a:gd name="adj2" fmla="val -110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Flicking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통한 슬라이드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모든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으로의 접근이 가능</a:t>
            </a:r>
          </a:p>
        </p:txBody>
      </p:sp>
      <p:sp>
        <p:nvSpPr>
          <p:cNvPr id="86" name="사각형 설명선 85"/>
          <p:cNvSpPr/>
          <p:nvPr/>
        </p:nvSpPr>
        <p:spPr>
          <a:xfrm>
            <a:off x="273050" y="4725144"/>
            <a:ext cx="1763626" cy="828092"/>
          </a:xfrm>
          <a:prstGeom prst="wedgeRectCallout">
            <a:avLst>
              <a:gd name="adj1" fmla="val 64931"/>
              <a:gd name="adj2" fmla="val -619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다시 선택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컨텐츠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영역을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Refresh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것인지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아무 액션도 제공하지 않을 것인지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 정의 필요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사각형 설명선 86"/>
          <p:cNvSpPr/>
          <p:nvPr/>
        </p:nvSpPr>
        <p:spPr>
          <a:xfrm>
            <a:off x="7869324" y="4545124"/>
            <a:ext cx="1763626" cy="617054"/>
          </a:xfrm>
          <a:prstGeom prst="wedgeRectCallout">
            <a:avLst>
              <a:gd name="adj1" fmla="val -73870"/>
              <a:gd name="adj2" fmla="val -110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Flicking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다음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이동 위치 정의 필요</a:t>
            </a:r>
          </a:p>
        </p:txBody>
      </p:sp>
      <p:sp>
        <p:nvSpPr>
          <p:cNvPr id="88" name="Oval 160"/>
          <p:cNvSpPr>
            <a:spLocks noChangeArrowheads="1"/>
          </p:cNvSpPr>
          <p:nvPr/>
        </p:nvSpPr>
        <p:spPr bwMode="auto">
          <a:xfrm>
            <a:off x="4335785" y="2991805"/>
            <a:ext cx="257175" cy="257175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grpSp>
        <p:nvGrpSpPr>
          <p:cNvPr id="90" name="그룹 89"/>
          <p:cNvGrpSpPr/>
          <p:nvPr/>
        </p:nvGrpSpPr>
        <p:grpSpPr>
          <a:xfrm rot="10800000">
            <a:off x="6098864" y="2678371"/>
            <a:ext cx="347108" cy="339076"/>
            <a:chOff x="-1239358" y="3677332"/>
            <a:chExt cx="347108" cy="339076"/>
          </a:xfrm>
        </p:grpSpPr>
        <p:sp>
          <p:nvSpPr>
            <p:cNvPr id="91" name="눈물 방울 90"/>
            <p:cNvSpPr/>
            <p:nvPr/>
          </p:nvSpPr>
          <p:spPr>
            <a:xfrm rot="13500000">
              <a:off x="-1231326" y="3677332"/>
              <a:ext cx="339076" cy="339076"/>
            </a:xfrm>
            <a:prstGeom prst="teardrop">
              <a:avLst/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-1239358" y="3712192"/>
              <a:ext cx="268716" cy="270877"/>
              <a:chOff x="3964922" y="4473896"/>
              <a:chExt cx="268716" cy="270877"/>
            </a:xfrm>
          </p:grpSpPr>
          <p:sp>
            <p:nvSpPr>
              <p:cNvPr id="94" name="눈물 방울 93"/>
              <p:cNvSpPr/>
              <p:nvPr/>
            </p:nvSpPr>
            <p:spPr>
              <a:xfrm rot="13500000">
                <a:off x="3963841" y="4474977"/>
                <a:ext cx="270877" cy="268716"/>
              </a:xfrm>
              <a:prstGeom prst="teardrop">
                <a:avLst/>
              </a:prstGeom>
              <a:solidFill>
                <a:srgbClr val="B4006B">
                  <a:alpha val="69804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95" name="오른쪽 화살표 94"/>
              <p:cNvSpPr/>
              <p:nvPr/>
            </p:nvSpPr>
            <p:spPr>
              <a:xfrm>
                <a:off x="3994610" y="4562835"/>
                <a:ext cx="123339" cy="82225"/>
              </a:xfrm>
              <a:prstGeom prst="rightArrow">
                <a:avLst>
                  <a:gd name="adj1" fmla="val 29423"/>
                  <a:gd name="adj2" fmla="val 6469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  <a:sym typeface="Wingdings 2" pitchFamily="18" charset="2"/>
                </a:endParaRP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텍스트 개체 틀 8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Drop down list Tap </a:t>
            </a:r>
            <a:r>
              <a:rPr lang="ko-KR" altLang="en-US" dirty="0"/>
              <a:t>시 </a:t>
            </a:r>
            <a:r>
              <a:rPr lang="en-US" altLang="ko-KR" dirty="0"/>
              <a:t>UI</a:t>
            </a:r>
            <a:r>
              <a:rPr lang="ko-KR" altLang="en-US" dirty="0"/>
              <a:t>에 대한 정의를 필수적으로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환경이나 요건에 따라</a:t>
            </a:r>
            <a:r>
              <a:rPr lang="en-US" altLang="ko-KR" dirty="0"/>
              <a:t>, Wheel Picker </a:t>
            </a:r>
            <a:r>
              <a:rPr lang="ko-KR" altLang="en-US" dirty="0"/>
              <a:t>또는</a:t>
            </a:r>
            <a:r>
              <a:rPr lang="en-US" altLang="ko-KR" dirty="0"/>
              <a:t> Customized Pop-up</a:t>
            </a:r>
            <a:r>
              <a:rPr lang="ko-KR" altLang="en-US" dirty="0"/>
              <a:t>을 제공할 수도 있습니다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07" name="텍스트 개체 틀 10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Drop down list</a:t>
            </a:r>
            <a:endParaRPr lang="ko-KR" altLang="en-US" dirty="0"/>
          </a:p>
        </p:txBody>
      </p:sp>
      <p:sp>
        <p:nvSpPr>
          <p:cNvPr id="111" name="이등변 삼각형 110"/>
          <p:cNvSpPr/>
          <p:nvPr/>
        </p:nvSpPr>
        <p:spPr>
          <a:xfrm>
            <a:off x="3311116" y="5357326"/>
            <a:ext cx="432048" cy="372455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0" name="Rectangle 174"/>
          <p:cNvSpPr>
            <a:spLocks noChangeAspect="1" noChangeArrowheads="1"/>
          </p:cNvSpPr>
          <p:nvPr/>
        </p:nvSpPr>
        <p:spPr bwMode="auto">
          <a:xfrm rot="5400000">
            <a:off x="2156066" y="2921057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71" name="Rectangle 174"/>
          <p:cNvSpPr>
            <a:spLocks noChangeAspect="1" noChangeArrowheads="1"/>
          </p:cNvSpPr>
          <p:nvPr/>
        </p:nvSpPr>
        <p:spPr bwMode="auto">
          <a:xfrm rot="5400000">
            <a:off x="2821032" y="3321303"/>
            <a:ext cx="1418456" cy="1830388"/>
          </a:xfrm>
          <a:prstGeom prst="rect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261197" y="415363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</a:rPr>
              <a:t>차트영역</a:t>
            </a: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2661030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일</a:t>
            </a:r>
          </a:p>
        </p:txBody>
      </p:sp>
      <p:sp>
        <p:nvSpPr>
          <p:cNvPr id="174" name="모서리가 둥근 직사각형 173"/>
          <p:cNvSpPr/>
          <p:nvPr/>
        </p:nvSpPr>
        <p:spPr bwMode="auto">
          <a:xfrm>
            <a:off x="2879122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주</a:t>
            </a: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3097214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월</a:t>
            </a:r>
          </a:p>
        </p:txBody>
      </p:sp>
      <p:sp>
        <p:nvSpPr>
          <p:cNvPr id="176" name="모서리가 둥근 직사각형 175"/>
          <p:cNvSpPr/>
          <p:nvPr/>
        </p:nvSpPr>
        <p:spPr bwMode="auto">
          <a:xfrm>
            <a:off x="3315306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000000">
                  <a:lumMod val="75000"/>
                  <a:lumOff val="25000"/>
                </a:srgbClr>
              </a:gs>
              <a:gs pos="35001">
                <a:srgbClr val="000000">
                  <a:lumMod val="65000"/>
                  <a:lumOff val="35000"/>
                </a:srgbClr>
              </a:gs>
              <a:gs pos="100000">
                <a:srgbClr val="FFFFFF">
                  <a:lumMod val="50000"/>
                </a:srgbClr>
              </a:gs>
            </a:gsLst>
            <a:lin ang="16200000" scaled="0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bIns="4680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분</a:t>
            </a:r>
          </a:p>
        </p:txBody>
      </p:sp>
      <p:grpSp>
        <p:nvGrpSpPr>
          <p:cNvPr id="177" name="그룹 183"/>
          <p:cNvGrpSpPr/>
          <p:nvPr/>
        </p:nvGrpSpPr>
        <p:grpSpPr>
          <a:xfrm>
            <a:off x="3550724" y="3325545"/>
            <a:ext cx="396000" cy="144000"/>
            <a:chOff x="3963250" y="2193736"/>
            <a:chExt cx="396000" cy="144000"/>
          </a:xfrm>
        </p:grpSpPr>
        <p:sp>
          <p:nvSpPr>
            <p:cNvPr id="178" name="모서리가 둥근 직사각형 114"/>
            <p:cNvSpPr>
              <a:spLocks noChangeArrowheads="1"/>
            </p:cNvSpPr>
            <p:nvPr/>
          </p:nvSpPr>
          <p:spPr bwMode="auto">
            <a:xfrm>
              <a:off x="3963250" y="2193736"/>
              <a:ext cx="396000" cy="144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5</a:t>
              </a: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79" name="1/2 액자 178"/>
            <p:cNvSpPr/>
            <p:nvPr/>
          </p:nvSpPr>
          <p:spPr bwMode="auto">
            <a:xfrm rot="13500000">
              <a:off x="4261184" y="2222463"/>
              <a:ext cx="59303" cy="59303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</p:grpSp>
      <p:grpSp>
        <p:nvGrpSpPr>
          <p:cNvPr id="180" name="그룹 149"/>
          <p:cNvGrpSpPr/>
          <p:nvPr/>
        </p:nvGrpSpPr>
        <p:grpSpPr>
          <a:xfrm>
            <a:off x="3550724" y="3469560"/>
            <a:ext cx="396355" cy="1261046"/>
            <a:chOff x="1867260" y="1927750"/>
            <a:chExt cx="504000" cy="1633047"/>
          </a:xfrm>
        </p:grpSpPr>
        <p:sp>
          <p:nvSpPr>
            <p:cNvPr id="181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1927750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1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2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160876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65000"/>
              </a:srgbClr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5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3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394362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10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4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626459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20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5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859824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30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6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3091869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60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7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3327698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120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</p:grpSp>
      <p:grpSp>
        <p:nvGrpSpPr>
          <p:cNvPr id="188" name="그룹 176"/>
          <p:cNvGrpSpPr/>
          <p:nvPr/>
        </p:nvGrpSpPr>
        <p:grpSpPr>
          <a:xfrm>
            <a:off x="4222902" y="3305863"/>
            <a:ext cx="197530" cy="181194"/>
            <a:chOff x="2060220" y="2293194"/>
            <a:chExt cx="197530" cy="181194"/>
          </a:xfrm>
        </p:grpSpPr>
        <p:sp>
          <p:nvSpPr>
            <p:cNvPr id="189" name="모서리가 둥근 직사각형 188"/>
            <p:cNvSpPr/>
            <p:nvPr/>
          </p:nvSpPr>
          <p:spPr bwMode="auto">
            <a:xfrm>
              <a:off x="2068985" y="2293194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pic>
          <p:nvPicPr>
            <p:cNvPr id="190" name="Picture 7" descr="Z:\Backup\박지연자료\icon\__ecqlipse___PNG_by_chrfb\ecqlipse_PNG_by_chrfb\SETTINGS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lum bright="100000"/>
            </a:blip>
            <a:srcRect t="15865" b="17857"/>
            <a:stretch>
              <a:fillRect/>
            </a:stretch>
          </p:blipFill>
          <p:spPr bwMode="auto">
            <a:xfrm>
              <a:off x="2060220" y="2317523"/>
              <a:ext cx="197530" cy="132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1" name="그룹 231"/>
          <p:cNvGrpSpPr/>
          <p:nvPr/>
        </p:nvGrpSpPr>
        <p:grpSpPr>
          <a:xfrm>
            <a:off x="2615066" y="2462057"/>
            <a:ext cx="1836000" cy="635600"/>
            <a:chOff x="488951" y="1449388"/>
            <a:chExt cx="1836000" cy="635600"/>
          </a:xfrm>
        </p:grpSpPr>
        <p:grpSp>
          <p:nvGrpSpPr>
            <p:cNvPr id="192" name="그룹 179"/>
            <p:cNvGrpSpPr/>
            <p:nvPr/>
          </p:nvGrpSpPr>
          <p:grpSpPr>
            <a:xfrm>
              <a:off x="495301" y="1771546"/>
              <a:ext cx="1824038" cy="313442"/>
              <a:chOff x="495301" y="1771546"/>
              <a:chExt cx="1824038" cy="313442"/>
            </a:xfrm>
          </p:grpSpPr>
          <p:grpSp>
            <p:nvGrpSpPr>
              <p:cNvPr id="203" name="그룹 68"/>
              <p:cNvGrpSpPr/>
              <p:nvPr/>
            </p:nvGrpSpPr>
            <p:grpSpPr>
              <a:xfrm>
                <a:off x="495301" y="1771546"/>
                <a:ext cx="1824038" cy="313442"/>
                <a:chOff x="674874" y="1765196"/>
                <a:chExt cx="1824038" cy="313442"/>
              </a:xfrm>
            </p:grpSpPr>
            <p:sp>
              <p:nvSpPr>
                <p:cNvPr id="207" name="직사각형 206"/>
                <p:cNvSpPr/>
                <p:nvPr/>
              </p:nvSpPr>
              <p:spPr bwMode="auto">
                <a:xfrm>
                  <a:off x="674874" y="1795463"/>
                  <a:ext cx="1824038" cy="265385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grpSp>
              <p:nvGrpSpPr>
                <p:cNvPr id="208" name="그룹 1226"/>
                <p:cNvGrpSpPr/>
                <p:nvPr/>
              </p:nvGrpSpPr>
              <p:grpSpPr>
                <a:xfrm>
                  <a:off x="1604181" y="1765196"/>
                  <a:ext cx="766557" cy="313442"/>
                  <a:chOff x="1449066" y="1765196"/>
                  <a:chExt cx="766557" cy="313442"/>
                </a:xfrm>
              </p:grpSpPr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1462447" y="1765196"/>
                    <a:ext cx="7393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1,025,500</a:t>
                    </a:r>
                    <a:endParaRPr kumimoji="0" lang="ko-KR" alt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1449066" y="1893972"/>
                    <a:ext cx="766557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▲</a:t>
                    </a:r>
                    <a:r>
                      <a: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111,100 (0.5%)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</p:grpSp>
            <p:grpSp>
              <p:nvGrpSpPr>
                <p:cNvPr id="209" name="그룹 487"/>
                <p:cNvGrpSpPr/>
                <p:nvPr/>
              </p:nvGrpSpPr>
              <p:grpSpPr>
                <a:xfrm>
                  <a:off x="728317" y="1823148"/>
                  <a:ext cx="937335" cy="200055"/>
                  <a:chOff x="620631" y="1808914"/>
                  <a:chExt cx="937335" cy="200055"/>
                </a:xfrm>
              </p:grpSpPr>
              <p:sp>
                <p:nvSpPr>
                  <p:cNvPr id="210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1966" y="1837006"/>
                    <a:ext cx="93600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6350" algn="ctr">
                    <a:solidFill>
                      <a:srgbClr val="FFFFFF">
                        <a:lumMod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36000" rIns="90000" bIns="3600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777806" y="1808914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삼성전자</a:t>
                    </a:r>
                  </a:p>
                </p:txBody>
              </p:sp>
              <p:sp>
                <p:nvSpPr>
                  <p:cNvPr id="212" name="1/2 액자 211"/>
                  <p:cNvSpPr/>
                  <p:nvPr/>
                </p:nvSpPr>
                <p:spPr bwMode="auto">
                  <a:xfrm rot="13500000">
                    <a:off x="1460913" y="1865733"/>
                    <a:ext cx="59303" cy="59303"/>
                  </a:xfrm>
                  <a:prstGeom prst="halfFrame">
                    <a:avLst>
                      <a:gd name="adj1" fmla="val 18891"/>
                      <a:gd name="adj2" fmla="val 19377"/>
                    </a:avLst>
                  </a:prstGeom>
                  <a:solidFill>
                    <a:srgbClr val="FFFFFF">
                      <a:lumMod val="50000"/>
                    </a:srgbClr>
                  </a:soli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13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0631" y="1837006"/>
                    <a:ext cx="205200" cy="144000"/>
                  </a:xfrm>
                  <a:prstGeom prst="roundRect">
                    <a:avLst>
                      <a:gd name="adj" fmla="val 0"/>
                    </a:avLst>
                  </a:prstGeom>
                  <a:gradFill rotWithShape="1">
                    <a:gsLst>
                      <a:gs pos="0">
                        <a:srgbClr val="BCBCBC"/>
                      </a:gs>
                      <a:gs pos="35001">
                        <a:srgbClr val="D0D0D0"/>
                      </a:gs>
                      <a:gs pos="100000">
                        <a:srgbClr val="EDEDED"/>
                      </a:gs>
                    </a:gsLst>
                    <a:lin ang="16200000" scaled="1"/>
                  </a:gra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92075" marR="0" lvl="0" indent="-92075" algn="ctr" defTabSz="91440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grpSp>
                <p:nvGrpSpPr>
                  <p:cNvPr id="214" name="그룹 118"/>
                  <p:cNvGrpSpPr/>
                  <p:nvPr/>
                </p:nvGrpSpPr>
                <p:grpSpPr>
                  <a:xfrm>
                    <a:off x="676841" y="1864044"/>
                    <a:ext cx="92781" cy="93100"/>
                    <a:chOff x="1926464" y="1628800"/>
                    <a:chExt cx="92781" cy="93100"/>
                  </a:xfrm>
                </p:grpSpPr>
                <p:sp>
                  <p:nvSpPr>
                    <p:cNvPr id="215" name="타원 56"/>
                    <p:cNvSpPr>
                      <a:spLocks noChangeArrowheads="1"/>
                    </p:cNvSpPr>
                    <p:nvPr/>
                  </p:nvSpPr>
                  <p:spPr bwMode="auto">
                    <a:xfrm rot="1017165">
                      <a:off x="1926464" y="1628800"/>
                      <a:ext cx="72000" cy="72000"/>
                    </a:xfrm>
                    <a:prstGeom prst="ellipse">
                      <a:avLst/>
                    </a:prstGeom>
                    <a:noFill/>
                    <a:ln w="317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</a:endParaRPr>
                    </a:p>
                  </p:txBody>
                </p:sp>
                <p:cxnSp>
                  <p:nvCxnSpPr>
                    <p:cNvPr id="216" name="직선 연결선 57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987101" y="1688734"/>
                      <a:ext cx="32144" cy="33166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</p:cxnSp>
              </p:grpSp>
            </p:grpSp>
          </p:grpSp>
          <p:grpSp>
            <p:nvGrpSpPr>
              <p:cNvPr id="204" name="그룹 309"/>
              <p:cNvGrpSpPr/>
              <p:nvPr/>
            </p:nvGrpSpPr>
            <p:grpSpPr>
              <a:xfrm>
                <a:off x="2130399" y="1859113"/>
                <a:ext cx="144016" cy="144016"/>
                <a:chOff x="2130399" y="1859113"/>
                <a:chExt cx="144016" cy="144016"/>
              </a:xfrm>
            </p:grpSpPr>
            <p:sp>
              <p:nvSpPr>
                <p:cNvPr id="205" name="타원 204"/>
                <p:cNvSpPr/>
                <p:nvPr/>
              </p:nvSpPr>
              <p:spPr bwMode="auto">
                <a:xfrm>
                  <a:off x="2130399" y="1859113"/>
                  <a:ext cx="144016" cy="144016"/>
                </a:xfrm>
                <a:prstGeom prst="ellipse">
                  <a:avLst/>
                </a:prstGeom>
                <a:solidFill>
                  <a:srgbClr val="000000">
                    <a:lumMod val="75000"/>
                    <a:lumOff val="25000"/>
                  </a:srgbClr>
                </a:solidFill>
                <a:ln w="127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180000" rIns="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206" name="번개 205"/>
                <p:cNvSpPr/>
                <p:nvPr/>
              </p:nvSpPr>
              <p:spPr bwMode="auto">
                <a:xfrm flipH="1">
                  <a:off x="2165342" y="1880828"/>
                  <a:ext cx="89447" cy="95103"/>
                </a:xfrm>
                <a:prstGeom prst="lightningBol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97" name="그룹 241"/>
            <p:cNvGrpSpPr/>
            <p:nvPr/>
          </p:nvGrpSpPr>
          <p:grpSpPr>
            <a:xfrm>
              <a:off x="488951" y="1449388"/>
              <a:ext cx="1836000" cy="355925"/>
              <a:chOff x="523875" y="1844675"/>
              <a:chExt cx="1836000" cy="355925"/>
            </a:xfrm>
          </p:grpSpPr>
          <p:grpSp>
            <p:nvGrpSpPr>
              <p:cNvPr id="199" name="그룹 55"/>
              <p:cNvGrpSpPr/>
              <p:nvPr/>
            </p:nvGrpSpPr>
            <p:grpSpPr>
              <a:xfrm>
                <a:off x="528638" y="1955800"/>
                <a:ext cx="1824037" cy="244800"/>
                <a:chOff x="673287" y="1554163"/>
                <a:chExt cx="1824037" cy="244800"/>
              </a:xfrm>
            </p:grpSpPr>
            <p:sp>
              <p:nvSpPr>
                <p:cNvPr id="201" name="직사각형 200"/>
                <p:cNvSpPr/>
                <p:nvPr/>
              </p:nvSpPr>
              <p:spPr bwMode="auto">
                <a:xfrm>
                  <a:off x="673287" y="1554163"/>
                  <a:ext cx="1824037" cy="24480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주식현재가</a:t>
                  </a:r>
                </a:p>
              </p:txBody>
            </p:sp>
            <p:sp>
              <p:nvSpPr>
                <p:cNvPr id="202" name="모서리가 둥근 직사각형 201"/>
                <p:cNvSpPr/>
                <p:nvPr/>
              </p:nvSpPr>
              <p:spPr bwMode="auto">
                <a:xfrm>
                  <a:off x="2302037" y="1603701"/>
                  <a:ext cx="147600" cy="14572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 w="3175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전체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endParaRPr>
                </a:p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메뉴</a:t>
                  </a:r>
                </a:p>
              </p:txBody>
            </p:sp>
          </p:grpSp>
          <p:sp>
            <p:nvSpPr>
              <p:cNvPr id="200" name="직사각형 199"/>
              <p:cNvSpPr/>
              <p:nvPr/>
            </p:nvSpPr>
            <p:spPr bwMode="auto">
              <a:xfrm>
                <a:off x="523875" y="1844675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94" name="그룹 444"/>
            <p:cNvGrpSpPr/>
            <p:nvPr/>
          </p:nvGrpSpPr>
          <p:grpSpPr>
            <a:xfrm>
              <a:off x="1928544" y="1635145"/>
              <a:ext cx="136967" cy="112693"/>
              <a:chOff x="6424194" y="1270020"/>
              <a:chExt cx="176706" cy="145389"/>
            </a:xfrm>
          </p:grpSpPr>
          <p:sp>
            <p:nvSpPr>
              <p:cNvPr id="195" name="아래로 구부러진 화살표 194"/>
              <p:cNvSpPr/>
              <p:nvPr/>
            </p:nvSpPr>
            <p:spPr bwMode="auto">
              <a:xfrm>
                <a:off x="6424194" y="1270020"/>
                <a:ext cx="144397" cy="75527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196" name="아래로 구부러진 화살표 195"/>
              <p:cNvSpPr/>
              <p:nvPr/>
            </p:nvSpPr>
            <p:spPr bwMode="auto">
              <a:xfrm rot="10800000">
                <a:off x="6456503" y="1339883"/>
                <a:ext cx="144397" cy="75526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sp>
        <p:nvSpPr>
          <p:cNvPr id="220" name="직사각형 219"/>
          <p:cNvSpPr/>
          <p:nvPr/>
        </p:nvSpPr>
        <p:spPr bwMode="auto">
          <a:xfrm>
            <a:off x="2612740" y="4926675"/>
            <a:ext cx="1828800" cy="289694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</a:rPr>
              <a:t>Tab</a:t>
            </a:r>
            <a:r>
              <a:rPr kumimoji="0" lang="en-US" altLang="ko-KR" sz="6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</a:rPr>
              <a:t> </a:t>
            </a:r>
            <a:r>
              <a:rPr kumimoji="0" lang="ko-KR" altLang="en-US" sz="6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</a:rPr>
              <a:t>영역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</a:endParaRPr>
          </a:p>
        </p:txBody>
      </p:sp>
      <p:grpSp>
        <p:nvGrpSpPr>
          <p:cNvPr id="221" name="그룹 220"/>
          <p:cNvGrpSpPr/>
          <p:nvPr/>
        </p:nvGrpSpPr>
        <p:grpSpPr>
          <a:xfrm>
            <a:off x="2615915" y="3073517"/>
            <a:ext cx="1828800" cy="183600"/>
            <a:chOff x="4844467" y="3505410"/>
            <a:chExt cx="1823033" cy="183600"/>
          </a:xfrm>
        </p:grpSpPr>
        <p:sp>
          <p:nvSpPr>
            <p:cNvPr id="222" name="직사각형 221"/>
            <p:cNvSpPr/>
            <p:nvPr/>
          </p:nvSpPr>
          <p:spPr bwMode="auto">
            <a:xfrm>
              <a:off x="4844467" y="3505410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23" name="오각형 222"/>
            <p:cNvSpPr/>
            <p:nvPr/>
          </p:nvSpPr>
          <p:spPr bwMode="auto">
            <a:xfrm flipH="1">
              <a:off x="4872622" y="3554224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24" name="그룹 157"/>
            <p:cNvGrpSpPr/>
            <p:nvPr/>
          </p:nvGrpSpPr>
          <p:grpSpPr>
            <a:xfrm>
              <a:off x="4946128" y="3505410"/>
              <a:ext cx="1721372" cy="183600"/>
              <a:chOff x="4946128" y="3505410"/>
              <a:chExt cx="1626717" cy="183600"/>
            </a:xfrm>
          </p:grpSpPr>
          <p:sp>
            <p:nvSpPr>
              <p:cNvPr id="225" name="직사각형 224"/>
              <p:cNvSpPr/>
              <p:nvPr/>
            </p:nvSpPr>
            <p:spPr bwMode="auto">
              <a:xfrm>
                <a:off x="4946128" y="3505410"/>
                <a:ext cx="406570" cy="183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차트</a:t>
                </a:r>
              </a:p>
            </p:txBody>
          </p:sp>
          <p:sp>
            <p:nvSpPr>
              <p:cNvPr id="226" name="직사각형 225"/>
              <p:cNvSpPr/>
              <p:nvPr/>
            </p:nvSpPr>
            <p:spPr bwMode="auto">
              <a:xfrm>
                <a:off x="5352172" y="3505410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매매동향</a:t>
                </a:r>
              </a:p>
            </p:txBody>
          </p:sp>
          <p:sp>
            <p:nvSpPr>
              <p:cNvPr id="227" name="직사각형 226"/>
              <p:cNvSpPr/>
              <p:nvPr/>
            </p:nvSpPr>
            <p:spPr bwMode="auto">
              <a:xfrm>
                <a:off x="5758888" y="3505410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기업정보</a:t>
                </a:r>
              </a:p>
            </p:txBody>
          </p:sp>
          <p:sp>
            <p:nvSpPr>
              <p:cNvPr id="228" name="직사각형 227"/>
              <p:cNvSpPr/>
              <p:nvPr/>
            </p:nvSpPr>
            <p:spPr bwMode="auto">
              <a:xfrm>
                <a:off x="6165604" y="3505410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뉴스</a:t>
                </a:r>
              </a:p>
            </p:txBody>
          </p:sp>
        </p:grpSp>
      </p:grpSp>
      <p:sp>
        <p:nvSpPr>
          <p:cNvPr id="229" name="사각형 설명선 228"/>
          <p:cNvSpPr/>
          <p:nvPr/>
        </p:nvSpPr>
        <p:spPr>
          <a:xfrm>
            <a:off x="1100572" y="3426772"/>
            <a:ext cx="1434245" cy="720328"/>
          </a:xfrm>
          <a:prstGeom prst="wedgeRectCallout">
            <a:avLst>
              <a:gd name="adj1" fmla="val 72899"/>
              <a:gd name="adj2" fmla="val -228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바로 아래로 떨어지는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down list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후 진행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직사각형 388"/>
          <p:cNvSpPr>
            <a:spLocks noChangeArrowheads="1"/>
          </p:cNvSpPr>
          <p:nvPr/>
        </p:nvSpPr>
        <p:spPr bwMode="auto">
          <a:xfrm>
            <a:off x="5124221" y="3861048"/>
            <a:ext cx="47865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[iPhone]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93" name="직사각형 388"/>
          <p:cNvSpPr>
            <a:spLocks noChangeArrowheads="1"/>
          </p:cNvSpPr>
          <p:nvPr/>
        </p:nvSpPr>
        <p:spPr bwMode="auto">
          <a:xfrm>
            <a:off x="7244635" y="3924339"/>
            <a:ext cx="52514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28" name="도넛 327"/>
          <p:cNvSpPr/>
          <p:nvPr/>
        </p:nvSpPr>
        <p:spPr>
          <a:xfrm>
            <a:off x="5601072" y="5320074"/>
            <a:ext cx="446958" cy="446958"/>
          </a:xfrm>
          <a:prstGeom prst="donut">
            <a:avLst>
              <a:gd name="adj" fmla="val 17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사각형 설명선 328"/>
          <p:cNvSpPr/>
          <p:nvPr/>
        </p:nvSpPr>
        <p:spPr>
          <a:xfrm>
            <a:off x="7617296" y="2886712"/>
            <a:ext cx="1434245" cy="720328"/>
          </a:xfrm>
          <a:prstGeom prst="wedgeRectCallout">
            <a:avLst>
              <a:gd name="adj1" fmla="val -73870"/>
              <a:gd name="adj2" fmla="val 300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Pop-up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제공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것은 개발 확인 없이도 가능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3" name="사각형 설명선 332"/>
          <p:cNvSpPr/>
          <p:nvPr/>
        </p:nvSpPr>
        <p:spPr>
          <a:xfrm>
            <a:off x="952500" y="4362876"/>
            <a:ext cx="1582317" cy="725624"/>
          </a:xfrm>
          <a:prstGeom prst="wedgeRectCallout">
            <a:avLst>
              <a:gd name="adj1" fmla="val 70118"/>
              <a:gd name="adj2" fmla="val -3396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아래로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슬라이드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되는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 진행</a:t>
            </a:r>
            <a:endParaRPr lang="ko-KR" altLang="en-US" sz="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사각형 설명선 96"/>
          <p:cNvSpPr/>
          <p:nvPr/>
        </p:nvSpPr>
        <p:spPr>
          <a:xfrm>
            <a:off x="952500" y="5298980"/>
            <a:ext cx="1582317" cy="725624"/>
          </a:xfrm>
          <a:prstGeom prst="wedgeRectCallout">
            <a:avLst>
              <a:gd name="adj1" fmla="val 66747"/>
              <a:gd name="adj2" fmla="val -990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목록이 많을 경우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Popup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제공 권장</a:t>
            </a:r>
          </a:p>
        </p:txBody>
      </p:sp>
      <p:sp>
        <p:nvSpPr>
          <p:cNvPr id="104" name="사각형 설명선 103"/>
          <p:cNvSpPr/>
          <p:nvPr/>
        </p:nvSpPr>
        <p:spPr>
          <a:xfrm>
            <a:off x="8121352" y="3924339"/>
            <a:ext cx="1434245" cy="720328"/>
          </a:xfrm>
          <a:prstGeom prst="wedgeRectCallout">
            <a:avLst>
              <a:gd name="adj1" fmla="val -27116"/>
              <a:gd name="adj2" fmla="val -11124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스타일인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List Popup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제공 가능함</a:t>
            </a:r>
          </a:p>
        </p:txBody>
      </p:sp>
      <p:sp>
        <p:nvSpPr>
          <p:cNvPr id="108" name="AutoShape 6"/>
          <p:cNvSpPr>
            <a:spLocks noChangeArrowheads="1"/>
          </p:cNvSpPr>
          <p:nvPr/>
        </p:nvSpPr>
        <p:spPr bwMode="auto">
          <a:xfrm>
            <a:off x="2252760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109" name="AutoShape 6"/>
          <p:cNvSpPr>
            <a:spLocks noChangeArrowheads="1"/>
          </p:cNvSpPr>
          <p:nvPr/>
        </p:nvSpPr>
        <p:spPr bwMode="auto">
          <a:xfrm>
            <a:off x="5097016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Sample2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4016896" y="5913276"/>
            <a:ext cx="1434245" cy="720328"/>
            <a:chOff x="3944888" y="5913276"/>
            <a:chExt cx="1434245" cy="720328"/>
          </a:xfrm>
          <a:effectLst/>
        </p:grpSpPr>
        <p:sp>
          <p:nvSpPr>
            <p:cNvPr id="112" name="사각형 설명선 111"/>
            <p:cNvSpPr/>
            <p:nvPr/>
          </p:nvSpPr>
          <p:spPr>
            <a:xfrm>
              <a:off x="3944888" y="5913276"/>
              <a:ext cx="1434245" cy="720328"/>
            </a:xfrm>
            <a:prstGeom prst="wedgeRectCallout">
              <a:avLst>
                <a:gd name="adj1" fmla="val 96674"/>
                <a:gd name="adj2" fmla="val -6787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공통 스타일인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Customized List Popup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으로 제공 가능함</a:t>
              </a:r>
            </a:p>
          </p:txBody>
        </p:sp>
        <p:sp>
          <p:nvSpPr>
            <p:cNvPr id="113" name="사각형 설명선 112"/>
            <p:cNvSpPr/>
            <p:nvPr/>
          </p:nvSpPr>
          <p:spPr>
            <a:xfrm>
              <a:off x="3944888" y="5913276"/>
              <a:ext cx="1434245" cy="720328"/>
            </a:xfrm>
            <a:prstGeom prst="wedgeRectCallout">
              <a:avLst>
                <a:gd name="adj1" fmla="val -111592"/>
                <a:gd name="adj2" fmla="val -6470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공통 스타일인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Customized List Popup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으로 제공 가능함</a:t>
              </a: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2597500" y="2593288"/>
            <a:ext cx="430173" cy="195814"/>
            <a:chOff x="3034679" y="2544805"/>
            <a:chExt cx="430173" cy="195814"/>
          </a:xfrm>
        </p:grpSpPr>
        <p:sp>
          <p:nvSpPr>
            <p:cNvPr id="115" name="TextBox 114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16" name="갈매기형 수장 115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6039617" y="4051743"/>
            <a:ext cx="1662070" cy="2116313"/>
            <a:chOff x="4100570" y="1790953"/>
            <a:chExt cx="1662070" cy="2116313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4138828" y="1790953"/>
              <a:ext cx="1620000" cy="211631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맑은 고딕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100570" y="1841135"/>
              <a:ext cx="43473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marR="0" lvl="0" indent="-92075" defTabSz="914400" eaLnBrk="1" hangingPunct="1">
                <a:lnSpc>
                  <a:spcPct val="100000"/>
                </a:lnSpc>
                <a:spcBef>
                  <a:spcPct val="20000"/>
                </a:spcBef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dirty="0">
                  <a:latin typeface="Trebuchet MS"/>
                </a:rPr>
                <a:t>Title</a:t>
              </a:r>
              <a:endParaRPr lang="ko-KR" altLang="en-US" sz="900" b="1" dirty="0">
                <a:latin typeface="Trebuchet MS"/>
              </a:endParaRPr>
            </a:p>
          </p:txBody>
        </p:sp>
        <p:cxnSp>
          <p:nvCxnSpPr>
            <p:cNvPr id="127" name="직선 연결선 126"/>
            <p:cNvCxnSpPr/>
            <p:nvPr/>
          </p:nvCxnSpPr>
          <p:spPr bwMode="auto">
            <a:xfrm>
              <a:off x="4142640" y="2114674"/>
              <a:ext cx="1620000" cy="0"/>
            </a:xfrm>
            <a:prstGeom prst="line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aphicFrame>
        <p:nvGraphicFramePr>
          <p:cNvPr id="128" name="Group 6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4400"/>
              </p:ext>
            </p:extLst>
          </p:nvPr>
        </p:nvGraphicFramePr>
        <p:xfrm>
          <a:off x="6081687" y="4382500"/>
          <a:ext cx="1616188" cy="148275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61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96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6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0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0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60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9" name="그룹 128"/>
          <p:cNvGrpSpPr/>
          <p:nvPr/>
        </p:nvGrpSpPr>
        <p:grpSpPr>
          <a:xfrm>
            <a:off x="7465392" y="4442502"/>
            <a:ext cx="144000" cy="1328396"/>
            <a:chOff x="7416735" y="4219578"/>
            <a:chExt cx="144000" cy="1328396"/>
          </a:xfrm>
        </p:grpSpPr>
        <p:grpSp>
          <p:nvGrpSpPr>
            <p:cNvPr id="130" name="그룹 85"/>
            <p:cNvGrpSpPr/>
            <p:nvPr/>
          </p:nvGrpSpPr>
          <p:grpSpPr>
            <a:xfrm>
              <a:off x="7416735" y="4219578"/>
              <a:ext cx="144000" cy="144000"/>
              <a:chOff x="3008784" y="2208103"/>
              <a:chExt cx="144000" cy="144000"/>
            </a:xfrm>
          </p:grpSpPr>
          <p:sp>
            <p:nvSpPr>
              <p:cNvPr id="136" name="타원 221"/>
              <p:cNvSpPr/>
              <p:nvPr/>
            </p:nvSpPr>
            <p:spPr bwMode="auto">
              <a:xfrm>
                <a:off x="3044772" y="2244091"/>
                <a:ext cx="72024" cy="72024"/>
              </a:xfrm>
              <a:prstGeom prst="ellipse">
                <a:avLst/>
              </a:prstGeom>
              <a:solidFill>
                <a:srgbClr val="66FF33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92075" indent="-92075" algn="ctr">
                  <a:spcBef>
                    <a:spcPct val="20000"/>
                  </a:spcBef>
                  <a:buFont typeface="맑은 고딕" pitchFamily="50" charset="-127"/>
                  <a:buChar char="–"/>
                  <a:defRPr/>
                </a:pPr>
                <a:endParaRPr lang="ko-KR" altLang="ko-KR" sz="900">
                  <a:solidFill>
                    <a:prstClr val="black"/>
                  </a:solidFill>
                  <a:latin typeface="맑은 고딕" pitchFamily="50" charset="-127"/>
                  <a:cs typeface="+mn-cs"/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 bwMode="auto">
              <a:xfrm>
                <a:off x="3008784" y="2208103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endParaRPr lang="ko-KR" altLang="en-US" sz="1200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131" name="타원 130"/>
            <p:cNvSpPr/>
            <p:nvPr/>
          </p:nvSpPr>
          <p:spPr bwMode="auto">
            <a:xfrm>
              <a:off x="7416735" y="4515677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32" name="타원 131"/>
            <p:cNvSpPr/>
            <p:nvPr/>
          </p:nvSpPr>
          <p:spPr bwMode="auto">
            <a:xfrm>
              <a:off x="7416735" y="4811776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33" name="타원 132"/>
            <p:cNvSpPr/>
            <p:nvPr/>
          </p:nvSpPr>
          <p:spPr bwMode="auto">
            <a:xfrm>
              <a:off x="7416735" y="5107875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34" name="타원 133"/>
            <p:cNvSpPr/>
            <p:nvPr/>
          </p:nvSpPr>
          <p:spPr bwMode="auto">
            <a:xfrm>
              <a:off x="7416735" y="5403974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141" name="그룹 190"/>
          <p:cNvGrpSpPr/>
          <p:nvPr/>
        </p:nvGrpSpPr>
        <p:grpSpPr>
          <a:xfrm>
            <a:off x="6074648" y="5862199"/>
            <a:ext cx="1620000" cy="288000"/>
            <a:chOff x="5019677" y="3712368"/>
            <a:chExt cx="1800223" cy="288000"/>
          </a:xfrm>
        </p:grpSpPr>
        <p:sp>
          <p:nvSpPr>
            <p:cNvPr id="143" name="직사각형 142"/>
            <p:cNvSpPr/>
            <p:nvPr/>
          </p:nvSpPr>
          <p:spPr>
            <a:xfrm>
              <a:off x="5220727" y="3755654"/>
              <a:ext cx="54280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rPr>
                <a:t>취소</a:t>
              </a:r>
              <a:endParaRPr kumimoji="0" lang="ko-KR" altLang="ko-KR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999701" y="3755654"/>
              <a:ext cx="77786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indent="-92075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rPr>
                <a:t>확인</a:t>
              </a:r>
              <a:endParaRPr kumimoji="0" lang="ko-KR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endParaRPr>
            </a:p>
          </p:txBody>
        </p:sp>
        <p:cxnSp>
          <p:nvCxnSpPr>
            <p:cNvPr id="145" name="직선 연결선 144"/>
            <p:cNvCxnSpPr/>
            <p:nvPr/>
          </p:nvCxnSpPr>
          <p:spPr bwMode="auto">
            <a:xfrm>
              <a:off x="5019677" y="3714750"/>
              <a:ext cx="1800223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6" name="직선 연결선 145"/>
            <p:cNvCxnSpPr/>
            <p:nvPr/>
          </p:nvCxnSpPr>
          <p:spPr bwMode="auto">
            <a:xfrm>
              <a:off x="5919788" y="3712368"/>
              <a:ext cx="0" cy="28800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1" name="그룹 10"/>
          <p:cNvGrpSpPr/>
          <p:nvPr/>
        </p:nvGrpSpPr>
        <p:grpSpPr>
          <a:xfrm>
            <a:off x="5097016" y="2686060"/>
            <a:ext cx="1834414" cy="1155301"/>
            <a:chOff x="-1383704" y="2800257"/>
            <a:chExt cx="1834414" cy="1155301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-1383704" y="2800257"/>
              <a:ext cx="1834414" cy="1155301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-920306" y="3236607"/>
              <a:ext cx="944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선택항목 </a:t>
              </a:r>
              <a:r>
                <a:rPr lang="en-US" altLang="ko-KR" sz="1100" dirty="0"/>
                <a:t>01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</a:rPr>
                <a:t>선택항목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02</a:t>
              </a:r>
            </a:p>
            <a:p>
              <a:pPr algn="ctr"/>
              <a:r>
                <a:rPr lang="ko-KR" altLang="en-US" sz="900" dirty="0">
                  <a:solidFill>
                    <a:schemeClr val="bg1">
                      <a:lumMod val="75000"/>
                    </a:schemeClr>
                  </a:solidFill>
                </a:rPr>
                <a:t>선택항목 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03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-1383704" y="3270319"/>
              <a:ext cx="1834414" cy="215177"/>
              <a:chOff x="-1383704" y="3097657"/>
              <a:chExt cx="1834414" cy="215177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-1383704" y="3097657"/>
                <a:ext cx="1834414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-1383704" y="3312834"/>
                <a:ext cx="1834414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그룹 154"/>
          <p:cNvGrpSpPr/>
          <p:nvPr/>
        </p:nvGrpSpPr>
        <p:grpSpPr>
          <a:xfrm>
            <a:off x="5097016" y="2442152"/>
            <a:ext cx="1836000" cy="244800"/>
            <a:chOff x="3725863" y="2781300"/>
            <a:chExt cx="1836000" cy="244800"/>
          </a:xfrm>
        </p:grpSpPr>
        <p:sp>
          <p:nvSpPr>
            <p:cNvPr id="120" name="직사각형 119"/>
            <p:cNvSpPr/>
            <p:nvPr/>
          </p:nvSpPr>
          <p:spPr bwMode="auto">
            <a:xfrm>
              <a:off x="3725863" y="2781300"/>
              <a:ext cx="1836000" cy="2448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122" name="모서리가 둥근 직사각형 458"/>
            <p:cNvSpPr>
              <a:spLocks noChangeArrowheads="1"/>
            </p:cNvSpPr>
            <p:nvPr/>
          </p:nvSpPr>
          <p:spPr bwMode="auto">
            <a:xfrm>
              <a:off x="5181454" y="2806830"/>
              <a:ext cx="337038" cy="180020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확인</a:t>
              </a:r>
              <a:endParaRPr kumimoji="0" lang="ko-KR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</p:grpSp>
      <p:graphicFrame>
        <p:nvGraphicFramePr>
          <p:cNvPr id="124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08778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iOS7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맞게  </a:t>
                      </a: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Component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텍스트 개체 틀 7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로드 중인 상태를 나타내는 </a:t>
            </a:r>
            <a:r>
              <a:rPr lang="en-US" altLang="ko-KR"/>
              <a:t>UI</a:t>
            </a:r>
            <a:r>
              <a:rPr lang="ko-KR" altLang="en-US"/>
              <a:t>는 업데이트 완료 시점을 알 수 있는지에 따라</a:t>
            </a:r>
            <a:r>
              <a:rPr lang="en-US" altLang="ko-KR"/>
              <a:t>,</a:t>
            </a:r>
          </a:p>
          <a:p>
            <a:r>
              <a:rPr lang="en-US" altLang="ko-KR"/>
              <a:t>Progressing Indicator</a:t>
            </a:r>
            <a:r>
              <a:rPr lang="ko-KR" altLang="en-US"/>
              <a:t>와 </a:t>
            </a:r>
            <a:r>
              <a:rPr lang="en-US" altLang="ko-KR"/>
              <a:t>Progress Bar</a:t>
            </a:r>
            <a:r>
              <a:rPr lang="ko-KR" altLang="en-US"/>
              <a:t>로 구분하여 제공합니다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33" name="제목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90" name="텍스트 개체 틀 8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Loading Indicator</a:t>
            </a:r>
            <a:endParaRPr lang="ko-KR" altLang="en-US" dirty="0"/>
          </a:p>
        </p:txBody>
      </p:sp>
      <p:grpSp>
        <p:nvGrpSpPr>
          <p:cNvPr id="2" name="그룹 32"/>
          <p:cNvGrpSpPr/>
          <p:nvPr/>
        </p:nvGrpSpPr>
        <p:grpSpPr>
          <a:xfrm>
            <a:off x="3116796" y="3861048"/>
            <a:ext cx="571837" cy="566471"/>
            <a:chOff x="3402013" y="2971800"/>
            <a:chExt cx="690479" cy="684000"/>
          </a:xfrm>
        </p:grpSpPr>
        <p:sp>
          <p:nvSpPr>
            <p:cNvPr id="34" name="모서리가 둥근 직사각형 33"/>
            <p:cNvSpPr/>
            <p:nvPr/>
          </p:nvSpPr>
          <p:spPr bwMode="auto">
            <a:xfrm>
              <a:off x="3402013" y="2971800"/>
              <a:ext cx="684000" cy="684000"/>
            </a:xfrm>
            <a:prstGeom prst="roundRect">
              <a:avLst/>
            </a:prstGeom>
            <a:solidFill>
              <a:srgbClr val="000000">
                <a:alpha val="50196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grpSp>
          <p:nvGrpSpPr>
            <p:cNvPr id="4" name="그룹 326"/>
            <p:cNvGrpSpPr>
              <a:grpSpLocks/>
            </p:cNvGrpSpPr>
            <p:nvPr/>
          </p:nvGrpSpPr>
          <p:grpSpPr bwMode="auto">
            <a:xfrm>
              <a:off x="3638850" y="3127307"/>
              <a:ext cx="210326" cy="202713"/>
              <a:chOff x="6955451" y="1315244"/>
              <a:chExt cx="1155700" cy="1155700"/>
            </a:xfrm>
          </p:grpSpPr>
          <p:grpSp>
            <p:nvGrpSpPr>
              <p:cNvPr id="5" name="그룹 314"/>
              <p:cNvGrpSpPr>
                <a:grpSpLocks/>
              </p:cNvGrpSpPr>
              <p:nvPr/>
            </p:nvGrpSpPr>
            <p:grpSpPr bwMode="auto">
              <a:xfrm>
                <a:off x="7532507" y="1315244"/>
                <a:ext cx="1588" cy="1155700"/>
                <a:chOff x="5110956" y="1315244"/>
                <a:chExt cx="1588" cy="1155700"/>
              </a:xfrm>
            </p:grpSpPr>
            <p:cxnSp>
              <p:nvCxnSpPr>
                <p:cNvPr id="47" name="직선 연결선 31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8" name="직선 연결선 31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233362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  <p:grpSp>
            <p:nvGrpSpPr>
              <p:cNvPr id="6" name="그룹 315"/>
              <p:cNvGrpSpPr>
                <a:grpSpLocks/>
              </p:cNvGrpSpPr>
              <p:nvPr/>
            </p:nvGrpSpPr>
            <p:grpSpPr bwMode="auto">
              <a:xfrm rot="-5400000">
                <a:off x="7532507" y="1315244"/>
                <a:ext cx="1588" cy="1155700"/>
                <a:chOff x="5110956" y="1315244"/>
                <a:chExt cx="1588" cy="1155700"/>
              </a:xfrm>
            </p:grpSpPr>
            <p:cxnSp>
              <p:nvCxnSpPr>
                <p:cNvPr id="45" name="직선 연결선 31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6" name="직선 연결선 31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233362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  <p:grpSp>
            <p:nvGrpSpPr>
              <p:cNvPr id="7" name="그룹 320"/>
              <p:cNvGrpSpPr>
                <a:grpSpLocks/>
              </p:cNvGrpSpPr>
              <p:nvPr/>
            </p:nvGrpSpPr>
            <p:grpSpPr bwMode="auto">
              <a:xfrm rot="-2700000">
                <a:off x="7532507" y="1315244"/>
                <a:ext cx="1588" cy="1155700"/>
                <a:chOff x="5110956" y="1315244"/>
                <a:chExt cx="1588" cy="1155700"/>
              </a:xfrm>
            </p:grpSpPr>
            <p:cxnSp>
              <p:nvCxnSpPr>
                <p:cNvPr id="43" name="직선 연결선 32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4" name="직선 연결선 32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233362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  <p:grpSp>
            <p:nvGrpSpPr>
              <p:cNvPr id="8" name="그룹 321"/>
              <p:cNvGrpSpPr>
                <a:grpSpLocks/>
              </p:cNvGrpSpPr>
              <p:nvPr/>
            </p:nvGrpSpPr>
            <p:grpSpPr bwMode="auto">
              <a:xfrm rot="-8100000">
                <a:off x="7512455" y="1363653"/>
                <a:ext cx="8396" cy="1101805"/>
                <a:chOff x="5104148" y="1315244"/>
                <a:chExt cx="8396" cy="1101805"/>
              </a:xfrm>
            </p:grpSpPr>
            <p:cxnSp>
              <p:nvCxnSpPr>
                <p:cNvPr id="41" name="직선 연결선 32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2" name="직선 연결선 32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68417" y="2279727"/>
                  <a:ext cx="273053" cy="1591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</p:grpSp>
        <p:sp>
          <p:nvSpPr>
            <p:cNvPr id="36" name="TextBox 35"/>
            <p:cNvSpPr txBox="1"/>
            <p:nvPr/>
          </p:nvSpPr>
          <p:spPr>
            <a:xfrm>
              <a:off x="3432069" y="3340016"/>
              <a:ext cx="660423" cy="241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rPr>
                <a:t>로딩 중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rPr>
                <a:t>…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479327" y="4540236"/>
            <a:ext cx="1777124" cy="868984"/>
            <a:chOff x="4112580" y="2559510"/>
            <a:chExt cx="2145833" cy="1049277"/>
          </a:xfrm>
        </p:grpSpPr>
        <p:sp>
          <p:nvSpPr>
            <p:cNvPr id="38" name="순서도: 문서 37"/>
            <p:cNvSpPr/>
            <p:nvPr/>
          </p:nvSpPr>
          <p:spPr bwMode="auto">
            <a:xfrm>
              <a:off x="4152413" y="2564904"/>
              <a:ext cx="2106000" cy="1043883"/>
            </a:xfrm>
            <a:prstGeom prst="flowChartDocumen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chemeClr val="bg1">
                  <a:lumMod val="75000"/>
                </a:schemeClr>
              </a:outerShdw>
            </a:effectLst>
          </p:spPr>
          <p:txBody>
            <a:bodyPr/>
            <a:lstStyle/>
            <a:p>
              <a:pPr marL="0" marR="0" indent="0" defTabSz="914400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ko-KR" altLang="en-US" dirty="0">
                <a:latin typeface="+mj-lt"/>
                <a:ea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4143834" y="2559510"/>
              <a:ext cx="2106000" cy="14181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lIns="18000" rIns="18000"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700" dirty="0">
                <a:solidFill>
                  <a:schemeClr val="bg1"/>
                </a:solidFill>
                <a:latin typeface="+mj-lt"/>
                <a:ea typeface="+mn-ea"/>
                <a:cs typeface="맑은 고딕"/>
              </a:endParaRPr>
            </a:p>
          </p:txBody>
        </p:sp>
        <p:grpSp>
          <p:nvGrpSpPr>
            <p:cNvPr id="9" name="그룹 106"/>
            <p:cNvGrpSpPr/>
            <p:nvPr/>
          </p:nvGrpSpPr>
          <p:grpSpPr>
            <a:xfrm>
              <a:off x="4112580" y="2718428"/>
              <a:ext cx="2053308" cy="223609"/>
              <a:chOff x="813717" y="1535341"/>
              <a:chExt cx="2053308" cy="223609"/>
            </a:xfrm>
          </p:grpSpPr>
          <p:grpSp>
            <p:nvGrpSpPr>
              <p:cNvPr id="10" name="그룹 100"/>
              <p:cNvGrpSpPr/>
              <p:nvPr/>
            </p:nvGrpSpPr>
            <p:grpSpPr>
              <a:xfrm>
                <a:off x="904874" y="1730376"/>
                <a:ext cx="1814959" cy="0"/>
                <a:chOff x="904874" y="2581276"/>
                <a:chExt cx="1814959" cy="0"/>
              </a:xfrm>
            </p:grpSpPr>
            <p:cxnSp>
              <p:nvCxnSpPr>
                <p:cNvPr id="56" name="직선 연결선 55"/>
                <p:cNvCxnSpPr/>
                <p:nvPr/>
              </p:nvCxnSpPr>
              <p:spPr bwMode="auto">
                <a:xfrm>
                  <a:off x="904874" y="2581276"/>
                  <a:ext cx="36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7" name="직선 연결선 56"/>
                <p:cNvCxnSpPr/>
                <p:nvPr/>
              </p:nvCxnSpPr>
              <p:spPr bwMode="auto">
                <a:xfrm>
                  <a:off x="973449" y="2581276"/>
                  <a:ext cx="504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8" name="직선 연결선 57"/>
                <p:cNvCxnSpPr/>
                <p:nvPr/>
              </p:nvCxnSpPr>
              <p:spPr bwMode="auto">
                <a:xfrm>
                  <a:off x="1510024" y="2581276"/>
                  <a:ext cx="972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9" name="직선 연결선 58"/>
                <p:cNvCxnSpPr/>
                <p:nvPr/>
              </p:nvCxnSpPr>
              <p:spPr bwMode="auto">
                <a:xfrm>
                  <a:off x="2514600" y="2581276"/>
                  <a:ext cx="20523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52" name="TextBox 51"/>
              <p:cNvSpPr txBox="1"/>
              <p:nvPr/>
            </p:nvSpPr>
            <p:spPr>
              <a:xfrm>
                <a:off x="813717" y="1535341"/>
                <a:ext cx="819140" cy="22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bg1">
                        <a:lumMod val="65000"/>
                      </a:schemeClr>
                    </a:solidFill>
                    <a:latin typeface="Trebuchet MS" pitchFamily="34" charset="0"/>
                  </a:rPr>
                  <a:t>다운로드 중</a:t>
                </a:r>
                <a:r>
                  <a:rPr lang="en-US" altLang="ko-KR" sz="600" dirty="0">
                    <a:solidFill>
                      <a:schemeClr val="bg1">
                        <a:lumMod val="65000"/>
                      </a:schemeClr>
                    </a:solidFill>
                    <a:latin typeface="Trebuchet MS" pitchFamily="34" charset="0"/>
                  </a:rPr>
                  <a:t>...</a:t>
                </a:r>
                <a:endParaRPr lang="ko-KR" altLang="en-US" sz="600" dirty="0">
                  <a:solidFill>
                    <a:schemeClr val="bg1">
                      <a:lumMod val="65000"/>
                    </a:schemeClr>
                  </a:solidFill>
                  <a:latin typeface="Trebuchet MS" pitchFamily="34" charset="0"/>
                </a:endParaRPr>
              </a:p>
            </p:txBody>
          </p:sp>
          <p:grpSp>
            <p:nvGrpSpPr>
              <p:cNvPr id="11" name="그룹 105"/>
              <p:cNvGrpSpPr/>
              <p:nvPr/>
            </p:nvGrpSpPr>
            <p:grpSpPr>
              <a:xfrm>
                <a:off x="2797175" y="1689100"/>
                <a:ext cx="69850" cy="69850"/>
                <a:chOff x="4606925" y="1466850"/>
                <a:chExt cx="127000" cy="127000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auto">
                <a:xfrm>
                  <a:off x="4606925" y="1466850"/>
                  <a:ext cx="127000" cy="12700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5" name="직선 연결선 54"/>
                <p:cNvCxnSpPr/>
                <p:nvPr/>
              </p:nvCxnSpPr>
              <p:spPr bwMode="auto">
                <a:xfrm flipV="1">
                  <a:off x="4606925" y="1466850"/>
                  <a:ext cx="127000" cy="12700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</p:grpSp>
      <p:grpSp>
        <p:nvGrpSpPr>
          <p:cNvPr id="85" name="그룹 84"/>
          <p:cNvGrpSpPr/>
          <p:nvPr/>
        </p:nvGrpSpPr>
        <p:grpSpPr>
          <a:xfrm>
            <a:off x="5493060" y="2888940"/>
            <a:ext cx="1856397" cy="893100"/>
            <a:chOff x="4112580" y="4386648"/>
            <a:chExt cx="2241553" cy="1078396"/>
          </a:xfrm>
        </p:grpSpPr>
        <p:sp>
          <p:nvSpPr>
            <p:cNvPr id="60" name="순서도: 문서 59"/>
            <p:cNvSpPr/>
            <p:nvPr/>
          </p:nvSpPr>
          <p:spPr bwMode="auto">
            <a:xfrm>
              <a:off x="4152413" y="4421161"/>
              <a:ext cx="2106000" cy="1043883"/>
            </a:xfrm>
            <a:prstGeom prst="flowChartDocumen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chemeClr val="bg1">
                  <a:lumMod val="75000"/>
                </a:schemeClr>
              </a:outerShdw>
            </a:effectLst>
          </p:spPr>
          <p:txBody>
            <a:bodyPr/>
            <a:lstStyle/>
            <a:p>
              <a:pPr marL="0" marR="0" indent="0" defTabSz="914400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ko-KR" altLang="en-US" dirty="0">
                <a:latin typeface="+mj-lt"/>
                <a:ea typeface="+mn-ea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4143834" y="4415767"/>
              <a:ext cx="2106000" cy="14181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lIns="18000" rIns="18000"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700" dirty="0">
                <a:solidFill>
                  <a:schemeClr val="bg1"/>
                </a:solidFill>
                <a:latin typeface="+mj-lt"/>
                <a:ea typeface="+mn-ea"/>
                <a:cs typeface="맑은 고딕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02755" y="4386648"/>
              <a:ext cx="451378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rgbClr val="00B0F0"/>
                  </a:solidFill>
                  <a:latin typeface="+mn-lt"/>
                  <a:ea typeface="+mj-ea"/>
                </a:rPr>
                <a:t>11:33</a:t>
              </a:r>
              <a:endParaRPr lang="ko-KR" altLang="en-US" sz="600" dirty="0">
                <a:solidFill>
                  <a:srgbClr val="00B0F0"/>
                </a:solidFill>
                <a:latin typeface="+mn-lt"/>
                <a:ea typeface="+mj-ea"/>
              </a:endParaRPr>
            </a:p>
          </p:txBody>
        </p:sp>
        <p:grpSp>
          <p:nvGrpSpPr>
            <p:cNvPr id="12" name="그룹 114"/>
            <p:cNvGrpSpPr/>
            <p:nvPr/>
          </p:nvGrpSpPr>
          <p:grpSpPr>
            <a:xfrm>
              <a:off x="6096038" y="4728444"/>
              <a:ext cx="69850" cy="69850"/>
              <a:chOff x="4606925" y="1466850"/>
              <a:chExt cx="127000" cy="127000"/>
            </a:xfrm>
          </p:grpSpPr>
          <p:cxnSp>
            <p:nvCxnSpPr>
              <p:cNvPr id="64" name="직선 연결선 63"/>
              <p:cNvCxnSpPr/>
              <p:nvPr/>
            </p:nvCxnSpPr>
            <p:spPr bwMode="auto">
              <a:xfrm>
                <a:off x="4606925" y="1466850"/>
                <a:ext cx="127000" cy="127000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5" name="직선 연결선 64"/>
              <p:cNvCxnSpPr/>
              <p:nvPr/>
            </p:nvCxnSpPr>
            <p:spPr bwMode="auto">
              <a:xfrm flipV="1">
                <a:off x="4606925" y="1466850"/>
                <a:ext cx="127000" cy="127000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66" name="TextBox 65"/>
            <p:cNvSpPr txBox="1"/>
            <p:nvPr/>
          </p:nvSpPr>
          <p:spPr>
            <a:xfrm>
              <a:off x="5796600" y="4574684"/>
              <a:ext cx="327501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8%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112580" y="4574684"/>
              <a:ext cx="970116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1.87 MB/21.46 MB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 bwMode="auto">
            <a:xfrm>
              <a:off x="4272312" y="4769720"/>
              <a:ext cx="1744351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9" name="직선 연결선 68"/>
            <p:cNvCxnSpPr/>
            <p:nvPr/>
          </p:nvCxnSpPr>
          <p:spPr bwMode="auto">
            <a:xfrm>
              <a:off x="4203737" y="4769720"/>
              <a:ext cx="144000" cy="0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1" name="직사각형 388"/>
          <p:cNvSpPr>
            <a:spLocks noChangeArrowheads="1"/>
          </p:cNvSpPr>
          <p:nvPr/>
        </p:nvSpPr>
        <p:spPr bwMode="auto">
          <a:xfrm>
            <a:off x="5205413" y="2129855"/>
            <a:ext cx="8931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[Progress Bar] 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2507775" y="2874947"/>
            <a:ext cx="1833157" cy="893100"/>
            <a:chOff x="6543188" y="2530391"/>
            <a:chExt cx="2213491" cy="1078396"/>
          </a:xfrm>
        </p:grpSpPr>
        <p:sp>
          <p:nvSpPr>
            <p:cNvPr id="37" name="순서도: 문서 36"/>
            <p:cNvSpPr/>
            <p:nvPr/>
          </p:nvSpPr>
          <p:spPr bwMode="auto">
            <a:xfrm>
              <a:off x="6543188" y="2564904"/>
              <a:ext cx="2106000" cy="1043883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chemeClr val="bg1">
                  <a:lumMod val="75000"/>
                </a:schemeClr>
              </a:outerShdw>
            </a:effectLst>
          </p:spPr>
          <p:txBody>
            <a:bodyPr/>
            <a:lstStyle/>
            <a:p>
              <a:pPr marL="0" marR="0" indent="0" defTabSz="914400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ko-KR" altLang="en-US" dirty="0">
                <a:latin typeface="+mj-lt"/>
                <a:ea typeface="+mn-ea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6546380" y="2559510"/>
              <a:ext cx="2106000" cy="14181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lIns="18000" rIns="18000"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700" dirty="0">
                <a:solidFill>
                  <a:schemeClr val="bg1"/>
                </a:solidFill>
                <a:latin typeface="+mj-lt"/>
                <a:ea typeface="+mn-ea"/>
                <a:cs typeface="맑은 고딕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305301" y="2530391"/>
              <a:ext cx="451378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rgbClr val="00B0F0"/>
                  </a:solidFill>
                  <a:latin typeface="+mn-lt"/>
                  <a:ea typeface="+mj-ea"/>
                </a:rPr>
                <a:t>11:33</a:t>
              </a:r>
              <a:endParaRPr lang="ko-KR" altLang="en-US" sz="600" dirty="0">
                <a:solidFill>
                  <a:srgbClr val="00B0F0"/>
                </a:solidFill>
                <a:latin typeface="+mn-lt"/>
                <a:ea typeface="+mj-ea"/>
              </a:endParaRPr>
            </a:p>
          </p:txBody>
        </p:sp>
        <p:grpSp>
          <p:nvGrpSpPr>
            <p:cNvPr id="16" name="그룹 151"/>
            <p:cNvGrpSpPr/>
            <p:nvPr/>
          </p:nvGrpSpPr>
          <p:grpSpPr>
            <a:xfrm>
              <a:off x="7189004" y="2767408"/>
              <a:ext cx="895960" cy="222980"/>
              <a:chOff x="3914189" y="3089621"/>
              <a:chExt cx="1240755" cy="308791"/>
            </a:xfrm>
          </p:grpSpPr>
          <p:sp>
            <p:nvSpPr>
              <p:cNvPr id="86" name="도넛 85"/>
              <p:cNvSpPr/>
              <p:nvPr/>
            </p:nvSpPr>
            <p:spPr bwMode="auto">
              <a:xfrm rot="18900000">
                <a:off x="3914189" y="3130969"/>
                <a:ext cx="211889" cy="211889"/>
              </a:xfrm>
              <a:prstGeom prst="donut">
                <a:avLst>
                  <a:gd name="adj" fmla="val 10991"/>
                </a:avLst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058098" y="3089621"/>
                <a:ext cx="1096846" cy="30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 err="1">
                    <a:latin typeface="Trebuchet MS" pitchFamily="34" charset="0"/>
                  </a:rPr>
                  <a:t>업데이트중</a:t>
                </a:r>
                <a:r>
                  <a:rPr lang="en-US" altLang="ko-KR" sz="600" dirty="0">
                    <a:latin typeface="Trebuchet MS" pitchFamily="34" charset="0"/>
                  </a:rPr>
                  <a:t>...</a:t>
                </a:r>
                <a:endParaRPr lang="ko-KR" altLang="en-US" sz="600" dirty="0">
                  <a:latin typeface="Trebuchet MS" pitchFamily="34" charset="0"/>
                </a:endParaRPr>
              </a:p>
            </p:txBody>
          </p:sp>
        </p:grpSp>
        <p:sp>
          <p:nvSpPr>
            <p:cNvPr id="89" name="직사각형 494"/>
            <p:cNvSpPr>
              <a:spLocks noChangeArrowheads="1"/>
            </p:cNvSpPr>
            <p:nvPr/>
          </p:nvSpPr>
          <p:spPr bwMode="auto">
            <a:xfrm>
              <a:off x="6560151" y="3030668"/>
              <a:ext cx="2106000" cy="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1600" dirty="0">
                  <a:latin typeface="Trebuchet MS" pitchFamily="34" charset="0"/>
                  <a:ea typeface="맑은 고딕" pitchFamily="50" charset="-127"/>
                </a:rPr>
                <a:t> </a:t>
              </a:r>
              <a:endParaRPr lang="ko-KR" altLang="en-US" sz="1600" dirty="0"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801578" y="4815024"/>
            <a:ext cx="4042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00B0F0"/>
                </a:solidFill>
                <a:latin typeface="+mn-lt"/>
                <a:ea typeface="+mj-ea"/>
              </a:rPr>
              <a:t>11:33</a:t>
            </a:r>
            <a:endParaRPr lang="ko-KR" altLang="en-US" sz="700" dirty="0">
              <a:solidFill>
                <a:srgbClr val="00B0F0"/>
              </a:solidFill>
              <a:latin typeface="+mn-lt"/>
              <a:ea typeface="+mj-ea"/>
            </a:endParaRPr>
          </a:p>
        </p:txBody>
      </p:sp>
      <p:sp>
        <p:nvSpPr>
          <p:cNvPr id="100" name="사각형 설명선 99"/>
          <p:cNvSpPr/>
          <p:nvPr/>
        </p:nvSpPr>
        <p:spPr>
          <a:xfrm>
            <a:off x="273050" y="2637421"/>
            <a:ext cx="1799630" cy="828092"/>
          </a:xfrm>
          <a:prstGeom prst="wedgeRectCallout">
            <a:avLst>
              <a:gd name="adj1" fmla="val 66042"/>
              <a:gd name="adj2" fmla="val -1382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[Progressing Indicator]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업데이트 완료 시점을 을 알 수 없는 경우 제공 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Status Bar, Contents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등에서 제공</a:t>
            </a:r>
          </a:p>
        </p:txBody>
      </p:sp>
      <p:sp>
        <p:nvSpPr>
          <p:cNvPr id="101" name="사각형 설명선 100"/>
          <p:cNvSpPr/>
          <p:nvPr/>
        </p:nvSpPr>
        <p:spPr>
          <a:xfrm>
            <a:off x="6177136" y="4221088"/>
            <a:ext cx="2376264" cy="828092"/>
          </a:xfrm>
          <a:prstGeom prst="wedgeRectCallout">
            <a:avLst>
              <a:gd name="adj1" fmla="val -35627"/>
              <a:gd name="adj2" fmla="val -8207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[Progress Bar]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업데이트 완료 시점을 알 수 있는 경우 제공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Pop-up, List View, Contents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 등에서 제공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현재까지 로딩된 상태를 알 수 있도록 텍스트 정보 제공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ex) 15/40, 40%   </a:t>
            </a:r>
          </a:p>
        </p:txBody>
      </p:sp>
      <p:sp>
        <p:nvSpPr>
          <p:cNvPr id="123" name="직사각형 388"/>
          <p:cNvSpPr>
            <a:spLocks noChangeArrowheads="1"/>
          </p:cNvSpPr>
          <p:nvPr/>
        </p:nvSpPr>
        <p:spPr bwMode="auto">
          <a:xfrm>
            <a:off x="2283904" y="2129855"/>
            <a:ext cx="12650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[Processing indicator] </a:t>
            </a:r>
          </a:p>
        </p:txBody>
      </p:sp>
      <p:sp>
        <p:nvSpPr>
          <p:cNvPr id="157" name="TextBox 65"/>
          <p:cNvSpPr txBox="1"/>
          <p:nvPr/>
        </p:nvSpPr>
        <p:spPr>
          <a:xfrm>
            <a:off x="2312576" y="2366491"/>
            <a:ext cx="17763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600" dirty="0">
                <a:latin typeface="Trebuchet MS" pitchFamily="34" charset="0"/>
                <a:ea typeface="맑은 고딕" pitchFamily="50" charset="-127"/>
              </a:rPr>
              <a:t>디바이스 및 사용자 정보 체크 중입니다</a:t>
            </a:r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.</a:t>
            </a:r>
            <a:endParaRPr lang="ko-KR" altLang="en-US" sz="600" dirty="0"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2514572" y="2558829"/>
            <a:ext cx="1372337" cy="91616"/>
            <a:chOff x="513613" y="6010734"/>
            <a:chExt cx="1372337" cy="91616"/>
          </a:xfrm>
        </p:grpSpPr>
        <p:sp>
          <p:nvSpPr>
            <p:cNvPr id="159" name="직사각형 158"/>
            <p:cNvSpPr/>
            <p:nvPr/>
          </p:nvSpPr>
          <p:spPr bwMode="auto">
            <a:xfrm flipV="1">
              <a:off x="513613" y="6010734"/>
              <a:ext cx="1372337" cy="916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60" name="평행 사변형 159"/>
            <p:cNvSpPr/>
            <p:nvPr/>
          </p:nvSpPr>
          <p:spPr>
            <a:xfrm>
              <a:off x="518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1" name="평행 사변형 160"/>
            <p:cNvSpPr/>
            <p:nvPr/>
          </p:nvSpPr>
          <p:spPr>
            <a:xfrm>
              <a:off x="613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2" name="평행 사변형 161"/>
            <p:cNvSpPr/>
            <p:nvPr/>
          </p:nvSpPr>
          <p:spPr>
            <a:xfrm>
              <a:off x="709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3" name="평행 사변형 162"/>
            <p:cNvSpPr/>
            <p:nvPr/>
          </p:nvSpPr>
          <p:spPr>
            <a:xfrm>
              <a:off x="804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4" name="평행 사변형 163"/>
            <p:cNvSpPr/>
            <p:nvPr/>
          </p:nvSpPr>
          <p:spPr>
            <a:xfrm>
              <a:off x="899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5" name="평행 사변형 164"/>
            <p:cNvSpPr/>
            <p:nvPr/>
          </p:nvSpPr>
          <p:spPr>
            <a:xfrm>
              <a:off x="994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6" name="평행 사변형 165"/>
            <p:cNvSpPr/>
            <p:nvPr/>
          </p:nvSpPr>
          <p:spPr>
            <a:xfrm>
              <a:off x="1090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7" name="평행 사변형 166"/>
            <p:cNvSpPr/>
            <p:nvPr/>
          </p:nvSpPr>
          <p:spPr>
            <a:xfrm>
              <a:off x="1185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8" name="평행 사변형 167"/>
            <p:cNvSpPr/>
            <p:nvPr/>
          </p:nvSpPr>
          <p:spPr>
            <a:xfrm>
              <a:off x="1280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9" name="평행 사변형 168"/>
            <p:cNvSpPr/>
            <p:nvPr/>
          </p:nvSpPr>
          <p:spPr>
            <a:xfrm>
              <a:off x="1375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0" name="평행 사변형 169"/>
            <p:cNvSpPr/>
            <p:nvPr/>
          </p:nvSpPr>
          <p:spPr>
            <a:xfrm>
              <a:off x="1471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1" name="평행 사변형 170"/>
            <p:cNvSpPr/>
            <p:nvPr/>
          </p:nvSpPr>
          <p:spPr>
            <a:xfrm>
              <a:off x="1566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2" name="평행 사변형 171"/>
            <p:cNvSpPr/>
            <p:nvPr/>
          </p:nvSpPr>
          <p:spPr>
            <a:xfrm>
              <a:off x="1661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3" name="평행 사변형 172"/>
            <p:cNvSpPr/>
            <p:nvPr/>
          </p:nvSpPr>
          <p:spPr>
            <a:xfrm>
              <a:off x="1756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74" name="TextBox 65"/>
          <p:cNvSpPr txBox="1"/>
          <p:nvPr/>
        </p:nvSpPr>
        <p:spPr>
          <a:xfrm>
            <a:off x="5457056" y="2366491"/>
            <a:ext cx="13620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600" dirty="0">
                <a:latin typeface="Trebuchet MS" pitchFamily="34" charset="0"/>
                <a:ea typeface="맑은 고딕" pitchFamily="50" charset="-127"/>
              </a:rPr>
              <a:t>리소스 업데이트 중입니다</a:t>
            </a:r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.</a:t>
            </a:r>
            <a:endParaRPr lang="ko-KR" altLang="en-US" sz="600" dirty="0"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547131" y="2559627"/>
            <a:ext cx="1354875" cy="90020"/>
            <a:chOff x="4503000" y="3410984"/>
            <a:chExt cx="900000" cy="73068"/>
          </a:xfrm>
        </p:grpSpPr>
        <p:sp>
          <p:nvSpPr>
            <p:cNvPr id="176" name="직사각형 175"/>
            <p:cNvSpPr/>
            <p:nvPr/>
          </p:nvSpPr>
          <p:spPr bwMode="auto">
            <a:xfrm flipV="1">
              <a:off x="4503000" y="3410984"/>
              <a:ext cx="900000" cy="7305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77" name="직사각형 176"/>
            <p:cNvSpPr/>
            <p:nvPr/>
          </p:nvSpPr>
          <p:spPr bwMode="auto">
            <a:xfrm flipV="1">
              <a:off x="4503000" y="3411000"/>
              <a:ext cx="261261" cy="73052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178" name="직사각형 177"/>
          <p:cNvSpPr/>
          <p:nvPr/>
        </p:nvSpPr>
        <p:spPr>
          <a:xfrm>
            <a:off x="6688198" y="2366491"/>
            <a:ext cx="311304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latinLnBrk="0"/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30%</a:t>
            </a:r>
            <a:endParaRPr lang="ko-KR" altLang="en-US" sz="5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828801" y="5049180"/>
            <a:ext cx="1512131" cy="422161"/>
          </a:xfrm>
          <a:prstGeom prst="rect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rPr>
              <a:t>삭제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6243436" y="3359879"/>
            <a:ext cx="1512131" cy="422161"/>
          </a:xfrm>
          <a:prstGeom prst="rect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rPr>
              <a:t>삭제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텍스트 개체 틀 15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의 모든 비활성이나</a:t>
            </a:r>
            <a:r>
              <a:rPr lang="en-US" altLang="ko-KR" dirty="0"/>
              <a:t> Hidden Case</a:t>
            </a:r>
            <a:r>
              <a:rPr lang="ko-KR" altLang="en-US" dirty="0"/>
              <a:t>들이 빠짐없이 개발될 수 있도록</a:t>
            </a:r>
            <a:r>
              <a:rPr lang="en-US" altLang="ko-KR" dirty="0"/>
              <a:t>,</a:t>
            </a:r>
            <a:r>
              <a:rPr lang="ko-KR" altLang="en-US" dirty="0"/>
              <a:t> 해당 내용을 한 장으로 정리합니다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53" name="텍스트 개체 틀 15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161" name="텍스트 개체 틀 160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Component </a:t>
            </a:r>
            <a:r>
              <a:rPr lang="ko-KR" altLang="en-US"/>
              <a:t>비활성 </a:t>
            </a:r>
            <a:r>
              <a:rPr lang="en-US" altLang="ko-KR"/>
              <a:t>&amp; Hidden </a:t>
            </a:r>
            <a:r>
              <a:rPr lang="ko-KR" altLang="en-US"/>
              <a:t>정책</a:t>
            </a:r>
            <a:endParaRPr lang="ko-KR" altLang="en-US" dirty="0"/>
          </a:p>
        </p:txBody>
      </p:sp>
      <p:sp>
        <p:nvSpPr>
          <p:cNvPr id="119" name="사각형 설명선 118"/>
          <p:cNvSpPr/>
          <p:nvPr/>
        </p:nvSpPr>
        <p:spPr>
          <a:xfrm>
            <a:off x="7615488" y="3816742"/>
            <a:ext cx="1333955" cy="628257"/>
          </a:xfrm>
          <a:prstGeom prst="wedgeRectCallout">
            <a:avLst>
              <a:gd name="adj1" fmla="val -71387"/>
              <a:gd name="adj2" fmla="val -165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정규 시간 외에만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시간외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노출</a:t>
            </a:r>
          </a:p>
        </p:txBody>
      </p:sp>
      <p:sp>
        <p:nvSpPr>
          <p:cNvPr id="102" name="Rectangle 174"/>
          <p:cNvSpPr>
            <a:spLocks noChangeAspect="1" noChangeArrowheads="1"/>
          </p:cNvSpPr>
          <p:nvPr/>
        </p:nvSpPr>
        <p:spPr bwMode="auto">
          <a:xfrm rot="5400000">
            <a:off x="1830385" y="282618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aphicFrame>
        <p:nvGraphicFramePr>
          <p:cNvPr id="103" name="표 102"/>
          <p:cNvGraphicFramePr>
            <a:graphicFrameLocks noGrp="1"/>
          </p:cNvGraphicFramePr>
          <p:nvPr/>
        </p:nvGraphicFramePr>
        <p:xfrm>
          <a:off x="2295735" y="2720270"/>
          <a:ext cx="1820073" cy="1789200"/>
        </p:xfrm>
        <a:graphic>
          <a:graphicData uri="http://schemas.openxmlformats.org/drawingml/2006/table">
            <a:tbl>
              <a:tblPr firstRow="1" bandRow="1"/>
              <a:tblGrid>
                <a:gridCol w="1820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전체 선택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유라클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en-US" altLang="ko-KR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POSCO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dirty="0" err="1">
                          <a:latin typeface="+mn-lt"/>
                          <a:ea typeface="+mn-ea"/>
                        </a:rPr>
                        <a:t>안랩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현대자동차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222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전자</a:t>
                      </a:r>
                      <a:endParaRPr lang="ko-KR" altLang="en-US" sz="500" b="0" spc="0" baseline="0" dirty="0">
                        <a:solidFill>
                          <a:schemeClr val="tx1"/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217"/>
          <p:cNvGrpSpPr/>
          <p:nvPr/>
        </p:nvGrpSpPr>
        <p:grpSpPr>
          <a:xfrm>
            <a:off x="2289385" y="2368776"/>
            <a:ext cx="1836000" cy="354337"/>
            <a:chOff x="488950" y="1450976"/>
            <a:chExt cx="1836000" cy="354337"/>
          </a:xfrm>
        </p:grpSpPr>
        <p:sp>
          <p:nvSpPr>
            <p:cNvPr id="105" name="직사각형 104"/>
            <p:cNvSpPr/>
            <p:nvPr/>
          </p:nvSpPr>
          <p:spPr bwMode="auto">
            <a:xfrm>
              <a:off x="488950" y="1450976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06" name="그룹 138"/>
            <p:cNvGrpSpPr/>
            <p:nvPr/>
          </p:nvGrpSpPr>
          <p:grpSpPr>
            <a:xfrm>
              <a:off x="492126" y="1560513"/>
              <a:ext cx="1829363" cy="244800"/>
              <a:chOff x="492126" y="1560513"/>
              <a:chExt cx="1829363" cy="244800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최근조회종목</a:t>
                </a: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 삭제</a:t>
                </a:r>
              </a:p>
            </p:txBody>
          </p:sp>
          <p:sp>
            <p:nvSpPr>
              <p:cNvPr id="108" name="십자형 107"/>
              <p:cNvSpPr>
                <a:spLocks noChangeArrowheads="1"/>
              </p:cNvSpPr>
              <p:nvPr/>
            </p:nvSpPr>
            <p:spPr bwMode="auto">
              <a:xfrm rot="2700000">
                <a:off x="544174" y="1610913"/>
                <a:ext cx="144000" cy="144000"/>
              </a:xfrm>
              <a:prstGeom prst="plus">
                <a:avLst>
                  <a:gd name="adj" fmla="val 46425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굴림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09" name="모서리가 둥근 직사각형 108"/>
              <p:cNvSpPr/>
              <p:nvPr/>
            </p:nvSpPr>
            <p:spPr bwMode="auto">
              <a:xfrm>
                <a:off x="1987972" y="1592316"/>
                <a:ext cx="288000" cy="181194"/>
              </a:xfrm>
              <a:prstGeom prst="roundRect">
                <a:avLst>
                  <a:gd name="adj" fmla="val 28865"/>
                </a:avLst>
              </a:prstGeom>
              <a:solidFill>
                <a:srgbClr val="FFFFFF">
                  <a:lumMod val="85000"/>
                </a:srgbClr>
              </a:solidFill>
              <a:ln w="3175" algn="ctr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완료</a:t>
                </a:r>
              </a:p>
            </p:txBody>
          </p:sp>
        </p:grpSp>
      </p:grpSp>
      <p:sp>
        <p:nvSpPr>
          <p:cNvPr id="110" name="모서리가 둥근 직사각형 109"/>
          <p:cNvSpPr/>
          <p:nvPr/>
        </p:nvSpPr>
        <p:spPr bwMode="auto">
          <a:xfrm>
            <a:off x="2327704" y="3031667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>
            <a:off x="2327704" y="3288010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2327704" y="3544353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2" name="모서리가 둥근 직사각형 121"/>
          <p:cNvSpPr/>
          <p:nvPr/>
        </p:nvSpPr>
        <p:spPr bwMode="auto">
          <a:xfrm>
            <a:off x="2327704" y="3800696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2327704" y="4057039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4" name="모서리가 둥근 직사각형 123"/>
          <p:cNvSpPr/>
          <p:nvPr/>
        </p:nvSpPr>
        <p:spPr bwMode="auto">
          <a:xfrm>
            <a:off x="2327704" y="4313382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2327704" y="2775324"/>
            <a:ext cx="144000" cy="144000"/>
          </a:xfrm>
          <a:prstGeom prst="roundRect">
            <a:avLst/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  <a:sym typeface="Webdings" pitchFamily="18" charset="2"/>
            </a:endParaRPr>
          </a:p>
        </p:txBody>
      </p:sp>
      <p:grpSp>
        <p:nvGrpSpPr>
          <p:cNvPr id="126" name="그룹 177"/>
          <p:cNvGrpSpPr/>
          <p:nvPr/>
        </p:nvGrpSpPr>
        <p:grpSpPr>
          <a:xfrm>
            <a:off x="2936980" y="2871244"/>
            <a:ext cx="1836000" cy="2754000"/>
            <a:chOff x="488950" y="1449388"/>
            <a:chExt cx="1836000" cy="2754000"/>
          </a:xfrm>
        </p:grpSpPr>
        <p:sp>
          <p:nvSpPr>
            <p:cNvPr id="127" name="Rectangle 174"/>
            <p:cNvSpPr>
              <a:spLocks noChangeAspect="1" noChangeArrowheads="1"/>
            </p:cNvSpPr>
            <p:nvPr/>
          </p:nvSpPr>
          <p:spPr bwMode="auto">
            <a:xfrm rot="5400000">
              <a:off x="29950" y="1908388"/>
              <a:ext cx="2754000" cy="1836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128" name="직사각형 127"/>
            <p:cNvSpPr/>
            <p:nvPr/>
          </p:nvSpPr>
          <p:spPr bwMode="auto">
            <a:xfrm>
              <a:off x="488950" y="1449388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129" name="TextBox 45"/>
          <p:cNvSpPr txBox="1">
            <a:spLocks noChangeArrowheads="1"/>
          </p:cNvSpPr>
          <p:nvPr/>
        </p:nvSpPr>
        <p:spPr bwMode="auto">
          <a:xfrm>
            <a:off x="3197923" y="3269523"/>
            <a:ext cx="131411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000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증권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2936980" y="5385323"/>
            <a:ext cx="1828800" cy="233090"/>
            <a:chOff x="723120" y="3969817"/>
            <a:chExt cx="1617409" cy="233090"/>
          </a:xfrm>
        </p:grpSpPr>
        <p:sp>
          <p:nvSpPr>
            <p:cNvPr id="131" name="직사각형 130"/>
            <p:cNvSpPr/>
            <p:nvPr/>
          </p:nvSpPr>
          <p:spPr bwMode="auto">
            <a:xfrm>
              <a:off x="723120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고객센터</a:t>
              </a:r>
            </a:p>
          </p:txBody>
        </p:sp>
        <p:sp>
          <p:nvSpPr>
            <p:cNvPr id="132" name="직사각형 131"/>
            <p:cNvSpPr/>
            <p:nvPr/>
          </p:nvSpPr>
          <p:spPr bwMode="auto">
            <a:xfrm>
              <a:off x="126108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공인인증센터</a:t>
              </a:r>
            </a:p>
          </p:txBody>
        </p:sp>
        <p:sp>
          <p:nvSpPr>
            <p:cNvPr id="133" name="직사각형 132"/>
            <p:cNvSpPr/>
            <p:nvPr/>
          </p:nvSpPr>
          <p:spPr bwMode="auto">
            <a:xfrm>
              <a:off x="179904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설정</a:t>
              </a:r>
            </a:p>
          </p:txBody>
        </p:sp>
      </p:grpSp>
      <p:grpSp>
        <p:nvGrpSpPr>
          <p:cNvPr id="134" name="그룹 123"/>
          <p:cNvGrpSpPr/>
          <p:nvPr/>
        </p:nvGrpSpPr>
        <p:grpSpPr>
          <a:xfrm>
            <a:off x="3073470" y="3581315"/>
            <a:ext cx="987748" cy="748028"/>
            <a:chOff x="668524" y="2050105"/>
            <a:chExt cx="987748" cy="860563"/>
          </a:xfrm>
        </p:grpSpPr>
        <p:sp>
          <p:nvSpPr>
            <p:cNvPr id="135" name="모서리가 둥근 직사각형 134"/>
            <p:cNvSpPr/>
            <p:nvPr/>
          </p:nvSpPr>
          <p:spPr bwMode="auto">
            <a:xfrm>
              <a:off x="668524" y="2050105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ID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 bwMode="auto">
            <a:xfrm>
              <a:off x="668524" y="2356139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비밀번호 </a:t>
              </a:r>
            </a:p>
          </p:txBody>
        </p:sp>
        <p:sp>
          <p:nvSpPr>
            <p:cNvPr id="137" name="모서리가 둥근 직사각형 136"/>
            <p:cNvSpPr/>
            <p:nvPr/>
          </p:nvSpPr>
          <p:spPr bwMode="auto">
            <a:xfrm>
              <a:off x="668524" y="2662173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85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공인인증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비밀번호</a:t>
              </a:r>
            </a:p>
          </p:txBody>
        </p:sp>
      </p:grpSp>
      <p:sp>
        <p:nvSpPr>
          <p:cNvPr id="138" name="모서리가 둥근 직사각형 137"/>
          <p:cNvSpPr/>
          <p:nvPr/>
        </p:nvSpPr>
        <p:spPr bwMode="auto">
          <a:xfrm>
            <a:off x="4136299" y="3838964"/>
            <a:ext cx="504056" cy="483079"/>
          </a:xfrm>
          <a:prstGeom prst="roundRect">
            <a:avLst>
              <a:gd name="adj" fmla="val 11294"/>
            </a:avLst>
          </a:prstGeom>
          <a:solidFill>
            <a:srgbClr val="FFFFFF">
              <a:lumMod val="85000"/>
            </a:srgbClr>
          </a:solidFill>
          <a:ln w="317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Login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4142544" y="3576307"/>
            <a:ext cx="560380" cy="200055"/>
            <a:chOff x="1428553" y="2767437"/>
            <a:chExt cx="560380" cy="200055"/>
          </a:xfrm>
        </p:grpSpPr>
        <p:sp>
          <p:nvSpPr>
            <p:cNvPr id="140" name="AutoShape 242"/>
            <p:cNvSpPr>
              <a:spLocks noChangeArrowheads="1"/>
            </p:cNvSpPr>
            <p:nvPr/>
          </p:nvSpPr>
          <p:spPr bwMode="auto">
            <a:xfrm>
              <a:off x="1428553" y="2793179"/>
              <a:ext cx="151200" cy="15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  <a:sym typeface="Webdings" pitchFamily="18" charset="2"/>
                </a:rPr>
                <a:t></a:t>
              </a:r>
            </a:p>
          </p:txBody>
        </p:sp>
        <p:sp>
          <p:nvSpPr>
            <p:cNvPr id="141" name="TextBox 27"/>
            <p:cNvSpPr txBox="1">
              <a:spLocks noChangeArrowheads="1"/>
            </p:cNvSpPr>
            <p:nvPr/>
          </p:nvSpPr>
          <p:spPr bwMode="auto">
            <a:xfrm>
              <a:off x="1536565" y="2767437"/>
              <a:ext cx="452368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MingLiU_HKSCS" pitchFamily="18" charset="-120"/>
                </a:rPr>
                <a:t>ID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저장</a:t>
              </a:r>
            </a:p>
          </p:txBody>
        </p:sp>
      </p:grpSp>
      <p:sp>
        <p:nvSpPr>
          <p:cNvPr id="142" name="TextBox 27"/>
          <p:cNvSpPr txBox="1">
            <a:spLocks noChangeArrowheads="1"/>
          </p:cNvSpPr>
          <p:nvPr/>
        </p:nvSpPr>
        <p:spPr bwMode="auto">
          <a:xfrm>
            <a:off x="3801367" y="4469281"/>
            <a:ext cx="63350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시세조회용</a:t>
            </a:r>
          </a:p>
        </p:txBody>
      </p:sp>
      <p:grpSp>
        <p:nvGrpSpPr>
          <p:cNvPr id="157" name="그룹 156"/>
          <p:cNvGrpSpPr/>
          <p:nvPr/>
        </p:nvGrpSpPr>
        <p:grpSpPr>
          <a:xfrm>
            <a:off x="3355722" y="4483707"/>
            <a:ext cx="477837" cy="166601"/>
            <a:chOff x="3355722" y="4483707"/>
            <a:chExt cx="477837" cy="166601"/>
          </a:xfrm>
        </p:grpSpPr>
        <p:sp>
          <p:nvSpPr>
            <p:cNvPr id="146" name="모서리가 둥근 직사각형 378"/>
            <p:cNvSpPr>
              <a:spLocks noChangeArrowheads="1"/>
            </p:cNvSpPr>
            <p:nvPr/>
          </p:nvSpPr>
          <p:spPr bwMode="auto">
            <a:xfrm>
              <a:off x="3355722" y="4488308"/>
              <a:ext cx="469912" cy="162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2F"/>
                </a:gs>
                <a:gs pos="50000">
                  <a:srgbClr val="339966"/>
                </a:gs>
                <a:gs pos="100000">
                  <a:srgbClr val="6FCF6F"/>
                </a:gs>
              </a:gsLst>
              <a:lin ang="5400000" scaled="1"/>
            </a:gra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square"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47" name="모서리가 둥근 직사각형 379"/>
            <p:cNvSpPr>
              <a:spLocks noChangeArrowheads="1"/>
            </p:cNvSpPr>
            <p:nvPr/>
          </p:nvSpPr>
          <p:spPr bwMode="auto">
            <a:xfrm>
              <a:off x="3623997" y="4483707"/>
              <a:ext cx="209562" cy="162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45" name="직사각형 377"/>
          <p:cNvSpPr>
            <a:spLocks noChangeArrowheads="1"/>
          </p:cNvSpPr>
          <p:nvPr/>
        </p:nvSpPr>
        <p:spPr bwMode="auto">
          <a:xfrm>
            <a:off x="3332379" y="4469281"/>
            <a:ext cx="306494" cy="2000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ON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3115084" y="3122664"/>
            <a:ext cx="727429" cy="123111"/>
            <a:chOff x="687654" y="1983507"/>
            <a:chExt cx="727429" cy="123111"/>
          </a:xfrm>
        </p:grpSpPr>
        <p:sp>
          <p:nvSpPr>
            <p:cNvPr id="149" name="TextBox 45"/>
            <p:cNvSpPr txBox="1">
              <a:spLocks noChangeArrowheads="1"/>
            </p:cNvSpPr>
            <p:nvPr/>
          </p:nvSpPr>
          <p:spPr bwMode="auto">
            <a:xfrm>
              <a:off x="687654" y="1983507"/>
              <a:ext cx="7200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바로바로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150" name="번개 149"/>
            <p:cNvSpPr/>
            <p:nvPr/>
          </p:nvSpPr>
          <p:spPr bwMode="auto">
            <a:xfrm flipH="1">
              <a:off x="1307071" y="1986883"/>
              <a:ext cx="108012" cy="114842"/>
            </a:xfrm>
            <a:prstGeom prst="lightningBolt">
              <a:avLst/>
            </a:prstGeom>
            <a:solidFill>
              <a:srgbClr val="000000">
                <a:lumMod val="65000"/>
                <a:lumOff val="3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154" name="사각형 설명선 153"/>
          <p:cNvSpPr/>
          <p:nvPr/>
        </p:nvSpPr>
        <p:spPr>
          <a:xfrm>
            <a:off x="3764868" y="4761148"/>
            <a:ext cx="1296144" cy="684076"/>
          </a:xfrm>
          <a:prstGeom prst="wedgeRectCallout">
            <a:avLst>
              <a:gd name="adj1" fmla="val 6857"/>
              <a:gd name="adj2" fmla="val -10442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입력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[Login]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</a:p>
        </p:txBody>
      </p:sp>
      <p:sp>
        <p:nvSpPr>
          <p:cNvPr id="155" name="AutoShape 6"/>
          <p:cNvSpPr>
            <a:spLocks noChangeArrowheads="1"/>
          </p:cNvSpPr>
          <p:nvPr/>
        </p:nvSpPr>
        <p:spPr bwMode="auto">
          <a:xfrm>
            <a:off x="2216816" y="2097941"/>
            <a:ext cx="72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비활성 </a:t>
            </a:r>
            <a:r>
              <a:rPr kumimoji="0" lang="en-US" altLang="ko-KR" sz="800" kern="0" dirty="0">
                <a:latin typeface="Trebuchet MS"/>
                <a:cs typeface="Arial" pitchFamily="34" charset="0"/>
              </a:rPr>
              <a:t>Case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156" name="AutoShape 6"/>
          <p:cNvSpPr>
            <a:spLocks noChangeArrowheads="1"/>
          </p:cNvSpPr>
          <p:nvPr/>
        </p:nvSpPr>
        <p:spPr bwMode="auto">
          <a:xfrm>
            <a:off x="5061072" y="2097941"/>
            <a:ext cx="72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Hidden </a:t>
            </a:r>
            <a:r>
              <a:rPr kumimoji="0" lang="en-US" altLang="ko-KR" sz="800" kern="0" dirty="0">
                <a:latin typeface="Trebuchet MS"/>
                <a:cs typeface="Arial" pitchFamily="34" charset="0"/>
              </a:rPr>
              <a:t>Case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304" name="Rectangle 174"/>
          <p:cNvSpPr>
            <a:spLocks noChangeAspect="1" noChangeArrowheads="1"/>
          </p:cNvSpPr>
          <p:nvPr/>
        </p:nvSpPr>
        <p:spPr bwMode="auto">
          <a:xfrm rot="5400000">
            <a:off x="5034060" y="2951896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305" name="그룹 192"/>
          <p:cNvGrpSpPr/>
          <p:nvPr/>
        </p:nvGrpSpPr>
        <p:grpSpPr>
          <a:xfrm>
            <a:off x="6706209" y="3927378"/>
            <a:ext cx="371850" cy="1297561"/>
            <a:chOff x="1921789" y="3013288"/>
            <a:chExt cx="374468" cy="1220598"/>
          </a:xfrm>
          <a:solidFill>
            <a:srgbClr val="FFE1E1">
              <a:alpha val="80000"/>
            </a:srgbClr>
          </a:solidFill>
        </p:grpSpPr>
        <p:sp>
          <p:nvSpPr>
            <p:cNvPr id="306" name="직사각형 305"/>
            <p:cNvSpPr/>
            <p:nvPr/>
          </p:nvSpPr>
          <p:spPr bwMode="auto">
            <a:xfrm>
              <a:off x="1921789" y="3013288"/>
              <a:ext cx="374468" cy="51566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07" name="직사각형 306"/>
            <p:cNvSpPr/>
            <p:nvPr/>
          </p:nvSpPr>
          <p:spPr bwMode="auto">
            <a:xfrm>
              <a:off x="1921789" y="3152624"/>
              <a:ext cx="108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08" name="직사각형 307"/>
            <p:cNvSpPr/>
            <p:nvPr/>
          </p:nvSpPr>
          <p:spPr bwMode="auto">
            <a:xfrm>
              <a:off x="1921789" y="3283252"/>
              <a:ext cx="216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09" name="직사각형 308"/>
            <p:cNvSpPr/>
            <p:nvPr/>
          </p:nvSpPr>
          <p:spPr bwMode="auto">
            <a:xfrm>
              <a:off x="1921789" y="3431298"/>
              <a:ext cx="108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0" name="직사각형 309"/>
            <p:cNvSpPr/>
            <p:nvPr/>
          </p:nvSpPr>
          <p:spPr bwMode="auto">
            <a:xfrm>
              <a:off x="1921789" y="3579344"/>
              <a:ext cx="144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1" name="직사각형 310"/>
            <p:cNvSpPr/>
            <p:nvPr/>
          </p:nvSpPr>
          <p:spPr bwMode="auto">
            <a:xfrm>
              <a:off x="1921789" y="3718218"/>
              <a:ext cx="144000" cy="51566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312" name="그룹 454"/>
          <p:cNvGrpSpPr/>
          <p:nvPr/>
        </p:nvGrpSpPr>
        <p:grpSpPr>
          <a:xfrm>
            <a:off x="5751564" y="3036558"/>
            <a:ext cx="371850" cy="1286500"/>
            <a:chOff x="741104" y="1993050"/>
            <a:chExt cx="371850" cy="1286500"/>
          </a:xfrm>
        </p:grpSpPr>
        <p:sp>
          <p:nvSpPr>
            <p:cNvPr id="313" name="직사각형 312"/>
            <p:cNvSpPr/>
            <p:nvPr/>
          </p:nvSpPr>
          <p:spPr bwMode="auto">
            <a:xfrm>
              <a:off x="1005709" y="2135367"/>
              <a:ext cx="107245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4" name="직사각형 313"/>
            <p:cNvSpPr/>
            <p:nvPr/>
          </p:nvSpPr>
          <p:spPr bwMode="auto">
            <a:xfrm>
              <a:off x="969961" y="2284368"/>
              <a:ext cx="142993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5" name="직사각형 314"/>
            <p:cNvSpPr/>
            <p:nvPr/>
          </p:nvSpPr>
          <p:spPr bwMode="auto">
            <a:xfrm>
              <a:off x="934212" y="2433367"/>
              <a:ext cx="178742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6" name="직사각형 315"/>
            <p:cNvSpPr/>
            <p:nvPr/>
          </p:nvSpPr>
          <p:spPr bwMode="auto">
            <a:xfrm>
              <a:off x="1005709" y="2582368"/>
              <a:ext cx="107245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7" name="직사각형 316"/>
            <p:cNvSpPr/>
            <p:nvPr/>
          </p:nvSpPr>
          <p:spPr bwMode="auto">
            <a:xfrm>
              <a:off x="741104" y="2731368"/>
              <a:ext cx="371850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8" name="직사각형 317"/>
            <p:cNvSpPr/>
            <p:nvPr/>
          </p:nvSpPr>
          <p:spPr bwMode="auto">
            <a:xfrm>
              <a:off x="1005709" y="1993050"/>
              <a:ext cx="107245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aphicFrame>
        <p:nvGraphicFramePr>
          <p:cNvPr id="319" name="표 318"/>
          <p:cNvGraphicFramePr>
            <a:graphicFrameLocks noGrp="1"/>
          </p:cNvGraphicFramePr>
          <p:nvPr/>
        </p:nvGraphicFramePr>
        <p:xfrm>
          <a:off x="5502585" y="3225512"/>
          <a:ext cx="1820863" cy="1798056"/>
        </p:xfrm>
        <a:graphic>
          <a:graphicData uri="http://schemas.openxmlformats.org/drawingml/2006/table">
            <a:tbl>
              <a:tblPr firstRow="1" bandRow="1"/>
              <a:tblGrid>
                <a:gridCol w="62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4</a:t>
                      </a:r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,18</a:t>
                      </a:r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500" b="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1,025,800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0.00%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rowSpan="6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24</a:t>
                      </a:r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,18</a:t>
                      </a:r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500" b="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1,025,750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0.00%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5,560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1,025,700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2.87%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15,560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1,025,650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1.23%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226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1,025,600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0.22%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10,026,520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1,025,550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1.01%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j-lt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18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38">
                <a:tc rowSpan="6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06CA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12918" marR="12918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1,025,500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0.29%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1,154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8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1,025,450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0.34%</a:t>
                      </a: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501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8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1,025,400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-0.83%</a:t>
                      </a: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124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838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1,025,350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-0.51%</a:t>
                      </a:r>
                      <a:endParaRPr lang="ko-KR" altLang="en-US" sz="400" b="0" kern="1200" spc="0" baseline="0" dirty="0">
                        <a:solidFill>
                          <a:srgbClr val="0070C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24,185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838"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1,025,300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-2.54%</a:t>
                      </a:r>
                      <a:endParaRPr lang="ko-KR" altLang="en-US" sz="400" b="0" kern="1200" spc="0" baseline="0" dirty="0">
                        <a:solidFill>
                          <a:srgbClr val="0070C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15,560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98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06CA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12918" marR="12918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1,025,250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-2.54%</a:t>
                      </a:r>
                      <a:endParaRPr lang="ko-KR" altLang="en-US" sz="400" b="0" kern="1200" spc="0" baseline="0" dirty="0">
                        <a:solidFill>
                          <a:srgbClr val="0070C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1,550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320" name="그룹 251"/>
          <p:cNvGrpSpPr/>
          <p:nvPr/>
        </p:nvGrpSpPr>
        <p:grpSpPr>
          <a:xfrm>
            <a:off x="6754349" y="3944827"/>
            <a:ext cx="136051" cy="142363"/>
            <a:chOff x="617228" y="2290192"/>
            <a:chExt cx="228591" cy="180000"/>
          </a:xfrm>
        </p:grpSpPr>
        <p:grpSp>
          <p:nvGrpSpPr>
            <p:cNvPr id="321" name="그룹 1238"/>
            <p:cNvGrpSpPr/>
            <p:nvPr/>
          </p:nvGrpSpPr>
          <p:grpSpPr>
            <a:xfrm>
              <a:off x="617228" y="2290192"/>
              <a:ext cx="45720" cy="180000"/>
              <a:chOff x="2317088" y="1844824"/>
              <a:chExt cx="45719" cy="180000"/>
            </a:xfrm>
          </p:grpSpPr>
          <p:cxnSp>
            <p:nvCxnSpPr>
              <p:cNvPr id="334" name="직선 연결선 333"/>
              <p:cNvCxnSpPr/>
              <p:nvPr/>
            </p:nvCxnSpPr>
            <p:spPr bwMode="auto">
              <a:xfrm>
                <a:off x="2339947" y="1844824"/>
                <a:ext cx="0" cy="180000"/>
              </a:xfrm>
              <a:prstGeom prst="line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35" name="직사각형 334"/>
              <p:cNvSpPr/>
              <p:nvPr/>
            </p:nvSpPr>
            <p:spPr bwMode="auto">
              <a:xfrm>
                <a:off x="2317088" y="1890204"/>
                <a:ext cx="45719" cy="10795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2" name="그룹 1239"/>
            <p:cNvGrpSpPr/>
            <p:nvPr/>
          </p:nvGrpSpPr>
          <p:grpSpPr>
            <a:xfrm>
              <a:off x="662949" y="2290192"/>
              <a:ext cx="45720" cy="155489"/>
              <a:chOff x="2317088" y="1844824"/>
              <a:chExt cx="45719" cy="155489"/>
            </a:xfrm>
          </p:grpSpPr>
          <p:cxnSp>
            <p:nvCxnSpPr>
              <p:cNvPr id="332" name="직선 연결선 331"/>
              <p:cNvCxnSpPr/>
              <p:nvPr/>
            </p:nvCxnSpPr>
            <p:spPr bwMode="auto">
              <a:xfrm>
                <a:off x="2339947" y="1844824"/>
                <a:ext cx="0" cy="155489"/>
              </a:xfrm>
              <a:prstGeom prst="line">
                <a:avLst/>
              </a:prstGeom>
              <a:noFill/>
              <a:ln w="31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33" name="직사각형 332"/>
              <p:cNvSpPr/>
              <p:nvPr/>
            </p:nvSpPr>
            <p:spPr bwMode="auto">
              <a:xfrm>
                <a:off x="2317088" y="1869318"/>
                <a:ext cx="45719" cy="31968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3" name="그룹 1240"/>
            <p:cNvGrpSpPr/>
            <p:nvPr/>
          </p:nvGrpSpPr>
          <p:grpSpPr>
            <a:xfrm>
              <a:off x="708669" y="2314686"/>
              <a:ext cx="45720" cy="102810"/>
              <a:chOff x="2317088" y="1869318"/>
              <a:chExt cx="45719" cy="102810"/>
            </a:xfrm>
          </p:grpSpPr>
          <p:cxnSp>
            <p:nvCxnSpPr>
              <p:cNvPr id="330" name="직선 연결선 329"/>
              <p:cNvCxnSpPr/>
              <p:nvPr/>
            </p:nvCxnSpPr>
            <p:spPr bwMode="auto">
              <a:xfrm>
                <a:off x="2339947" y="1869318"/>
                <a:ext cx="0" cy="77745"/>
              </a:xfrm>
              <a:prstGeom prst="line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31" name="직사각형 330"/>
              <p:cNvSpPr/>
              <p:nvPr/>
            </p:nvSpPr>
            <p:spPr bwMode="auto">
              <a:xfrm>
                <a:off x="2317088" y="1908193"/>
                <a:ext cx="45719" cy="63935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4" name="그룹 1241"/>
            <p:cNvGrpSpPr/>
            <p:nvPr/>
          </p:nvGrpSpPr>
          <p:grpSpPr>
            <a:xfrm>
              <a:off x="754387" y="2290192"/>
              <a:ext cx="45720" cy="155489"/>
              <a:chOff x="2317088" y="1844824"/>
              <a:chExt cx="45719" cy="155489"/>
            </a:xfrm>
          </p:grpSpPr>
          <p:cxnSp>
            <p:nvCxnSpPr>
              <p:cNvPr id="328" name="직선 연결선 327"/>
              <p:cNvCxnSpPr/>
              <p:nvPr/>
            </p:nvCxnSpPr>
            <p:spPr bwMode="auto">
              <a:xfrm>
                <a:off x="2339947" y="1844824"/>
                <a:ext cx="0" cy="155489"/>
              </a:xfrm>
              <a:prstGeom prst="line">
                <a:avLst/>
              </a:prstGeom>
              <a:noFill/>
              <a:ln w="31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29" name="직사각형 328"/>
              <p:cNvSpPr/>
              <p:nvPr/>
            </p:nvSpPr>
            <p:spPr bwMode="auto">
              <a:xfrm>
                <a:off x="2317088" y="1864968"/>
                <a:ext cx="45719" cy="77744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5" name="그룹 1242"/>
            <p:cNvGrpSpPr/>
            <p:nvPr/>
          </p:nvGrpSpPr>
          <p:grpSpPr>
            <a:xfrm>
              <a:off x="800099" y="2290192"/>
              <a:ext cx="45720" cy="180000"/>
              <a:chOff x="2317088" y="1844824"/>
              <a:chExt cx="45719" cy="180000"/>
            </a:xfrm>
          </p:grpSpPr>
          <p:cxnSp>
            <p:nvCxnSpPr>
              <p:cNvPr id="326" name="직선 연결선 325"/>
              <p:cNvCxnSpPr/>
              <p:nvPr/>
            </p:nvCxnSpPr>
            <p:spPr bwMode="auto">
              <a:xfrm>
                <a:off x="2339947" y="1844824"/>
                <a:ext cx="0" cy="180000"/>
              </a:xfrm>
              <a:prstGeom prst="line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27" name="직사각형 326"/>
              <p:cNvSpPr/>
              <p:nvPr/>
            </p:nvSpPr>
            <p:spPr bwMode="auto">
              <a:xfrm>
                <a:off x="2317088" y="1960882"/>
                <a:ext cx="45719" cy="38872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graphicFrame>
        <p:nvGraphicFramePr>
          <p:cNvPr id="336" name="표 335"/>
          <p:cNvGraphicFramePr>
            <a:graphicFrameLocks noGrp="1"/>
          </p:cNvGraphicFramePr>
          <p:nvPr/>
        </p:nvGraphicFramePr>
        <p:xfrm>
          <a:off x="5483979" y="4138946"/>
          <a:ext cx="620588" cy="1014667"/>
        </p:xfrm>
        <a:graphic>
          <a:graphicData uri="http://schemas.openxmlformats.org/drawingml/2006/table">
            <a:tbl>
              <a:tblPr firstRow="1" bandRow="1"/>
              <a:tblGrid>
                <a:gridCol w="3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62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체결가</a:t>
                      </a:r>
                      <a:endParaRPr kumimoji="1" lang="en-US" altLang="ko-KR" sz="5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</a:txBody>
                  <a:tcPr marL="18001" marR="18001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체결량</a:t>
                      </a:r>
                      <a:endParaRPr kumimoji="1" lang="en-US" altLang="ko-KR" sz="5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256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06CA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568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06CA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22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06CA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2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410</a:t>
                      </a:r>
                    </a:p>
                  </a:txBody>
                  <a:tcPr marL="18001" marR="1800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37" name="그룹 327"/>
          <p:cNvGrpSpPr/>
          <p:nvPr/>
        </p:nvGrpSpPr>
        <p:grpSpPr>
          <a:xfrm>
            <a:off x="7077869" y="4723949"/>
            <a:ext cx="180000" cy="181194"/>
            <a:chOff x="2108684" y="3645024"/>
            <a:chExt cx="180000" cy="181194"/>
          </a:xfrm>
        </p:grpSpPr>
        <p:sp>
          <p:nvSpPr>
            <p:cNvPr id="338" name="모서리가 둥근 직사각형 337"/>
            <p:cNvSpPr/>
            <p:nvPr/>
          </p:nvSpPr>
          <p:spPr bwMode="auto">
            <a:xfrm>
              <a:off x="2108684" y="3645024"/>
              <a:ext cx="180000" cy="181194"/>
            </a:xfrm>
            <a:prstGeom prst="roundRect">
              <a:avLst>
                <a:gd name="adj" fmla="val 28865"/>
              </a:avLst>
            </a:prstGeom>
            <a:solidFill>
              <a:srgbClr val="FFFFFF"/>
            </a:solidFill>
            <a:ln w="12700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39" name="왼쪽/오른쪽/위쪽/아래쪽 화살표 338"/>
            <p:cNvSpPr/>
            <p:nvPr/>
          </p:nvSpPr>
          <p:spPr bwMode="auto">
            <a:xfrm>
              <a:off x="2140118" y="3671199"/>
              <a:ext cx="117132" cy="128845"/>
            </a:xfrm>
            <a:prstGeom prst="quadArrow">
              <a:avLst/>
            </a:prstGeom>
            <a:solidFill>
              <a:srgbClr val="000000">
                <a:lumMod val="50000"/>
                <a:lumOff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340" name="그룹 331"/>
          <p:cNvGrpSpPr/>
          <p:nvPr/>
        </p:nvGrpSpPr>
        <p:grpSpPr>
          <a:xfrm>
            <a:off x="5493156" y="4954934"/>
            <a:ext cx="1831881" cy="291481"/>
            <a:chOff x="523970" y="4306713"/>
            <a:chExt cx="1831881" cy="291481"/>
          </a:xfrm>
        </p:grpSpPr>
        <p:grpSp>
          <p:nvGrpSpPr>
            <p:cNvPr id="341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353" name="직사각형 352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354" name="모서리가 둥근 직사각형 353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342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343" name="직사각형 342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</a:t>
                </a:r>
                <a:b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</a:b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현재가</a:t>
                </a:r>
              </a:p>
            </p:txBody>
          </p:sp>
          <p:sp>
            <p:nvSpPr>
              <p:cNvPr id="344" name="직사각형 343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관심종목</a:t>
                </a: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주식주문</a:t>
                </a: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계좌</a:t>
                </a: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grpSp>
            <p:nvGrpSpPr>
              <p:cNvPr id="347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348" name="직사각형 347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349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350" name="이등변 삼각형 349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351" name="직사각형 350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352" name="직사각형 351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355" name="모서리가 둥근 직사각형 354"/>
          <p:cNvSpPr/>
          <p:nvPr/>
        </p:nvSpPr>
        <p:spPr bwMode="auto">
          <a:xfrm>
            <a:off x="6953589" y="3953774"/>
            <a:ext cx="324000" cy="140209"/>
          </a:xfrm>
          <a:prstGeom prst="roundRect">
            <a:avLst>
              <a:gd name="adj" fmla="val 18674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시간 외</a:t>
            </a:r>
          </a:p>
        </p:txBody>
      </p:sp>
      <p:graphicFrame>
        <p:nvGraphicFramePr>
          <p:cNvPr id="356" name="표 355"/>
          <p:cNvGraphicFramePr>
            <a:graphicFrameLocks noGrp="1"/>
          </p:cNvGraphicFramePr>
          <p:nvPr/>
        </p:nvGraphicFramePr>
        <p:xfrm>
          <a:off x="6777132" y="3311754"/>
          <a:ext cx="506156" cy="614617"/>
        </p:xfrm>
        <a:graphic>
          <a:graphicData uri="http://schemas.openxmlformats.org/drawingml/2006/table">
            <a:tbl>
              <a:tblPr firstRow="1" bandRow="1"/>
              <a:tblGrid>
                <a:gridCol w="101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0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890,000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1,047,000</a:t>
                      </a: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1,047,000</a:t>
                      </a: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984,000   </a:t>
                      </a: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1,040,000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1,024,000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890,000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거</a:t>
                      </a: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시</a:t>
                      </a: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고</a:t>
                      </a:r>
                      <a:endParaRPr kumimoji="1" lang="en-US" altLang="ko-KR" sz="5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저         </a:t>
                      </a:r>
                      <a:r>
                        <a:rPr kumimoji="1" lang="ko-KR" altLang="en-US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  <a:cs typeface="Tahoma" pitchFamily="34" charset="0"/>
                        </a:rPr>
                        <a:t>기       </a:t>
                      </a: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  <a:cs typeface="Tahoma" pitchFamily="34" charset="0"/>
                        </a:rPr>
                        <a:t>상       하</a:t>
                      </a: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 </a:t>
                      </a:r>
                      <a:endParaRPr kumimoji="1" lang="en-US" altLang="ko-KR" sz="6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7" name="그룹 356"/>
          <p:cNvGrpSpPr/>
          <p:nvPr/>
        </p:nvGrpSpPr>
        <p:grpSpPr>
          <a:xfrm>
            <a:off x="5456610" y="3664220"/>
            <a:ext cx="1908212" cy="768400"/>
            <a:chOff x="452500" y="2620712"/>
            <a:chExt cx="1908212" cy="768400"/>
          </a:xfrm>
        </p:grpSpPr>
        <p:sp>
          <p:nvSpPr>
            <p:cNvPr id="358" name="직사각형 357"/>
            <p:cNvSpPr/>
            <p:nvPr/>
          </p:nvSpPr>
          <p:spPr>
            <a:xfrm>
              <a:off x="2118338" y="3219835"/>
              <a:ext cx="242374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rPr>
                <a:t>-2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452500" y="2620712"/>
              <a:ext cx="242374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rPr>
                <a:t>-5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>
              <a:off x="452500" y="2773574"/>
              <a:ext cx="25199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rPr>
                <a:t>23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</p:grpSp>
      <p:grpSp>
        <p:nvGrpSpPr>
          <p:cNvPr id="361" name="그룹 360"/>
          <p:cNvGrpSpPr/>
          <p:nvPr/>
        </p:nvGrpSpPr>
        <p:grpSpPr>
          <a:xfrm>
            <a:off x="5493061" y="2492896"/>
            <a:ext cx="1836000" cy="635600"/>
            <a:chOff x="488951" y="1449388"/>
            <a:chExt cx="1836000" cy="635600"/>
          </a:xfrm>
        </p:grpSpPr>
        <p:grpSp>
          <p:nvGrpSpPr>
            <p:cNvPr id="362" name="그룹 179"/>
            <p:cNvGrpSpPr/>
            <p:nvPr/>
          </p:nvGrpSpPr>
          <p:grpSpPr>
            <a:xfrm>
              <a:off x="495301" y="1771546"/>
              <a:ext cx="1824038" cy="313442"/>
              <a:chOff x="495301" y="1771546"/>
              <a:chExt cx="1824038" cy="313442"/>
            </a:xfrm>
          </p:grpSpPr>
          <p:grpSp>
            <p:nvGrpSpPr>
              <p:cNvPr id="373" name="그룹 68"/>
              <p:cNvGrpSpPr/>
              <p:nvPr/>
            </p:nvGrpSpPr>
            <p:grpSpPr>
              <a:xfrm>
                <a:off x="495301" y="1771546"/>
                <a:ext cx="1824038" cy="313442"/>
                <a:chOff x="674874" y="1765196"/>
                <a:chExt cx="1824038" cy="313442"/>
              </a:xfrm>
            </p:grpSpPr>
            <p:sp>
              <p:nvSpPr>
                <p:cNvPr id="377" name="직사각형 376"/>
                <p:cNvSpPr/>
                <p:nvPr/>
              </p:nvSpPr>
              <p:spPr bwMode="auto">
                <a:xfrm>
                  <a:off x="674874" y="1795463"/>
                  <a:ext cx="1824038" cy="265385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grpSp>
              <p:nvGrpSpPr>
                <p:cNvPr id="378" name="그룹 1226"/>
                <p:cNvGrpSpPr/>
                <p:nvPr/>
              </p:nvGrpSpPr>
              <p:grpSpPr>
                <a:xfrm>
                  <a:off x="1604181" y="1765196"/>
                  <a:ext cx="766557" cy="313442"/>
                  <a:chOff x="1449066" y="1765196"/>
                  <a:chExt cx="766557" cy="313442"/>
                </a:xfrm>
              </p:grpSpPr>
              <p:sp>
                <p:nvSpPr>
                  <p:cNvPr id="387" name="TextBox 386"/>
                  <p:cNvSpPr txBox="1"/>
                  <p:nvPr/>
                </p:nvSpPr>
                <p:spPr>
                  <a:xfrm>
                    <a:off x="1462447" y="1765196"/>
                    <a:ext cx="7393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1,025,500</a:t>
                    </a:r>
                    <a:endParaRPr kumimoji="0" lang="ko-KR" alt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  <p:sp>
                <p:nvSpPr>
                  <p:cNvPr id="388" name="TextBox 387"/>
                  <p:cNvSpPr txBox="1"/>
                  <p:nvPr/>
                </p:nvSpPr>
                <p:spPr>
                  <a:xfrm>
                    <a:off x="1449066" y="1893972"/>
                    <a:ext cx="766557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▲</a:t>
                    </a:r>
                    <a:r>
                      <a: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111,100 (0.5%)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</p:grpSp>
            <p:grpSp>
              <p:nvGrpSpPr>
                <p:cNvPr id="379" name="그룹 487"/>
                <p:cNvGrpSpPr/>
                <p:nvPr/>
              </p:nvGrpSpPr>
              <p:grpSpPr>
                <a:xfrm>
                  <a:off x="728317" y="1823148"/>
                  <a:ext cx="937335" cy="200055"/>
                  <a:chOff x="620631" y="1808914"/>
                  <a:chExt cx="937335" cy="200055"/>
                </a:xfrm>
              </p:grpSpPr>
              <p:sp>
                <p:nvSpPr>
                  <p:cNvPr id="380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1966" y="1837006"/>
                    <a:ext cx="93600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6350" algn="ctr">
                    <a:solidFill>
                      <a:srgbClr val="FFFFFF">
                        <a:lumMod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36000" rIns="90000" bIns="3600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777806" y="1808914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삼성전자</a:t>
                    </a:r>
                  </a:p>
                </p:txBody>
              </p:sp>
              <p:sp>
                <p:nvSpPr>
                  <p:cNvPr id="382" name="1/2 액자 381"/>
                  <p:cNvSpPr/>
                  <p:nvPr/>
                </p:nvSpPr>
                <p:spPr bwMode="auto">
                  <a:xfrm rot="13500000">
                    <a:off x="1460913" y="1865733"/>
                    <a:ext cx="59303" cy="59303"/>
                  </a:xfrm>
                  <a:prstGeom prst="halfFrame">
                    <a:avLst>
                      <a:gd name="adj1" fmla="val 18891"/>
                      <a:gd name="adj2" fmla="val 19377"/>
                    </a:avLst>
                  </a:prstGeom>
                  <a:solidFill>
                    <a:srgbClr val="FFFFFF">
                      <a:lumMod val="50000"/>
                    </a:srgbClr>
                  </a:soli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383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0631" y="1837006"/>
                    <a:ext cx="205200" cy="144000"/>
                  </a:xfrm>
                  <a:prstGeom prst="roundRect">
                    <a:avLst>
                      <a:gd name="adj" fmla="val 0"/>
                    </a:avLst>
                  </a:prstGeom>
                  <a:gradFill rotWithShape="1">
                    <a:gsLst>
                      <a:gs pos="0">
                        <a:srgbClr val="BCBCBC"/>
                      </a:gs>
                      <a:gs pos="35001">
                        <a:srgbClr val="D0D0D0"/>
                      </a:gs>
                      <a:gs pos="100000">
                        <a:srgbClr val="EDEDED"/>
                      </a:gs>
                    </a:gsLst>
                    <a:lin ang="16200000" scaled="1"/>
                  </a:gra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92075" marR="0" lvl="0" indent="-92075" algn="ctr" defTabSz="91440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grpSp>
                <p:nvGrpSpPr>
                  <p:cNvPr id="384" name="그룹 118"/>
                  <p:cNvGrpSpPr/>
                  <p:nvPr/>
                </p:nvGrpSpPr>
                <p:grpSpPr>
                  <a:xfrm>
                    <a:off x="676841" y="1864044"/>
                    <a:ext cx="92781" cy="93100"/>
                    <a:chOff x="1926464" y="1628800"/>
                    <a:chExt cx="92781" cy="93100"/>
                  </a:xfrm>
                </p:grpSpPr>
                <p:sp>
                  <p:nvSpPr>
                    <p:cNvPr id="385" name="타원 56"/>
                    <p:cNvSpPr>
                      <a:spLocks noChangeArrowheads="1"/>
                    </p:cNvSpPr>
                    <p:nvPr/>
                  </p:nvSpPr>
                  <p:spPr bwMode="auto">
                    <a:xfrm rot="1017165">
                      <a:off x="1926464" y="1628800"/>
                      <a:ext cx="72000" cy="72000"/>
                    </a:xfrm>
                    <a:prstGeom prst="ellipse">
                      <a:avLst/>
                    </a:prstGeom>
                    <a:noFill/>
                    <a:ln w="317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</a:endParaRPr>
                    </a:p>
                  </p:txBody>
                </p:sp>
                <p:cxnSp>
                  <p:nvCxnSpPr>
                    <p:cNvPr id="386" name="직선 연결선 57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987101" y="1688734"/>
                      <a:ext cx="32144" cy="33166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</p:cxnSp>
              </p:grpSp>
            </p:grpSp>
          </p:grpSp>
          <p:grpSp>
            <p:nvGrpSpPr>
              <p:cNvPr id="374" name="그룹 309"/>
              <p:cNvGrpSpPr/>
              <p:nvPr/>
            </p:nvGrpSpPr>
            <p:grpSpPr>
              <a:xfrm>
                <a:off x="2130399" y="1859113"/>
                <a:ext cx="144016" cy="144016"/>
                <a:chOff x="2130399" y="1859113"/>
                <a:chExt cx="144016" cy="144016"/>
              </a:xfrm>
            </p:grpSpPr>
            <p:sp>
              <p:nvSpPr>
                <p:cNvPr id="375" name="타원 374"/>
                <p:cNvSpPr/>
                <p:nvPr/>
              </p:nvSpPr>
              <p:spPr bwMode="auto">
                <a:xfrm>
                  <a:off x="2130399" y="1859113"/>
                  <a:ext cx="144016" cy="144016"/>
                </a:xfrm>
                <a:prstGeom prst="ellipse">
                  <a:avLst/>
                </a:prstGeom>
                <a:solidFill>
                  <a:srgbClr val="000000">
                    <a:lumMod val="75000"/>
                    <a:lumOff val="25000"/>
                  </a:srgbClr>
                </a:solidFill>
                <a:ln w="127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180000" rIns="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376" name="번개 375"/>
                <p:cNvSpPr/>
                <p:nvPr/>
              </p:nvSpPr>
              <p:spPr bwMode="auto">
                <a:xfrm flipH="1">
                  <a:off x="2165342" y="1880828"/>
                  <a:ext cx="89447" cy="95103"/>
                </a:xfrm>
                <a:prstGeom prst="lightningBol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367" name="그룹 241"/>
            <p:cNvGrpSpPr/>
            <p:nvPr/>
          </p:nvGrpSpPr>
          <p:grpSpPr>
            <a:xfrm>
              <a:off x="488951" y="1449388"/>
              <a:ext cx="1836000" cy="355925"/>
              <a:chOff x="523875" y="1844675"/>
              <a:chExt cx="1836000" cy="355925"/>
            </a:xfrm>
          </p:grpSpPr>
          <p:grpSp>
            <p:nvGrpSpPr>
              <p:cNvPr id="369" name="그룹 55"/>
              <p:cNvGrpSpPr/>
              <p:nvPr/>
            </p:nvGrpSpPr>
            <p:grpSpPr>
              <a:xfrm>
                <a:off x="528638" y="1955800"/>
                <a:ext cx="1824037" cy="244800"/>
                <a:chOff x="673287" y="1554163"/>
                <a:chExt cx="1824037" cy="244800"/>
              </a:xfrm>
            </p:grpSpPr>
            <p:sp>
              <p:nvSpPr>
                <p:cNvPr id="371" name="직사각형 370"/>
                <p:cNvSpPr/>
                <p:nvPr/>
              </p:nvSpPr>
              <p:spPr bwMode="auto">
                <a:xfrm>
                  <a:off x="673287" y="1554163"/>
                  <a:ext cx="1824037" cy="24480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주식현재가</a:t>
                  </a:r>
                </a:p>
              </p:txBody>
            </p:sp>
            <p:sp>
              <p:nvSpPr>
                <p:cNvPr id="372" name="모서리가 둥근 직사각형 371"/>
                <p:cNvSpPr/>
                <p:nvPr/>
              </p:nvSpPr>
              <p:spPr bwMode="auto">
                <a:xfrm>
                  <a:off x="2302037" y="1603701"/>
                  <a:ext cx="147600" cy="14572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 w="3175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전체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endParaRPr>
                </a:p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메뉴</a:t>
                  </a:r>
                </a:p>
              </p:txBody>
            </p:sp>
          </p:grpSp>
          <p:sp>
            <p:nvSpPr>
              <p:cNvPr id="370" name="직사각형 369"/>
              <p:cNvSpPr/>
              <p:nvPr/>
            </p:nvSpPr>
            <p:spPr bwMode="auto">
              <a:xfrm>
                <a:off x="523875" y="1844675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364" name="그룹 444"/>
            <p:cNvGrpSpPr/>
            <p:nvPr/>
          </p:nvGrpSpPr>
          <p:grpSpPr>
            <a:xfrm>
              <a:off x="1928544" y="1635145"/>
              <a:ext cx="136967" cy="112693"/>
              <a:chOff x="6424194" y="1270020"/>
              <a:chExt cx="176706" cy="145389"/>
            </a:xfrm>
          </p:grpSpPr>
          <p:sp>
            <p:nvSpPr>
              <p:cNvPr id="365" name="아래로 구부러진 화살표 364"/>
              <p:cNvSpPr/>
              <p:nvPr/>
            </p:nvSpPr>
            <p:spPr bwMode="auto">
              <a:xfrm>
                <a:off x="6424194" y="1270020"/>
                <a:ext cx="144397" cy="75527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66" name="아래로 구부러진 화살표 365"/>
              <p:cNvSpPr/>
              <p:nvPr/>
            </p:nvSpPr>
            <p:spPr bwMode="auto">
              <a:xfrm rot="10800000">
                <a:off x="6456503" y="1339883"/>
                <a:ext cx="144397" cy="75526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grpSp>
        <p:nvGrpSpPr>
          <p:cNvPr id="389" name="그룹 388"/>
          <p:cNvGrpSpPr/>
          <p:nvPr/>
        </p:nvGrpSpPr>
        <p:grpSpPr>
          <a:xfrm>
            <a:off x="5493060" y="3104356"/>
            <a:ext cx="1828366" cy="183600"/>
            <a:chOff x="1029990" y="3753036"/>
            <a:chExt cx="1828366" cy="183600"/>
          </a:xfrm>
        </p:grpSpPr>
        <p:sp>
          <p:nvSpPr>
            <p:cNvPr id="390" name="직사각형 389"/>
            <p:cNvSpPr/>
            <p:nvPr/>
          </p:nvSpPr>
          <p:spPr bwMode="auto">
            <a:xfrm>
              <a:off x="2755900" y="3753036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391" name="오각형 390"/>
            <p:cNvSpPr/>
            <p:nvPr/>
          </p:nvSpPr>
          <p:spPr bwMode="auto">
            <a:xfrm>
              <a:off x="2790405" y="380185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392" name="직사각형 391"/>
            <p:cNvSpPr/>
            <p:nvPr/>
          </p:nvSpPr>
          <p:spPr bwMode="auto">
            <a:xfrm>
              <a:off x="1029990" y="3753036"/>
              <a:ext cx="431963" cy="183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</a:rPr>
                <a:t>호가</a:t>
              </a: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393" name="직사각형 392"/>
            <p:cNvSpPr/>
            <p:nvPr/>
          </p:nvSpPr>
          <p:spPr bwMode="auto">
            <a:xfrm>
              <a:off x="1461394" y="3753036"/>
              <a:ext cx="43267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/>
                </a:rPr>
                <a:t>체결</a:t>
              </a:r>
            </a:p>
          </p:txBody>
        </p:sp>
        <p:sp>
          <p:nvSpPr>
            <p:cNvPr id="394" name="직사각형 393"/>
            <p:cNvSpPr/>
            <p:nvPr/>
          </p:nvSpPr>
          <p:spPr bwMode="auto">
            <a:xfrm>
              <a:off x="1893512" y="3753036"/>
              <a:ext cx="43267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/>
                </a:rPr>
                <a:t>거래원</a:t>
              </a:r>
            </a:p>
          </p:txBody>
        </p:sp>
        <p:sp>
          <p:nvSpPr>
            <p:cNvPr id="395" name="직사각형 394"/>
            <p:cNvSpPr/>
            <p:nvPr/>
          </p:nvSpPr>
          <p:spPr bwMode="auto">
            <a:xfrm>
              <a:off x="2325630" y="3753036"/>
              <a:ext cx="43267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/>
                </a:rPr>
                <a:t>일별</a:t>
              </a:r>
            </a:p>
          </p:txBody>
        </p:sp>
      </p:grpSp>
      <p:sp>
        <p:nvSpPr>
          <p:cNvPr id="491" name="직사각형 118"/>
          <p:cNvSpPr>
            <a:spLocks noChangeArrowheads="1"/>
          </p:cNvSpPr>
          <p:nvPr/>
        </p:nvSpPr>
        <p:spPr bwMode="auto">
          <a:xfrm>
            <a:off x="6895762" y="3896913"/>
            <a:ext cx="461771" cy="26022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492" name="사각형 설명선 491"/>
          <p:cNvSpPr/>
          <p:nvPr/>
        </p:nvSpPr>
        <p:spPr>
          <a:xfrm>
            <a:off x="1625600" y="3785261"/>
            <a:ext cx="1095152" cy="684076"/>
          </a:xfrm>
          <a:prstGeom prst="wedgeRectCallout">
            <a:avLst>
              <a:gd name="adj1" fmla="val 70220"/>
              <a:gd name="adj2" fmla="val 1687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시세조회용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OFF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입력박스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</a:p>
        </p:txBody>
      </p:sp>
      <p:sp>
        <p:nvSpPr>
          <p:cNvPr id="494" name="사각형 설명선 493"/>
          <p:cNvSpPr/>
          <p:nvPr/>
        </p:nvSpPr>
        <p:spPr>
          <a:xfrm>
            <a:off x="3703629" y="1576524"/>
            <a:ext cx="1224136" cy="684076"/>
          </a:xfrm>
          <a:prstGeom prst="wedgeRectCallout">
            <a:avLst>
              <a:gd name="adj1" fmla="val -28571"/>
              <a:gd name="adj2" fmla="val 824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체크박스 선택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</a:p>
        </p:txBody>
      </p:sp>
      <p:grpSp>
        <p:nvGrpSpPr>
          <p:cNvPr id="144" name="그룹 143"/>
          <p:cNvGrpSpPr/>
          <p:nvPr/>
        </p:nvGrpSpPr>
        <p:grpSpPr>
          <a:xfrm>
            <a:off x="5465219" y="2621118"/>
            <a:ext cx="430173" cy="195814"/>
            <a:chOff x="3034679" y="2544805"/>
            <a:chExt cx="430173" cy="195814"/>
          </a:xfrm>
        </p:grpSpPr>
        <p:sp>
          <p:nvSpPr>
            <p:cNvPr id="152" name="TextBox 151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58" name="갈매기형 수장 157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텍스트 개체 틀 9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r>
              <a:rPr lang="ko-KR" altLang="en-US" dirty="0"/>
              <a:t>를 제공하는 모든 화면에서는 </a:t>
            </a:r>
            <a:r>
              <a:rPr lang="en-US" altLang="ko-KR" dirty="0"/>
              <a:t>No contents case</a:t>
            </a:r>
            <a:r>
              <a:rPr lang="ko-KR" altLang="en-US" dirty="0"/>
              <a:t>를 </a:t>
            </a:r>
            <a:r>
              <a:rPr lang="en-US" altLang="ko-KR" dirty="0"/>
              <a:t>UI</a:t>
            </a:r>
            <a:r>
              <a:rPr lang="ko-KR" altLang="en-US" dirty="0"/>
              <a:t>로 정의하여</a:t>
            </a:r>
            <a:r>
              <a:rPr lang="en-US" altLang="ko-KR" dirty="0"/>
              <a:t>, </a:t>
            </a:r>
            <a:r>
              <a:rPr lang="ko-KR" altLang="en-US" dirty="0"/>
              <a:t>구현이 누락되지 않도록 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05" name="텍스트 개체 틀 10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No contents case</a:t>
            </a:r>
            <a:endParaRPr lang="ko-KR" altLang="en-US" dirty="0"/>
          </a:p>
        </p:txBody>
      </p:sp>
      <p:sp>
        <p:nvSpPr>
          <p:cNvPr id="51" name="Rectangle 174"/>
          <p:cNvSpPr>
            <a:spLocks noChangeAspect="1" noChangeArrowheads="1"/>
          </p:cNvSpPr>
          <p:nvPr/>
        </p:nvSpPr>
        <p:spPr bwMode="auto">
          <a:xfrm rot="5400000">
            <a:off x="2117641" y="293736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52" name="그룹 119"/>
          <p:cNvGrpSpPr/>
          <p:nvPr/>
        </p:nvGrpSpPr>
        <p:grpSpPr>
          <a:xfrm>
            <a:off x="2576736" y="4940406"/>
            <a:ext cx="1831881" cy="291481"/>
            <a:chOff x="523970" y="4306713"/>
            <a:chExt cx="1831881" cy="291481"/>
          </a:xfrm>
        </p:grpSpPr>
        <p:grpSp>
          <p:nvGrpSpPr>
            <p:cNvPr id="53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65" name="직사각형 64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54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55" name="직사각형 54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</a:t>
                </a:r>
                <a:b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</a:b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현재가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관심종목</a:t>
                </a:r>
              </a:p>
            </p:txBody>
          </p:sp>
          <p:sp>
            <p:nvSpPr>
              <p:cNvPr id="57" name="직사각형 56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주식주문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계좌</a:t>
                </a:r>
              </a:p>
            </p:txBody>
          </p:sp>
          <p:grpSp>
            <p:nvGrpSpPr>
              <p:cNvPr id="59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60" name="직사각형 59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61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62" name="이등변 삼각형 61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63" name="직사각형 62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endParaRPr>
                  </a:p>
                </p:txBody>
              </p:sp>
            </p:grpSp>
          </p:grpSp>
        </p:grpSp>
      </p:grpSp>
      <p:graphicFrame>
        <p:nvGraphicFramePr>
          <p:cNvPr id="67" name="표 66"/>
          <p:cNvGraphicFramePr>
            <a:graphicFrameLocks noGrp="1"/>
          </p:cNvGraphicFramePr>
          <p:nvPr/>
        </p:nvGraphicFramePr>
        <p:xfrm>
          <a:off x="2582674" y="2829091"/>
          <a:ext cx="1824355" cy="511200"/>
        </p:xfrm>
        <a:graphic>
          <a:graphicData uri="http://schemas.openxmlformats.org/drawingml/2006/table">
            <a:tbl>
              <a:tblPr firstRow="1" bandRow="1"/>
              <a:tblGrid>
                <a:gridCol w="182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시세 알림 받기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</a:endParaRPr>
                    </a:p>
                    <a:p>
                      <a:pPr marL="25400" indent="4763" algn="l" latinLnBrk="1"/>
                      <a:r>
                        <a:rPr lang="ko-KR" altLang="en-US" sz="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시세 알림</a:t>
                      </a:r>
                      <a:r>
                        <a:rPr lang="ko-KR" altLang="en-US" sz="5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전체의 </a:t>
                      </a:r>
                      <a:r>
                        <a:rPr lang="en-US" altLang="ko-KR" sz="5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ON/OFF</a:t>
                      </a:r>
                      <a:r>
                        <a:rPr lang="ko-KR" altLang="en-US" sz="5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를 설정합니다</a:t>
                      </a:r>
                      <a:r>
                        <a:rPr lang="en-US" altLang="ko-KR" sz="5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.</a:t>
                      </a:r>
                      <a:endParaRPr lang="ko-KR" altLang="en-US" sz="5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8" name="그룹 179"/>
          <p:cNvGrpSpPr/>
          <p:nvPr/>
        </p:nvGrpSpPr>
        <p:grpSpPr>
          <a:xfrm>
            <a:off x="2576641" y="2478368"/>
            <a:ext cx="1836000" cy="355925"/>
            <a:chOff x="523875" y="1844675"/>
            <a:chExt cx="1836000" cy="355925"/>
          </a:xfrm>
        </p:grpSpPr>
        <p:sp>
          <p:nvSpPr>
            <p:cNvPr id="69" name="직사각형 68"/>
            <p:cNvSpPr/>
            <p:nvPr/>
          </p:nvSpPr>
          <p:spPr bwMode="auto">
            <a:xfrm>
              <a:off x="528638" y="1955800"/>
              <a:ext cx="1824037" cy="2448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시세 알림 설정</a:t>
              </a:r>
            </a:p>
          </p:txBody>
        </p:sp>
        <p:sp>
          <p:nvSpPr>
            <p:cNvPr id="70" name="모서리가 둥근 직사각형 69"/>
            <p:cNvSpPr/>
            <p:nvPr/>
          </p:nvSpPr>
          <p:spPr bwMode="auto">
            <a:xfrm>
              <a:off x="2157388" y="2005338"/>
              <a:ext cx="147600" cy="14572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전체</a:t>
              </a:r>
              <a:endParaRPr kumimoji="0" lang="en-US" altLang="ko-KR" sz="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메뉴</a:t>
              </a: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73" name="모서리가 둥근 직사각형 72"/>
          <p:cNvSpPr/>
          <p:nvPr/>
        </p:nvSpPr>
        <p:spPr bwMode="auto">
          <a:xfrm>
            <a:off x="2838732" y="3123651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+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74" name="그룹 65"/>
          <p:cNvGrpSpPr/>
          <p:nvPr/>
        </p:nvGrpSpPr>
        <p:grpSpPr>
          <a:xfrm>
            <a:off x="2617159" y="3123651"/>
            <a:ext cx="180000" cy="181194"/>
            <a:chOff x="529468" y="2164343"/>
            <a:chExt cx="180000" cy="181194"/>
          </a:xfrm>
        </p:grpSpPr>
        <p:sp>
          <p:nvSpPr>
            <p:cNvPr id="75" name="모서리가 둥근 직사각형 74"/>
            <p:cNvSpPr/>
            <p:nvPr/>
          </p:nvSpPr>
          <p:spPr bwMode="auto">
            <a:xfrm>
              <a:off x="529468" y="2164343"/>
              <a:ext cx="180000" cy="181194"/>
            </a:xfrm>
            <a:prstGeom prst="roundRect">
              <a:avLst>
                <a:gd name="adj" fmla="val 28865"/>
              </a:avLst>
            </a:prstGeom>
            <a:solidFill>
              <a:srgbClr val="FFFFFF">
                <a:lumMod val="85000"/>
              </a:srgbClr>
            </a:solidFill>
            <a:ln w="3175" algn="ctr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76" name="그룹 212"/>
            <p:cNvGrpSpPr/>
            <p:nvPr/>
          </p:nvGrpSpPr>
          <p:grpSpPr>
            <a:xfrm>
              <a:off x="574165" y="2202640"/>
              <a:ext cx="91798" cy="105488"/>
              <a:chOff x="4457641" y="3473228"/>
              <a:chExt cx="91798" cy="105488"/>
            </a:xfrm>
          </p:grpSpPr>
          <p:grpSp>
            <p:nvGrpSpPr>
              <p:cNvPr id="77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79" name="모서리가 둥근 직사각형 78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80" name="모서리가 둥근 직사각형 79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81" name="직선 연결선 80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직선 연결선 81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78" name="모서리가 둥근 직사각형 77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sp>
        <p:nvSpPr>
          <p:cNvPr id="83" name="직사각형 82"/>
          <p:cNvSpPr/>
          <p:nvPr/>
        </p:nvSpPr>
        <p:spPr>
          <a:xfrm>
            <a:off x="3021141" y="3091813"/>
            <a:ext cx="1409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500" dirty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시세 알림은 최대 </a:t>
            </a:r>
            <a:r>
              <a:rPr kumimoji="0" lang="en-US" altLang="ko-KR" sz="500" dirty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5</a:t>
            </a:r>
            <a:r>
              <a:rPr kumimoji="0" lang="ko-KR" altLang="en-US" sz="500" dirty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개의 종목까지 설정 가능합니다</a:t>
            </a:r>
            <a:r>
              <a:rPr kumimoji="0" lang="en-US" altLang="ko-KR" sz="500" dirty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.</a:t>
            </a:r>
          </a:p>
        </p:txBody>
      </p:sp>
      <p:sp>
        <p:nvSpPr>
          <p:cNvPr id="84" name="TextBox 62"/>
          <p:cNvSpPr txBox="1"/>
          <p:nvPr/>
        </p:nvSpPr>
        <p:spPr>
          <a:xfrm>
            <a:off x="2870111" y="4293929"/>
            <a:ext cx="12490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시세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알림을 추가해주세요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.</a:t>
            </a:r>
          </a:p>
        </p:txBody>
      </p:sp>
      <p:grpSp>
        <p:nvGrpSpPr>
          <p:cNvPr id="85" name="그룹 398"/>
          <p:cNvGrpSpPr/>
          <p:nvPr/>
        </p:nvGrpSpPr>
        <p:grpSpPr>
          <a:xfrm>
            <a:off x="3273082" y="3738704"/>
            <a:ext cx="443118" cy="498078"/>
            <a:chOff x="1376038" y="3177560"/>
            <a:chExt cx="648071" cy="728452"/>
          </a:xfrm>
        </p:grpSpPr>
        <p:sp>
          <p:nvSpPr>
            <p:cNvPr id="86" name="모서리가 둥근 직사각형 85"/>
            <p:cNvSpPr/>
            <p:nvPr/>
          </p:nvSpPr>
          <p:spPr bwMode="auto">
            <a:xfrm>
              <a:off x="1376038" y="3186012"/>
              <a:ext cx="648071" cy="720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87" name="직각 삼각형 86"/>
            <p:cNvSpPr/>
            <p:nvPr/>
          </p:nvSpPr>
          <p:spPr bwMode="auto">
            <a:xfrm rot="16200000">
              <a:off x="1377518" y="3188563"/>
              <a:ext cx="216000" cy="216000"/>
            </a:xfrm>
            <a:prstGeom prst="rtTriangle">
              <a:avLst/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88" name="직각 삼각형 87"/>
            <p:cNvSpPr/>
            <p:nvPr/>
          </p:nvSpPr>
          <p:spPr bwMode="auto">
            <a:xfrm rot="5400000">
              <a:off x="1376685" y="3177560"/>
              <a:ext cx="216000" cy="216000"/>
            </a:xfrm>
            <a:prstGeom prst="rtTriangl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grpSp>
          <p:nvGrpSpPr>
            <p:cNvPr id="89" name="그룹 439"/>
            <p:cNvGrpSpPr/>
            <p:nvPr/>
          </p:nvGrpSpPr>
          <p:grpSpPr>
            <a:xfrm>
              <a:off x="1509204" y="3443917"/>
              <a:ext cx="396000" cy="239693"/>
              <a:chOff x="8096436" y="4336129"/>
              <a:chExt cx="396000" cy="239693"/>
            </a:xfrm>
          </p:grpSpPr>
          <p:cxnSp>
            <p:nvCxnSpPr>
              <p:cNvPr id="90" name="직선 연결선 89"/>
              <p:cNvCxnSpPr/>
              <p:nvPr/>
            </p:nvCxnSpPr>
            <p:spPr bwMode="auto">
              <a:xfrm>
                <a:off x="8096436" y="4336129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1" name="직선 연결선 90"/>
              <p:cNvCxnSpPr/>
              <p:nvPr/>
            </p:nvCxnSpPr>
            <p:spPr bwMode="auto">
              <a:xfrm>
                <a:off x="8096436" y="4416027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2" name="직선 연결선 91"/>
              <p:cNvCxnSpPr/>
              <p:nvPr/>
            </p:nvCxnSpPr>
            <p:spPr bwMode="auto">
              <a:xfrm>
                <a:off x="8096436" y="4495925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3" name="직선 연결선 92"/>
              <p:cNvCxnSpPr/>
              <p:nvPr/>
            </p:nvCxnSpPr>
            <p:spPr bwMode="auto">
              <a:xfrm>
                <a:off x="8096436" y="4575822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sp>
        <p:nvSpPr>
          <p:cNvPr id="50" name="사각형 설명선 49"/>
          <p:cNvSpPr/>
          <p:nvPr/>
        </p:nvSpPr>
        <p:spPr>
          <a:xfrm>
            <a:off x="488950" y="3647120"/>
            <a:ext cx="1799630" cy="828092"/>
          </a:xfrm>
          <a:prstGeom prst="wedgeRectCallout">
            <a:avLst>
              <a:gd name="adj1" fmla="val 76862"/>
              <a:gd name="adj2" fmla="val -258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없는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해당 영역에 대한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 정의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빈 화면으로 개발 될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있음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사각형 설명선 94"/>
          <p:cNvSpPr/>
          <p:nvPr/>
        </p:nvSpPr>
        <p:spPr>
          <a:xfrm>
            <a:off x="488950" y="2637421"/>
            <a:ext cx="1799630" cy="828092"/>
          </a:xfrm>
          <a:prstGeom prst="wedgeRectCallout">
            <a:avLst>
              <a:gd name="adj1" fmla="val 63101"/>
              <a:gd name="adj2" fmla="val 98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없는 경우에는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버튼의 비활성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고려 해야 함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삭제할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Contents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없으므로 삭제버튼 비활성 처리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Rectangle 174"/>
          <p:cNvSpPr>
            <a:spLocks noChangeAspect="1" noChangeArrowheads="1"/>
          </p:cNvSpPr>
          <p:nvPr/>
        </p:nvSpPr>
        <p:spPr bwMode="auto">
          <a:xfrm rot="5400000">
            <a:off x="5034263" y="2951134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5500249" y="2843713"/>
            <a:ext cx="1822450" cy="265385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24" name="모서리가 둥근 직사각형 114"/>
          <p:cNvSpPr>
            <a:spLocks noChangeArrowheads="1"/>
          </p:cNvSpPr>
          <p:nvPr/>
        </p:nvSpPr>
        <p:spPr bwMode="auto">
          <a:xfrm>
            <a:off x="5555027" y="2891870"/>
            <a:ext cx="1522592" cy="144000"/>
          </a:xfrm>
          <a:prstGeom prst="roundRect">
            <a:avLst>
              <a:gd name="adj" fmla="val 0"/>
            </a:avLst>
          </a:prstGeom>
          <a:solidFill>
            <a:srgbClr val="F8F8F8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90000" tIns="36000" rIns="90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480743" y="2863778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600" dirty="0" err="1">
                <a:latin typeface="Trebuchet MS"/>
              </a:rPr>
              <a:t>야이</a:t>
            </a:r>
            <a:endParaRPr lang="ko-KR" altLang="en-US" sz="700" b="1" dirty="0">
              <a:solidFill>
                <a:srgbClr val="0070C0"/>
              </a:solidFill>
              <a:latin typeface="Trebuchet MS"/>
            </a:endParaRPr>
          </a:p>
        </p:txBody>
      </p:sp>
      <p:grpSp>
        <p:nvGrpSpPr>
          <p:cNvPr id="126" name="그룹 103"/>
          <p:cNvGrpSpPr/>
          <p:nvPr/>
        </p:nvGrpSpPr>
        <p:grpSpPr>
          <a:xfrm>
            <a:off x="7052439" y="2891870"/>
            <a:ext cx="205200" cy="144000"/>
            <a:chOff x="2925017" y="1857590"/>
            <a:chExt cx="205200" cy="144000"/>
          </a:xfrm>
        </p:grpSpPr>
        <p:sp>
          <p:nvSpPr>
            <p:cNvPr id="127" name="모서리가 둥근 직사각형 114"/>
            <p:cNvSpPr>
              <a:spLocks noChangeArrowheads="1"/>
            </p:cNvSpPr>
            <p:nvPr/>
          </p:nvSpPr>
          <p:spPr bwMode="auto">
            <a:xfrm>
              <a:off x="2925017" y="1857590"/>
              <a:ext cx="205200" cy="144000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28" name="그룹 118"/>
            <p:cNvGrpSpPr/>
            <p:nvPr/>
          </p:nvGrpSpPr>
          <p:grpSpPr>
            <a:xfrm>
              <a:off x="2981227" y="1884628"/>
              <a:ext cx="92781" cy="93100"/>
              <a:chOff x="1926464" y="1628800"/>
              <a:chExt cx="92781" cy="93100"/>
            </a:xfrm>
          </p:grpSpPr>
          <p:sp>
            <p:nvSpPr>
              <p:cNvPr id="129" name="타원 56"/>
              <p:cNvSpPr>
                <a:spLocks noChangeArrowheads="1"/>
              </p:cNvSpPr>
              <p:nvPr/>
            </p:nvSpPr>
            <p:spPr bwMode="auto">
              <a:xfrm rot="1017165">
                <a:off x="1926464" y="1628800"/>
                <a:ext cx="72000" cy="72000"/>
              </a:xfrm>
              <a:prstGeom prst="ellipse">
                <a:avLst/>
              </a:prstGeom>
              <a:noFill/>
              <a:ln w="317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cxnSp>
            <p:nvCxnSpPr>
              <p:cNvPr id="130" name="직선 연결선 57"/>
              <p:cNvCxnSpPr>
                <a:cxnSpLocks noChangeShapeType="1"/>
              </p:cNvCxnSpPr>
              <p:nvPr/>
            </p:nvCxnSpPr>
            <p:spPr bwMode="auto">
              <a:xfrm>
                <a:off x="1987101" y="1688734"/>
                <a:ext cx="32144" cy="33166"/>
              </a:xfrm>
              <a:prstGeom prst="line">
                <a:avLst/>
              </a:prstGeom>
              <a:noFill/>
              <a:ln w="952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131" name="그룹 107"/>
          <p:cNvGrpSpPr/>
          <p:nvPr/>
        </p:nvGrpSpPr>
        <p:grpSpPr>
          <a:xfrm>
            <a:off x="5493263" y="2492134"/>
            <a:ext cx="1836000" cy="354337"/>
            <a:chOff x="5205413" y="1449388"/>
            <a:chExt cx="1836000" cy="354337"/>
          </a:xfrm>
        </p:grpSpPr>
        <p:grpSp>
          <p:nvGrpSpPr>
            <p:cNvPr id="132" name="그룹 290"/>
            <p:cNvGrpSpPr/>
            <p:nvPr/>
          </p:nvGrpSpPr>
          <p:grpSpPr>
            <a:xfrm>
              <a:off x="5205413" y="1449388"/>
              <a:ext cx="1836000" cy="354337"/>
              <a:chOff x="488950" y="1450976"/>
              <a:chExt cx="1836000" cy="354337"/>
            </a:xfrm>
          </p:grpSpPr>
          <p:sp>
            <p:nvSpPr>
              <p:cNvPr id="134" name="직사각형 133"/>
              <p:cNvSpPr/>
              <p:nvPr/>
            </p:nvSpPr>
            <p:spPr bwMode="auto">
              <a:xfrm>
                <a:off x="488950" y="1450976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종목검색</a:t>
                </a:r>
              </a:p>
            </p:txBody>
          </p:sp>
        </p:grpSp>
        <p:sp>
          <p:nvSpPr>
            <p:cNvPr id="133" name="십자형 132"/>
            <p:cNvSpPr>
              <a:spLocks noChangeArrowheads="1"/>
            </p:cNvSpPr>
            <p:nvPr/>
          </p:nvSpPr>
          <p:spPr bwMode="auto">
            <a:xfrm rot="2700000">
              <a:off x="52557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136" name="TextBox 62"/>
          <p:cNvSpPr txBox="1"/>
          <p:nvPr/>
        </p:nvSpPr>
        <p:spPr>
          <a:xfrm>
            <a:off x="5870891" y="4234883"/>
            <a:ext cx="10807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검색 결과가 없습니다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.</a:t>
            </a:r>
          </a:p>
        </p:txBody>
      </p:sp>
      <p:grpSp>
        <p:nvGrpSpPr>
          <p:cNvPr id="137" name="그룹 398"/>
          <p:cNvGrpSpPr/>
          <p:nvPr/>
        </p:nvGrpSpPr>
        <p:grpSpPr>
          <a:xfrm>
            <a:off x="6189704" y="3679658"/>
            <a:ext cx="443118" cy="498078"/>
            <a:chOff x="1376038" y="3177560"/>
            <a:chExt cx="648071" cy="728452"/>
          </a:xfrm>
        </p:grpSpPr>
        <p:sp>
          <p:nvSpPr>
            <p:cNvPr id="138" name="모서리가 둥근 직사각형 137"/>
            <p:cNvSpPr/>
            <p:nvPr/>
          </p:nvSpPr>
          <p:spPr bwMode="auto">
            <a:xfrm>
              <a:off x="1376038" y="3186012"/>
              <a:ext cx="648071" cy="720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139" name="직각 삼각형 138"/>
            <p:cNvSpPr/>
            <p:nvPr/>
          </p:nvSpPr>
          <p:spPr bwMode="auto">
            <a:xfrm rot="16200000">
              <a:off x="1377518" y="3188563"/>
              <a:ext cx="216000" cy="216000"/>
            </a:xfrm>
            <a:prstGeom prst="rtTriangle">
              <a:avLst/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140" name="직각 삼각형 139"/>
            <p:cNvSpPr/>
            <p:nvPr/>
          </p:nvSpPr>
          <p:spPr bwMode="auto">
            <a:xfrm rot="5400000">
              <a:off x="1376685" y="3177560"/>
              <a:ext cx="216000" cy="216000"/>
            </a:xfrm>
            <a:prstGeom prst="rtTriangl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grpSp>
          <p:nvGrpSpPr>
            <p:cNvPr id="141" name="그룹 439"/>
            <p:cNvGrpSpPr/>
            <p:nvPr/>
          </p:nvGrpSpPr>
          <p:grpSpPr>
            <a:xfrm>
              <a:off x="1509204" y="3443917"/>
              <a:ext cx="396000" cy="239693"/>
              <a:chOff x="8096436" y="4336129"/>
              <a:chExt cx="396000" cy="239693"/>
            </a:xfrm>
          </p:grpSpPr>
          <p:cxnSp>
            <p:nvCxnSpPr>
              <p:cNvPr id="142" name="직선 연결선 141"/>
              <p:cNvCxnSpPr/>
              <p:nvPr/>
            </p:nvCxnSpPr>
            <p:spPr bwMode="auto">
              <a:xfrm>
                <a:off x="8096436" y="4336129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3" name="직선 연결선 142"/>
              <p:cNvCxnSpPr/>
              <p:nvPr/>
            </p:nvCxnSpPr>
            <p:spPr bwMode="auto">
              <a:xfrm>
                <a:off x="8096436" y="4416027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4" name="직선 연결선 143"/>
              <p:cNvCxnSpPr/>
              <p:nvPr/>
            </p:nvCxnSpPr>
            <p:spPr bwMode="auto">
              <a:xfrm>
                <a:off x="8096436" y="4495925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5" name="직선 연결선 144"/>
              <p:cNvCxnSpPr/>
              <p:nvPr/>
            </p:nvCxnSpPr>
            <p:spPr bwMode="auto">
              <a:xfrm>
                <a:off x="8096436" y="4575822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sp>
        <p:nvSpPr>
          <p:cNvPr id="94" name="AutoShape 6"/>
          <p:cNvSpPr>
            <a:spLocks noChangeArrowheads="1"/>
          </p:cNvSpPr>
          <p:nvPr/>
        </p:nvSpPr>
        <p:spPr bwMode="auto">
          <a:xfrm>
            <a:off x="2180812" y="2060848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96" name="AutoShape 6"/>
          <p:cNvSpPr>
            <a:spLocks noChangeArrowheads="1"/>
          </p:cNvSpPr>
          <p:nvPr/>
        </p:nvSpPr>
        <p:spPr bwMode="auto">
          <a:xfrm>
            <a:off x="5025068" y="2060848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2036676" y="6188692"/>
            <a:ext cx="5832648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0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No contents case : Content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영역에 제공될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Content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가 존재하지 않아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이를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표시하는 문구나 아이콘을 대신 제공하는 경우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Trebuchet MS"/>
            </a:endParaRPr>
          </a:p>
        </p:txBody>
      </p:sp>
      <p:sp>
        <p:nvSpPr>
          <p:cNvPr id="99" name="오른쪽 화살표 98"/>
          <p:cNvSpPr/>
          <p:nvPr/>
        </p:nvSpPr>
        <p:spPr>
          <a:xfrm>
            <a:off x="2036676" y="6030180"/>
            <a:ext cx="648000" cy="157155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800" dirty="0">
                <a:solidFill>
                  <a:schemeClr val="bg1"/>
                </a:solidFill>
              </a:rPr>
              <a:t>용어</a:t>
            </a:r>
          </a:p>
        </p:txBody>
      </p:sp>
      <p:sp>
        <p:nvSpPr>
          <p:cNvPr id="102" name="사각형 설명선 101"/>
          <p:cNvSpPr/>
          <p:nvPr/>
        </p:nvSpPr>
        <p:spPr>
          <a:xfrm>
            <a:off x="7519814" y="3212976"/>
            <a:ext cx="1491655" cy="646373"/>
          </a:xfrm>
          <a:prstGeom prst="wedgeRectCallout">
            <a:avLst>
              <a:gd name="adj1" fmla="val -75569"/>
              <a:gd name="adj2" fmla="val 61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결과가 없는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항상 고려해야 함</a:t>
            </a:r>
          </a:p>
        </p:txBody>
      </p:sp>
      <p:sp>
        <p:nvSpPr>
          <p:cNvPr id="103" name="사각형 설명선 102"/>
          <p:cNvSpPr/>
          <p:nvPr/>
        </p:nvSpPr>
        <p:spPr>
          <a:xfrm>
            <a:off x="740532" y="4617132"/>
            <a:ext cx="1548048" cy="684076"/>
          </a:xfrm>
          <a:prstGeom prst="wedgeRectCallout">
            <a:avLst>
              <a:gd name="adj1" fmla="val 76862"/>
              <a:gd name="adj2" fmla="val -5114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정의된 아이콘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안내문구는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중앙에 배치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되도록 정의 </a:t>
            </a:r>
          </a:p>
        </p:txBody>
      </p:sp>
      <p:grpSp>
        <p:nvGrpSpPr>
          <p:cNvPr id="100" name="그룹 99"/>
          <p:cNvGrpSpPr/>
          <p:nvPr/>
        </p:nvGrpSpPr>
        <p:grpSpPr>
          <a:xfrm>
            <a:off x="2551780" y="2605878"/>
            <a:ext cx="430173" cy="195814"/>
            <a:chOff x="3034679" y="2544805"/>
            <a:chExt cx="430173" cy="195814"/>
          </a:xfrm>
        </p:grpSpPr>
        <p:sp>
          <p:nvSpPr>
            <p:cNvPr id="101" name="TextBox 100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04" name="갈매기형 수장 103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kern="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06" name="사각형 설명선 105"/>
          <p:cNvSpPr/>
          <p:nvPr/>
        </p:nvSpPr>
        <p:spPr>
          <a:xfrm>
            <a:off x="7519814" y="4187964"/>
            <a:ext cx="1491655" cy="646373"/>
          </a:xfrm>
          <a:prstGeom prst="wedgeRectCallout">
            <a:avLst>
              <a:gd name="adj1" fmla="val -96570"/>
              <a:gd name="adj2" fmla="val -6356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없는 케이스에 따라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차별화된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8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86663"/>
              </p:ext>
            </p:extLst>
          </p:nvPr>
        </p:nvGraphicFramePr>
        <p:xfrm>
          <a:off x="10029951" y="8083"/>
          <a:ext cx="1784648" cy="372466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 없는 경우에 대한 케이스를 고려하도록 관련 정의 추가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앱</a:t>
            </a:r>
            <a:r>
              <a:rPr lang="en-US" altLang="ko-KR" dirty="0"/>
              <a:t> Title </a:t>
            </a:r>
            <a:r>
              <a:rPr lang="ko-KR" altLang="en-US" dirty="0"/>
              <a:t>제공 기준을 제시하기 위하여 </a:t>
            </a:r>
            <a:r>
              <a:rPr lang="ko-KR" altLang="en-US" dirty="0" err="1"/>
              <a:t>앱</a:t>
            </a:r>
            <a:r>
              <a:rPr lang="en-US" altLang="ko-KR" dirty="0"/>
              <a:t> </a:t>
            </a:r>
            <a:r>
              <a:rPr lang="ko-KR" altLang="en-US" dirty="0"/>
              <a:t>아이콘 정의 화면을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앱</a:t>
            </a:r>
            <a:r>
              <a:rPr lang="en-US" altLang="ko-KR"/>
              <a:t> </a:t>
            </a:r>
            <a:r>
              <a:rPr lang="ko-KR" altLang="en-US"/>
              <a:t>아이콘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578162" y="2492896"/>
            <a:ext cx="1863353" cy="2754000"/>
            <a:chOff x="4143958" y="2528900"/>
            <a:chExt cx="1863353" cy="2754000"/>
          </a:xfrm>
        </p:grpSpPr>
        <p:sp>
          <p:nvSpPr>
            <p:cNvPr id="24" name="Rectangle 174"/>
            <p:cNvSpPr>
              <a:spLocks noChangeAspect="1" noChangeArrowheads="1"/>
            </p:cNvSpPr>
            <p:nvPr/>
          </p:nvSpPr>
          <p:spPr bwMode="auto">
            <a:xfrm rot="5400000">
              <a:off x="3712311" y="2987900"/>
              <a:ext cx="2754000" cy="1836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ysClr val="window" lastClr="FFFFFF">
                  <a:lumMod val="75000"/>
                </a:sysClr>
              </a:outerShdw>
            </a:effec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4168914" y="2528900"/>
              <a:ext cx="1836000" cy="108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algn="ctr">
              <a:solidFill>
                <a:sysClr val="windowText" lastClr="000000">
                  <a:lumMod val="50000"/>
                  <a:lumOff val="50000"/>
                </a:sys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/>
                  <a:cs typeface="+mn-cs"/>
                </a:rPr>
                <a:t>Status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143958" y="2788357"/>
              <a:ext cx="872355" cy="666780"/>
              <a:chOff x="4212771" y="2788357"/>
              <a:chExt cx="872355" cy="666780"/>
            </a:xfrm>
          </p:grpSpPr>
          <p:sp>
            <p:nvSpPr>
              <p:cNvPr id="56" name="모서리가 둥근 직사각형 55"/>
              <p:cNvSpPr/>
              <p:nvPr/>
            </p:nvSpPr>
            <p:spPr bwMode="auto">
              <a:xfrm>
                <a:off x="4424588" y="2788357"/>
                <a:ext cx="504825" cy="4857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180000" rIns="36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+mn-lt"/>
                    <a:ea typeface="맑은 고딕" pitchFamily="50" charset="-127"/>
                  </a:rPr>
                  <a:t>App. 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+mn-lt"/>
                    <a:ea typeface="맑은 고딕" pitchFamily="50" charset="-127"/>
                  </a:rPr>
                  <a:t>Icon</a:t>
                </a:r>
                <a:endParaRPr lang="ko-KR" altLang="en-US" sz="800" dirty="0">
                  <a:solidFill>
                    <a:schemeClr val="tx1"/>
                  </a:solidFill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212771" y="3255082"/>
                <a:ext cx="8723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Trebuchet MS" pitchFamily="34" charset="0"/>
                  </a:rPr>
                  <a:t>모바일로 </a:t>
                </a:r>
                <a:r>
                  <a:rPr lang="en-US" altLang="ko-KR" sz="700" dirty="0">
                    <a:latin typeface="Trebuchet MS" pitchFamily="34" charset="0"/>
                  </a:rPr>
                  <a:t>OO</a:t>
                </a:r>
                <a:r>
                  <a:rPr lang="ko-KR" altLang="en-US" sz="700" dirty="0">
                    <a:latin typeface="Trebuchet MS" pitchFamily="34" charset="0"/>
                  </a:rPr>
                  <a:t>증권</a:t>
                </a:r>
              </a:p>
            </p:txBody>
          </p:sp>
        </p:grpSp>
      </p:grpSp>
      <p:sp>
        <p:nvSpPr>
          <p:cNvPr id="63" name="사각형 설명선 62"/>
          <p:cNvSpPr/>
          <p:nvPr/>
        </p:nvSpPr>
        <p:spPr>
          <a:xfrm>
            <a:off x="902928" y="2636900"/>
            <a:ext cx="1548080" cy="693771"/>
          </a:xfrm>
          <a:prstGeom prst="wedgeRectCallout">
            <a:avLst>
              <a:gd name="adj1" fmla="val 69870"/>
              <a:gd name="adj2" fmla="val -82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아이콘 이미지는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가이드에 따라 적용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사각형 설명선 66"/>
          <p:cNvSpPr/>
          <p:nvPr/>
        </p:nvSpPr>
        <p:spPr>
          <a:xfrm>
            <a:off x="776536" y="3737558"/>
            <a:ext cx="2412268" cy="807566"/>
          </a:xfrm>
          <a:prstGeom prst="wedgeRectCallout">
            <a:avLst>
              <a:gd name="adj1" fmla="val 34849"/>
              <a:gd name="adj2" fmla="val -8994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자사에서 기 제공하는 서비스 및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확장성을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고려하여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정보에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회사명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제공할지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BI(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제공할지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정의 필요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Rectangle 174"/>
          <p:cNvSpPr>
            <a:spLocks noChangeAspect="1" noChangeArrowheads="1"/>
          </p:cNvSpPr>
          <p:nvPr/>
        </p:nvSpPr>
        <p:spPr bwMode="auto">
          <a:xfrm rot="5400000">
            <a:off x="5056080" y="2951896"/>
            <a:ext cx="2754000" cy="1836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ysClr val="window" lastClr="FFFFFF">
                <a:lumMod val="75000"/>
              </a:sysClr>
            </a:outerShdw>
          </a:effec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5512683" y="2492896"/>
            <a:ext cx="1836000" cy="10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16302" y="2752353"/>
            <a:ext cx="788999" cy="666780"/>
            <a:chOff x="5487727" y="2752353"/>
            <a:chExt cx="788999" cy="666780"/>
          </a:xfrm>
        </p:grpSpPr>
        <p:sp>
          <p:nvSpPr>
            <p:cNvPr id="72" name="모서리가 둥근 직사각형 71"/>
            <p:cNvSpPr/>
            <p:nvPr/>
          </p:nvSpPr>
          <p:spPr bwMode="auto">
            <a:xfrm>
              <a:off x="5654660" y="2752353"/>
              <a:ext cx="504825" cy="4857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180000" rIns="36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n-lt"/>
                  <a:ea typeface="맑은 고딕" pitchFamily="50" charset="-127"/>
                </a:rPr>
                <a:t>App. 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n-lt"/>
                  <a:ea typeface="맑은 고딕" pitchFamily="50" charset="-127"/>
                </a:rPr>
                <a:t>Icon</a:t>
              </a:r>
              <a:endParaRPr lang="ko-KR" altLang="en-US" sz="800" dirty="0">
                <a:solidFill>
                  <a:schemeClr val="tx1"/>
                </a:solidFill>
                <a:latin typeface="+mn-lt"/>
                <a:ea typeface="맑은 고딕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487727" y="3219078"/>
              <a:ext cx="7889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atin typeface="Trebuchet MS" pitchFamily="34" charset="0"/>
                </a:rPr>
                <a:t>모바일로</a:t>
              </a:r>
              <a:r>
                <a:rPr lang="en-US" altLang="ko-KR" sz="700" dirty="0">
                  <a:latin typeface="Trebuchet MS" pitchFamily="34" charset="0"/>
                </a:rPr>
                <a:t>…</a:t>
              </a:r>
              <a:r>
                <a:rPr lang="ko-KR" altLang="en-US" sz="700" dirty="0">
                  <a:latin typeface="Trebuchet MS" pitchFamily="34" charset="0"/>
                </a:rPr>
                <a:t>증권</a:t>
              </a:r>
            </a:p>
          </p:txBody>
        </p:sp>
      </p:grpSp>
      <p:sp>
        <p:nvSpPr>
          <p:cNvPr id="76" name="AutoShape 6"/>
          <p:cNvSpPr>
            <a:spLocks noChangeArrowheads="1"/>
          </p:cNvSpPr>
          <p:nvPr/>
        </p:nvSpPr>
        <p:spPr bwMode="auto">
          <a:xfrm>
            <a:off x="2180812" y="2117998"/>
            <a:ext cx="198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r>
              <a:rPr lang="ko-KR" altLang="en-US" sz="800" dirty="0" err="1">
                <a:latin typeface="+mn-lt"/>
              </a:rPr>
              <a:t>앱</a:t>
            </a:r>
            <a:r>
              <a:rPr lang="en-US" altLang="ko-KR" sz="800" dirty="0">
                <a:latin typeface="+mn-lt"/>
              </a:rPr>
              <a:t> Title</a:t>
            </a:r>
            <a:r>
              <a:rPr lang="ko-KR" altLang="en-US" sz="800" dirty="0">
                <a:latin typeface="+mn-lt"/>
              </a:rPr>
              <a:t>이 한 줄에 모두 </a:t>
            </a:r>
            <a:r>
              <a:rPr lang="en-US" altLang="ko-KR" sz="800" dirty="0">
                <a:latin typeface="+mn-lt"/>
              </a:rPr>
              <a:t>D/P</a:t>
            </a:r>
            <a:r>
              <a:rPr lang="ko-KR" altLang="en-US" sz="800" dirty="0">
                <a:latin typeface="+mn-lt"/>
              </a:rPr>
              <a:t> 되는 </a:t>
            </a:r>
            <a:r>
              <a:rPr lang="en-US" altLang="ko-KR" sz="800" dirty="0">
                <a:latin typeface="+mn-lt"/>
              </a:rPr>
              <a:t>Case</a:t>
            </a:r>
            <a:endParaRPr lang="ko-KR" altLang="en-US" sz="800" dirty="0">
              <a:latin typeface="+mn-lt"/>
            </a:endParaRPr>
          </a:p>
        </p:txBody>
      </p:sp>
      <p:sp>
        <p:nvSpPr>
          <p:cNvPr id="78" name="AutoShape 6"/>
          <p:cNvSpPr>
            <a:spLocks noChangeArrowheads="1"/>
          </p:cNvSpPr>
          <p:nvPr/>
        </p:nvSpPr>
        <p:spPr bwMode="auto">
          <a:xfrm>
            <a:off x="5214369" y="2117998"/>
            <a:ext cx="2196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r>
              <a:rPr lang="ko-KR" altLang="en-US" sz="800" dirty="0" err="1">
                <a:latin typeface="+mn-lt"/>
              </a:rPr>
              <a:t>앱</a:t>
            </a:r>
            <a:r>
              <a:rPr lang="en-US" altLang="ko-KR" sz="800" dirty="0">
                <a:latin typeface="+mn-lt"/>
              </a:rPr>
              <a:t> Title</a:t>
            </a:r>
            <a:r>
              <a:rPr lang="ko-KR" altLang="en-US" sz="800" dirty="0">
                <a:latin typeface="+mn-lt"/>
              </a:rPr>
              <a:t>이 한 줄에 모두 </a:t>
            </a:r>
            <a:r>
              <a:rPr lang="en-US" altLang="ko-KR" sz="800" dirty="0">
                <a:latin typeface="+mn-lt"/>
              </a:rPr>
              <a:t>D/P</a:t>
            </a:r>
            <a:r>
              <a:rPr lang="ko-KR" altLang="en-US" sz="800" dirty="0">
                <a:latin typeface="+mn-lt"/>
              </a:rPr>
              <a:t> 되지 않는 </a:t>
            </a:r>
            <a:r>
              <a:rPr lang="en-US" altLang="ko-KR" sz="800" dirty="0">
                <a:latin typeface="+mn-lt"/>
              </a:rPr>
              <a:t>Case</a:t>
            </a:r>
            <a:endParaRPr lang="ko-KR" altLang="en-US" sz="800" dirty="0">
              <a:latin typeface="+mn-lt"/>
            </a:endParaRPr>
          </a:p>
        </p:txBody>
      </p:sp>
      <p:sp>
        <p:nvSpPr>
          <p:cNvPr id="80" name="사각형 설명선 79"/>
          <p:cNvSpPr/>
          <p:nvPr/>
        </p:nvSpPr>
        <p:spPr>
          <a:xfrm>
            <a:off x="6850124" y="3124014"/>
            <a:ext cx="1788283" cy="693771"/>
          </a:xfrm>
          <a:prstGeom prst="wedgeRectCallout">
            <a:avLst>
              <a:gd name="adj1" fmla="val -77080"/>
              <a:gd name="adj2" fmla="val -261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제공될 텍스트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정보가 길 경우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줄여 제공되므로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사전 검토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37482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텍스트 개체 틀 5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r>
              <a:rPr lang="ko-KR" altLang="en-US" dirty="0"/>
              <a:t>는 모든 앱</a:t>
            </a:r>
            <a:r>
              <a:rPr lang="en-US" altLang="ko-KR" dirty="0"/>
              <a:t> </a:t>
            </a:r>
            <a:r>
              <a:rPr lang="ko-KR" altLang="en-US" dirty="0"/>
              <a:t>실행 시 제공되는 화면이므로 </a:t>
            </a:r>
            <a:r>
              <a:rPr lang="en-US" altLang="ko-KR" dirty="0"/>
              <a:t>Scenario</a:t>
            </a:r>
            <a:r>
              <a:rPr lang="ko-KR" altLang="en-US" dirty="0"/>
              <a:t>에 반드시 포함되며</a:t>
            </a:r>
            <a:r>
              <a:rPr lang="en-US" altLang="ko-KR" dirty="0"/>
              <a:t>, </a:t>
            </a:r>
            <a:r>
              <a:rPr lang="ko-KR" altLang="en-US" dirty="0"/>
              <a:t>아래와 같은 정보들이 고려되어야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60" name="텍스트 개체 틀 5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Intro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252700" y="2529508"/>
            <a:ext cx="1836000" cy="2754000"/>
            <a:chOff x="488950" y="1449388"/>
            <a:chExt cx="1836000" cy="2754000"/>
          </a:xfrm>
        </p:grpSpPr>
        <p:sp>
          <p:nvSpPr>
            <p:cNvPr id="25" name="Rectangle 174"/>
            <p:cNvSpPr>
              <a:spLocks noChangeAspect="1" noChangeArrowheads="1"/>
            </p:cNvSpPr>
            <p:nvPr/>
          </p:nvSpPr>
          <p:spPr bwMode="auto">
            <a:xfrm rot="5400000">
              <a:off x="29950" y="1908388"/>
              <a:ext cx="2754000" cy="183600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488950" y="1449388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27" name="TextBox 45"/>
          <p:cNvSpPr txBox="1">
            <a:spLocks noChangeArrowheads="1"/>
          </p:cNvSpPr>
          <p:nvPr/>
        </p:nvSpPr>
        <p:spPr bwMode="auto">
          <a:xfrm>
            <a:off x="2513643" y="3212976"/>
            <a:ext cx="131411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Application Title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28270" y="4444546"/>
            <a:ext cx="1484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Ver.1.0.0</a:t>
            </a: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최근 업데이트 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: 2012.10.12. 16:45:52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702648" y="5032357"/>
            <a:ext cx="936104" cy="155686"/>
            <a:chOff x="3404828" y="3952237"/>
            <a:chExt cx="936104" cy="155686"/>
          </a:xfrm>
        </p:grpSpPr>
        <p:sp>
          <p:nvSpPr>
            <p:cNvPr id="30" name="타원 29"/>
            <p:cNvSpPr/>
            <p:nvPr/>
          </p:nvSpPr>
          <p:spPr bwMode="auto">
            <a:xfrm>
              <a:off x="3404828" y="3952237"/>
              <a:ext cx="155686" cy="155686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로고</a:t>
              </a:r>
            </a:p>
          </p:txBody>
        </p:sp>
        <p:sp>
          <p:nvSpPr>
            <p:cNvPr id="31" name="TextBox 45"/>
            <p:cNvSpPr txBox="1">
              <a:spLocks noChangeArrowheads="1"/>
            </p:cNvSpPr>
            <p:nvPr/>
          </p:nvSpPr>
          <p:spPr bwMode="auto">
            <a:xfrm>
              <a:off x="3590836" y="3976219"/>
              <a:ext cx="750096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kern="0" dirty="0">
                  <a:solidFill>
                    <a:srgbClr val="FFFFFF"/>
                  </a:solidFill>
                  <a:latin typeface="Trebuchet MS"/>
                </a:rPr>
                <a:t>Application Title</a:t>
              </a:r>
            </a:p>
          </p:txBody>
        </p:sp>
      </p:grpSp>
      <p:sp>
        <p:nvSpPr>
          <p:cNvPr id="32" name="모서리가 둥근 사각형 설명선 31"/>
          <p:cNvSpPr/>
          <p:nvPr/>
        </p:nvSpPr>
        <p:spPr bwMode="auto">
          <a:xfrm>
            <a:off x="2504970" y="3969060"/>
            <a:ext cx="1331460" cy="180020"/>
          </a:xfrm>
          <a:prstGeom prst="wedgeRoundRectCallout">
            <a:avLst>
              <a:gd name="adj1" fmla="val -3205"/>
              <a:gd name="adj2" fmla="val 84106"/>
              <a:gd name="adj3" fmla="val 16667"/>
            </a:avLst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180000" rIns="108000" bIns="18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sym typeface="Wingdings 2" pitchFamily="18" charset="2"/>
            </a:endParaRPr>
          </a:p>
        </p:txBody>
      </p:sp>
      <p:grpSp>
        <p:nvGrpSpPr>
          <p:cNvPr id="33" name="그룹 32"/>
          <p:cNvGrpSpPr/>
          <p:nvPr/>
        </p:nvGrpSpPr>
        <p:grpSpPr>
          <a:xfrm flipV="1">
            <a:off x="2720700" y="4257096"/>
            <a:ext cx="900000" cy="36000"/>
            <a:chOff x="992560" y="3176972"/>
            <a:chExt cx="1116124" cy="72008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992560" y="3176972"/>
              <a:ext cx="1116124" cy="7200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992560" y="3176972"/>
              <a:ext cx="324000" cy="7200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32962" y="3964414"/>
            <a:ext cx="1475476" cy="1846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리소스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 </a:t>
            </a: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업데이트 중입니다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. (30%)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451404" y="3063627"/>
            <a:ext cx="727429" cy="123111"/>
            <a:chOff x="687654" y="1983507"/>
            <a:chExt cx="727429" cy="123111"/>
          </a:xfrm>
        </p:grpSpPr>
        <p:sp>
          <p:nvSpPr>
            <p:cNvPr id="38" name="TextBox 45"/>
            <p:cNvSpPr txBox="1">
              <a:spLocks noChangeArrowheads="1"/>
            </p:cNvSpPr>
            <p:nvPr/>
          </p:nvSpPr>
          <p:spPr bwMode="auto">
            <a:xfrm>
              <a:off x="687654" y="1983507"/>
              <a:ext cx="7200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바로바로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9" name="번개 38"/>
            <p:cNvSpPr/>
            <p:nvPr/>
          </p:nvSpPr>
          <p:spPr bwMode="auto">
            <a:xfrm flipH="1">
              <a:off x="1307071" y="1986883"/>
              <a:ext cx="108012" cy="114842"/>
            </a:xfrm>
            <a:prstGeom prst="lightningBol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90" name="Rectangle 174"/>
          <p:cNvSpPr>
            <a:spLocks noChangeAspect="1" noChangeArrowheads="1"/>
          </p:cNvSpPr>
          <p:nvPr/>
        </p:nvSpPr>
        <p:spPr bwMode="auto">
          <a:xfrm rot="5400000">
            <a:off x="3712311" y="2987900"/>
            <a:ext cx="2754000" cy="1836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ysClr val="window" lastClr="FFFFFF">
                <a:lumMod val="75000"/>
              </a:sysClr>
            </a:outerShdw>
          </a:effec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4168914" y="2528900"/>
            <a:ext cx="1836000" cy="10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sp>
        <p:nvSpPr>
          <p:cNvPr id="92" name="TextBox 13"/>
          <p:cNvSpPr txBox="1"/>
          <p:nvPr/>
        </p:nvSpPr>
        <p:spPr>
          <a:xfrm>
            <a:off x="4355348" y="4005788"/>
            <a:ext cx="1484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latin typeface="Trebuchet MS" pitchFamily="34" charset="0"/>
                <a:ea typeface="맑은 고딕" pitchFamily="50" charset="-127"/>
              </a:rPr>
              <a:t>Ver.1.0.0</a:t>
            </a:r>
            <a:endParaRPr lang="en-US" altLang="ko-KR" sz="400" dirty="0">
              <a:latin typeface="Trebuchet MS" pitchFamily="34" charset="0"/>
              <a:ea typeface="맑은 고딕" pitchFamily="50" charset="-127"/>
            </a:endParaRPr>
          </a:p>
          <a:p>
            <a:r>
              <a:rPr lang="ko-KR" altLang="en-US" sz="600" dirty="0">
                <a:latin typeface="Trebuchet MS" pitchFamily="34" charset="0"/>
                <a:ea typeface="맑은 고딕" pitchFamily="50" charset="-127"/>
              </a:rPr>
              <a:t>최근 업데이트 </a:t>
            </a:r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: 2011.04.04. 16:45:52</a:t>
            </a:r>
            <a:endParaRPr lang="ko-KR" altLang="en-US" sz="6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93" name="TextBox 45"/>
          <p:cNvSpPr txBox="1">
            <a:spLocks noChangeArrowheads="1"/>
          </p:cNvSpPr>
          <p:nvPr/>
        </p:nvSpPr>
        <p:spPr bwMode="auto">
          <a:xfrm>
            <a:off x="4387328" y="2800362"/>
            <a:ext cx="13195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latin typeface="Trebuchet MS" pitchFamily="34" charset="0"/>
              </a:rPr>
              <a:t>언제 어디서나</a:t>
            </a:r>
            <a:endParaRPr lang="en-US" altLang="ko-KR" sz="700" dirty="0">
              <a:latin typeface="Trebuchet MS" pitchFamily="34" charset="0"/>
            </a:endParaRPr>
          </a:p>
          <a:p>
            <a:r>
              <a:rPr lang="ko-KR" altLang="en-US" sz="700" dirty="0">
                <a:latin typeface="Trebuchet MS" pitchFamily="34" charset="0"/>
              </a:rPr>
              <a:t>고객과 함께하는 </a:t>
            </a:r>
            <a:r>
              <a:rPr lang="en-US" altLang="ko-KR" sz="700" dirty="0">
                <a:latin typeface="Trebuchet MS" pitchFamily="34" charset="0"/>
              </a:rPr>
              <a:t>OOO</a:t>
            </a:r>
            <a:r>
              <a:rPr lang="ko-KR" altLang="en-US" sz="700" dirty="0">
                <a:latin typeface="Trebuchet MS" pitchFamily="34" charset="0"/>
              </a:rPr>
              <a:t>라이프</a:t>
            </a:r>
          </a:p>
        </p:txBody>
      </p:sp>
      <p:sp>
        <p:nvSpPr>
          <p:cNvPr id="94" name="타원 93"/>
          <p:cNvSpPr/>
          <p:nvPr/>
        </p:nvSpPr>
        <p:spPr bwMode="auto">
          <a:xfrm>
            <a:off x="4761758" y="5031749"/>
            <a:ext cx="155686" cy="155686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로고</a:t>
            </a:r>
          </a:p>
        </p:txBody>
      </p:sp>
      <p:sp>
        <p:nvSpPr>
          <p:cNvPr id="95" name="TextBox 45"/>
          <p:cNvSpPr txBox="1">
            <a:spLocks noChangeArrowheads="1"/>
          </p:cNvSpPr>
          <p:nvPr/>
        </p:nvSpPr>
        <p:spPr bwMode="auto">
          <a:xfrm>
            <a:off x="4857507" y="3056479"/>
            <a:ext cx="81785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050" dirty="0">
              <a:latin typeface="Trebuchet MS" pitchFamily="34" charset="0"/>
            </a:endParaRPr>
          </a:p>
          <a:p>
            <a:r>
              <a:rPr lang="en-US" altLang="ko-KR" sz="1050" b="1" dirty="0">
                <a:latin typeface="Trebuchet MS" pitchFamily="34" charset="0"/>
              </a:rPr>
              <a:t>OO </a:t>
            </a:r>
            <a:r>
              <a:rPr lang="ko-KR" altLang="en-US" sz="1050" b="1" dirty="0">
                <a:latin typeface="Trebuchet MS" pitchFamily="34" charset="0"/>
              </a:rPr>
              <a:t>서비스</a:t>
            </a:r>
            <a:endParaRPr lang="en-US" altLang="ko-KR" sz="1050" b="1" dirty="0">
              <a:latin typeface="Trebuchet MS" pitchFamily="34" charset="0"/>
            </a:endParaRPr>
          </a:p>
          <a:p>
            <a:r>
              <a:rPr lang="en-US" altLang="ko-KR" sz="600" dirty="0">
                <a:latin typeface="Trebuchet MS" pitchFamily="34" charset="0"/>
              </a:rPr>
              <a:t>SMART Service</a:t>
            </a:r>
            <a:endParaRPr lang="ko-KR" altLang="en-US" sz="400" dirty="0">
              <a:latin typeface="Trebuchet MS" pitchFamily="34" charset="0"/>
            </a:endParaRPr>
          </a:p>
        </p:txBody>
      </p:sp>
      <p:sp>
        <p:nvSpPr>
          <p:cNvPr id="96" name="TextBox 45"/>
          <p:cNvSpPr txBox="1">
            <a:spLocks noChangeArrowheads="1"/>
          </p:cNvSpPr>
          <p:nvPr/>
        </p:nvSpPr>
        <p:spPr bwMode="auto">
          <a:xfrm>
            <a:off x="4387539" y="3201849"/>
            <a:ext cx="6274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Trebuchet MS" pitchFamily="34" charset="0"/>
              </a:rPr>
              <a:t>ABC</a:t>
            </a:r>
            <a:endParaRPr lang="ko-KR" altLang="en-US" sz="1600" b="1" dirty="0">
              <a:solidFill>
                <a:srgbClr val="0070C0"/>
              </a:solidFill>
              <a:latin typeface="Trebuchet MS" pitchFamily="34" charset="0"/>
            </a:endParaRPr>
          </a:p>
        </p:txBody>
      </p:sp>
      <p:sp>
        <p:nvSpPr>
          <p:cNvPr id="97" name="TextBox 45"/>
          <p:cNvSpPr txBox="1">
            <a:spLocks noChangeArrowheads="1"/>
          </p:cNvSpPr>
          <p:nvPr/>
        </p:nvSpPr>
        <p:spPr bwMode="auto">
          <a:xfrm>
            <a:off x="4895162" y="5055731"/>
            <a:ext cx="627436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dirty="0">
                <a:solidFill>
                  <a:sysClr val="windowText" lastClr="000000"/>
                </a:solidFill>
                <a:latin typeface="Trebuchet MS" pitchFamily="34" charset="0"/>
              </a:rPr>
              <a:t>OO </a:t>
            </a:r>
            <a:r>
              <a:rPr kumimoji="0" lang="ko-KR" altLang="en-US" sz="700" b="1" dirty="0">
                <a:solidFill>
                  <a:sysClr val="windowText" lastClr="000000"/>
                </a:solidFill>
                <a:latin typeface="Trebuchet MS" pitchFamily="34" charset="0"/>
              </a:rPr>
              <a:t>서비스</a:t>
            </a:r>
          </a:p>
        </p:txBody>
      </p:sp>
      <p:sp>
        <p:nvSpPr>
          <p:cNvPr id="98" name="TextBox 65"/>
          <p:cNvSpPr txBox="1"/>
          <p:nvPr/>
        </p:nvSpPr>
        <p:spPr>
          <a:xfrm>
            <a:off x="4201147" y="4562820"/>
            <a:ext cx="17763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600" dirty="0">
                <a:latin typeface="Trebuchet MS" pitchFamily="34" charset="0"/>
                <a:ea typeface="맑은 고딕" pitchFamily="50" charset="-127"/>
              </a:rPr>
              <a:t>디바이스 및 사용자 정보 체크 중입니다</a:t>
            </a:r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.</a:t>
            </a:r>
            <a:endParaRPr lang="ko-KR" altLang="en-US" sz="600" dirty="0"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4403143" y="4768290"/>
            <a:ext cx="1372337" cy="91616"/>
            <a:chOff x="513613" y="6010734"/>
            <a:chExt cx="1372337" cy="91616"/>
          </a:xfrm>
        </p:grpSpPr>
        <p:sp>
          <p:nvSpPr>
            <p:cNvPr id="100" name="직사각형 99"/>
            <p:cNvSpPr/>
            <p:nvPr/>
          </p:nvSpPr>
          <p:spPr bwMode="auto">
            <a:xfrm flipV="1">
              <a:off x="513613" y="6010734"/>
              <a:ext cx="1372337" cy="9161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01" name="평행 사변형 100"/>
            <p:cNvSpPr/>
            <p:nvPr/>
          </p:nvSpPr>
          <p:spPr>
            <a:xfrm>
              <a:off x="518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2" name="평행 사변형 101"/>
            <p:cNvSpPr/>
            <p:nvPr/>
          </p:nvSpPr>
          <p:spPr>
            <a:xfrm>
              <a:off x="613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3" name="평행 사변형 102"/>
            <p:cNvSpPr/>
            <p:nvPr/>
          </p:nvSpPr>
          <p:spPr>
            <a:xfrm>
              <a:off x="709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4" name="평행 사변형 103"/>
            <p:cNvSpPr/>
            <p:nvPr/>
          </p:nvSpPr>
          <p:spPr>
            <a:xfrm>
              <a:off x="804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5" name="평행 사변형 104"/>
            <p:cNvSpPr/>
            <p:nvPr/>
          </p:nvSpPr>
          <p:spPr>
            <a:xfrm>
              <a:off x="899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6" name="평행 사변형 105"/>
            <p:cNvSpPr/>
            <p:nvPr/>
          </p:nvSpPr>
          <p:spPr>
            <a:xfrm>
              <a:off x="994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7" name="평행 사변형 106"/>
            <p:cNvSpPr/>
            <p:nvPr/>
          </p:nvSpPr>
          <p:spPr>
            <a:xfrm>
              <a:off x="1090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8" name="평행 사변형 107"/>
            <p:cNvSpPr/>
            <p:nvPr/>
          </p:nvSpPr>
          <p:spPr>
            <a:xfrm>
              <a:off x="1185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9" name="평행 사변형 108"/>
            <p:cNvSpPr/>
            <p:nvPr/>
          </p:nvSpPr>
          <p:spPr>
            <a:xfrm>
              <a:off x="1280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0" name="평행 사변형 109"/>
            <p:cNvSpPr/>
            <p:nvPr/>
          </p:nvSpPr>
          <p:spPr>
            <a:xfrm>
              <a:off x="1375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1" name="평행 사변형 110"/>
            <p:cNvSpPr/>
            <p:nvPr/>
          </p:nvSpPr>
          <p:spPr>
            <a:xfrm>
              <a:off x="1471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2" name="평행 사변형 111"/>
            <p:cNvSpPr/>
            <p:nvPr/>
          </p:nvSpPr>
          <p:spPr>
            <a:xfrm>
              <a:off x="1566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3" name="평행 사변형 112"/>
            <p:cNvSpPr/>
            <p:nvPr/>
          </p:nvSpPr>
          <p:spPr>
            <a:xfrm>
              <a:off x="1661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4" name="평행 사변형 113"/>
            <p:cNvSpPr/>
            <p:nvPr/>
          </p:nvSpPr>
          <p:spPr>
            <a:xfrm>
              <a:off x="1756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22" name="사각형 설명선 121"/>
          <p:cNvSpPr/>
          <p:nvPr/>
        </p:nvSpPr>
        <p:spPr>
          <a:xfrm>
            <a:off x="488950" y="2853693"/>
            <a:ext cx="1518746" cy="611820"/>
          </a:xfrm>
          <a:prstGeom prst="wedgeRectCallout">
            <a:avLst>
              <a:gd name="adj1" fmla="val 69437"/>
              <a:gd name="adj2" fmla="val 140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명 및 슬로건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요건에 따라 적용</a:t>
            </a:r>
          </a:p>
        </p:txBody>
      </p:sp>
      <p:sp>
        <p:nvSpPr>
          <p:cNvPr id="127" name="사각형 설명선 126"/>
          <p:cNvSpPr/>
          <p:nvPr/>
        </p:nvSpPr>
        <p:spPr>
          <a:xfrm>
            <a:off x="273050" y="3717032"/>
            <a:ext cx="1685963" cy="828092"/>
          </a:xfrm>
          <a:prstGeom prst="wedgeRectCallout">
            <a:avLst>
              <a:gd name="adj1" fmla="val 80366"/>
              <a:gd name="adj2" fmla="val 154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최초 진입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이후 진입 시 등으로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로딩 정책 분기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될 수 있음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개발과 협의 하여 필요 시 다르게 제공</a:t>
            </a:r>
          </a:p>
        </p:txBody>
      </p:sp>
      <p:sp>
        <p:nvSpPr>
          <p:cNvPr id="128" name="사각형 설명선 127"/>
          <p:cNvSpPr/>
          <p:nvPr/>
        </p:nvSpPr>
        <p:spPr>
          <a:xfrm>
            <a:off x="524508" y="4689140"/>
            <a:ext cx="1434505" cy="611820"/>
          </a:xfrm>
          <a:prstGeom prst="wedgeRectCallout">
            <a:avLst>
              <a:gd name="adj1" fmla="val 84259"/>
              <a:gd name="adj2" fmla="val -5238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업데이트 정보 제공</a:t>
            </a:r>
          </a:p>
        </p:txBody>
      </p:sp>
      <p:sp>
        <p:nvSpPr>
          <p:cNvPr id="130" name="사각형 설명선 129"/>
          <p:cNvSpPr/>
          <p:nvPr/>
        </p:nvSpPr>
        <p:spPr>
          <a:xfrm>
            <a:off x="6105128" y="4761148"/>
            <a:ext cx="2835672" cy="661794"/>
          </a:xfrm>
          <a:prstGeom prst="wedgeRectCallout">
            <a:avLst>
              <a:gd name="adj1" fmla="val -60781"/>
              <a:gd name="adj2" fmla="val -412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진행률 알 수 없는 경우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 Indicator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(Component &gt; loading indicator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참조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AutoShape 6"/>
          <p:cNvSpPr>
            <a:spLocks noChangeArrowheads="1"/>
          </p:cNvSpPr>
          <p:nvPr/>
        </p:nvSpPr>
        <p:spPr bwMode="auto">
          <a:xfrm>
            <a:off x="2244233" y="2276872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132" name="AutoShape 6"/>
          <p:cNvSpPr>
            <a:spLocks noChangeArrowheads="1"/>
          </p:cNvSpPr>
          <p:nvPr/>
        </p:nvSpPr>
        <p:spPr bwMode="auto">
          <a:xfrm>
            <a:off x="4160588" y="2276872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6106901" y="3238546"/>
            <a:ext cx="1623812" cy="1206000"/>
            <a:chOff x="-1995772" y="1790953"/>
            <a:chExt cx="1623812" cy="1206000"/>
          </a:xfrm>
        </p:grpSpPr>
        <p:grpSp>
          <p:nvGrpSpPr>
            <p:cNvPr id="70" name="그룹 69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77" name="직사각형 76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719831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알림</a:t>
                </a:r>
              </a:p>
            </p:txBody>
          </p:sp>
        </p:grpSp>
        <p:grpSp>
          <p:nvGrpSpPr>
            <p:cNvPr id="71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75" name="직선 연결선 74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72" name="직사각형 71"/>
            <p:cNvSpPr/>
            <p:nvPr/>
          </p:nvSpPr>
          <p:spPr>
            <a:xfrm>
              <a:off x="-1956674" y="2132856"/>
              <a:ext cx="15456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서버에 접속할 수 없습니다</a:t>
              </a:r>
              <a:r>
                <a:rPr lang="en-US" altLang="ko-KR" sz="800" dirty="0"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en-US" altLang="ko-KR" sz="800" dirty="0">
                  <a:ea typeface="맑은 고딕" pitchFamily="50" charset="-127"/>
                </a:rPr>
                <a:t>WIFI/3G</a:t>
              </a:r>
              <a:r>
                <a:rPr lang="ko-KR" altLang="en-US" sz="800" dirty="0">
                  <a:ea typeface="맑은 고딕" pitchFamily="50" charset="-127"/>
                </a:rPr>
                <a:t>연결 상태를 확인 후</a:t>
              </a:r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다시 시도해 주시기 바랍니다</a:t>
              </a:r>
              <a:r>
                <a:rPr lang="en-US" altLang="ko-KR" sz="800" dirty="0"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121" name="사각형 설명선 120"/>
          <p:cNvSpPr/>
          <p:nvPr/>
        </p:nvSpPr>
        <p:spPr>
          <a:xfrm>
            <a:off x="8057516" y="3465513"/>
            <a:ext cx="1575434" cy="693771"/>
          </a:xfrm>
          <a:prstGeom prst="wedgeRectCallout">
            <a:avLst>
              <a:gd name="adj1" fmla="val -79308"/>
              <a:gd name="adj2" fmla="val -96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네트워크 접속 오류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진입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발생할 수 있는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명시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텍스트 개체 틀 6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필요한 애플리케이션에 한하여</a:t>
            </a:r>
            <a:r>
              <a:rPr lang="en-US" altLang="ko-KR" dirty="0"/>
              <a:t>,</a:t>
            </a:r>
            <a:r>
              <a:rPr lang="ko-KR" altLang="en-US" dirty="0"/>
              <a:t> 아래와 같은 공통적인 고려사항을 바탕으로 </a:t>
            </a:r>
            <a:r>
              <a:rPr lang="en-US" altLang="ko-KR" dirty="0"/>
              <a:t>Login</a:t>
            </a:r>
            <a:r>
              <a:rPr lang="ko-KR" altLang="en-US" dirty="0"/>
              <a:t> 화면이 설계됩니다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67" name="텍스트 개체 틀 6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Login</a:t>
            </a:r>
            <a:endParaRPr lang="ko-KR" altLang="en-US" dirty="0"/>
          </a:p>
        </p:txBody>
      </p:sp>
      <p:sp>
        <p:nvSpPr>
          <p:cNvPr id="257" name="사각형 설명선 256"/>
          <p:cNvSpPr/>
          <p:nvPr/>
        </p:nvSpPr>
        <p:spPr>
          <a:xfrm>
            <a:off x="488950" y="3104964"/>
            <a:ext cx="1686087" cy="666459"/>
          </a:xfrm>
          <a:prstGeom prst="wedgeRectCallout">
            <a:avLst>
              <a:gd name="adj1" fmla="val 76974"/>
              <a:gd name="adj2" fmla="val -126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입력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Keypad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노출했을 때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입력박스 가리지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않도록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함</a:t>
            </a:r>
          </a:p>
        </p:txBody>
      </p:sp>
      <p:grpSp>
        <p:nvGrpSpPr>
          <p:cNvPr id="35" name="그룹 177"/>
          <p:cNvGrpSpPr/>
          <p:nvPr/>
        </p:nvGrpSpPr>
        <p:grpSpPr>
          <a:xfrm>
            <a:off x="2576736" y="2551043"/>
            <a:ext cx="1836000" cy="2754000"/>
            <a:chOff x="488950" y="1449388"/>
            <a:chExt cx="1836000" cy="2754000"/>
          </a:xfrm>
        </p:grpSpPr>
        <p:sp>
          <p:nvSpPr>
            <p:cNvPr id="36" name="Rectangle 174"/>
            <p:cNvSpPr>
              <a:spLocks noChangeAspect="1" noChangeArrowheads="1"/>
            </p:cNvSpPr>
            <p:nvPr/>
          </p:nvSpPr>
          <p:spPr bwMode="auto">
            <a:xfrm rot="5400000">
              <a:off x="29950" y="1908388"/>
              <a:ext cx="2754000" cy="1836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488950" y="1449388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38" name="TextBox 45"/>
          <p:cNvSpPr txBox="1">
            <a:spLocks noChangeArrowheads="1"/>
          </p:cNvSpPr>
          <p:nvPr/>
        </p:nvSpPr>
        <p:spPr bwMode="auto">
          <a:xfrm>
            <a:off x="2837679" y="2949322"/>
            <a:ext cx="131411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</a:rPr>
              <a:t>Application Title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576736" y="5065122"/>
            <a:ext cx="1828800" cy="233090"/>
            <a:chOff x="723120" y="3969817"/>
            <a:chExt cx="1617409" cy="233090"/>
          </a:xfrm>
        </p:grpSpPr>
        <p:sp>
          <p:nvSpPr>
            <p:cNvPr id="41" name="직사각형 40"/>
            <p:cNvSpPr/>
            <p:nvPr/>
          </p:nvSpPr>
          <p:spPr bwMode="auto">
            <a:xfrm>
              <a:off x="723120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고객센터</a:t>
              </a: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126108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공인인증센터</a:t>
              </a: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179904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설정</a:t>
              </a:r>
            </a:p>
          </p:txBody>
        </p:sp>
      </p:grpSp>
      <p:grpSp>
        <p:nvGrpSpPr>
          <p:cNvPr id="44" name="그룹 123"/>
          <p:cNvGrpSpPr/>
          <p:nvPr/>
        </p:nvGrpSpPr>
        <p:grpSpPr>
          <a:xfrm>
            <a:off x="2713226" y="3261114"/>
            <a:ext cx="987748" cy="748028"/>
            <a:chOff x="668524" y="2050105"/>
            <a:chExt cx="987748" cy="860563"/>
          </a:xfrm>
        </p:grpSpPr>
        <p:sp>
          <p:nvSpPr>
            <p:cNvPr id="45" name="모서리가 둥근 직사각형 44"/>
            <p:cNvSpPr/>
            <p:nvPr/>
          </p:nvSpPr>
          <p:spPr bwMode="auto">
            <a:xfrm>
              <a:off x="668524" y="2050105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ID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668524" y="2356139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비밀번호 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 bwMode="auto">
            <a:xfrm>
              <a:off x="668524" y="2662173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85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공인인증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비밀번호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 bwMode="auto">
          <a:xfrm>
            <a:off x="3772190" y="3518763"/>
            <a:ext cx="504056" cy="483079"/>
          </a:xfrm>
          <a:prstGeom prst="roundRect">
            <a:avLst>
              <a:gd name="adj" fmla="val 11294"/>
            </a:avLst>
          </a:prstGeom>
          <a:solidFill>
            <a:srgbClr val="FFFFFF">
              <a:lumMod val="85000"/>
            </a:srgbClr>
          </a:solidFill>
          <a:ln w="317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로그인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3782300" y="3256106"/>
            <a:ext cx="560380" cy="200055"/>
            <a:chOff x="1428553" y="2767437"/>
            <a:chExt cx="560380" cy="200055"/>
          </a:xfrm>
        </p:grpSpPr>
        <p:sp>
          <p:nvSpPr>
            <p:cNvPr id="50" name="AutoShape 242"/>
            <p:cNvSpPr>
              <a:spLocks noChangeArrowheads="1"/>
            </p:cNvSpPr>
            <p:nvPr/>
          </p:nvSpPr>
          <p:spPr bwMode="auto">
            <a:xfrm>
              <a:off x="1428553" y="2793179"/>
              <a:ext cx="151200" cy="15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  <a:sym typeface="Webdings" pitchFamily="18" charset="2"/>
                </a:rPr>
                <a:t></a:t>
              </a:r>
            </a:p>
          </p:txBody>
        </p:sp>
        <p:sp>
          <p:nvSpPr>
            <p:cNvPr id="51" name="TextBox 27"/>
            <p:cNvSpPr txBox="1">
              <a:spLocks noChangeArrowheads="1"/>
            </p:cNvSpPr>
            <p:nvPr/>
          </p:nvSpPr>
          <p:spPr bwMode="auto">
            <a:xfrm>
              <a:off x="1536565" y="2767437"/>
              <a:ext cx="452368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MingLiU_HKSCS" pitchFamily="18" charset="-120"/>
                </a:rPr>
                <a:t>ID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저장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972135" y="4149080"/>
            <a:ext cx="1102495" cy="200055"/>
            <a:chOff x="2972135" y="4149080"/>
            <a:chExt cx="1102495" cy="200055"/>
          </a:xfrm>
        </p:grpSpPr>
        <p:sp>
          <p:nvSpPr>
            <p:cNvPr id="52" name="TextBox 27"/>
            <p:cNvSpPr txBox="1">
              <a:spLocks noChangeArrowheads="1"/>
            </p:cNvSpPr>
            <p:nvPr/>
          </p:nvSpPr>
          <p:spPr bwMode="auto">
            <a:xfrm>
              <a:off x="3441123" y="4149080"/>
              <a:ext cx="63350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시세조회용</a:t>
              </a:r>
            </a:p>
          </p:txBody>
        </p:sp>
        <p:sp>
          <p:nvSpPr>
            <p:cNvPr id="56" name="모서리가 둥근 직사각형 378"/>
            <p:cNvSpPr>
              <a:spLocks noChangeArrowheads="1"/>
            </p:cNvSpPr>
            <p:nvPr/>
          </p:nvSpPr>
          <p:spPr bwMode="auto">
            <a:xfrm>
              <a:off x="2995478" y="4168107"/>
              <a:ext cx="469912" cy="162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2F"/>
                </a:gs>
                <a:gs pos="50000">
                  <a:srgbClr val="339966"/>
                </a:gs>
                <a:gs pos="100000">
                  <a:srgbClr val="6FCF6F"/>
                </a:gs>
              </a:gsLst>
              <a:lin ang="5400000" scaled="1"/>
            </a:gra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square"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7" name="모서리가 둥근 직사각형 379"/>
            <p:cNvSpPr>
              <a:spLocks noChangeArrowheads="1"/>
            </p:cNvSpPr>
            <p:nvPr/>
          </p:nvSpPr>
          <p:spPr bwMode="auto">
            <a:xfrm>
              <a:off x="3263753" y="4176615"/>
              <a:ext cx="209562" cy="162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5" name="직사각형 377"/>
            <p:cNvSpPr>
              <a:spLocks noChangeArrowheads="1"/>
            </p:cNvSpPr>
            <p:nvPr/>
          </p:nvSpPr>
          <p:spPr bwMode="auto">
            <a:xfrm>
              <a:off x="2972135" y="4149080"/>
              <a:ext cx="306494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ON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</p:grpSp>
      <p:sp>
        <p:nvSpPr>
          <p:cNvPr id="58" name="모서리가 둥근 직사각형 57"/>
          <p:cNvSpPr/>
          <p:nvPr/>
        </p:nvSpPr>
        <p:spPr bwMode="auto">
          <a:xfrm>
            <a:off x="4665148" y="3518763"/>
            <a:ext cx="504056" cy="483079"/>
          </a:xfrm>
          <a:prstGeom prst="roundRect">
            <a:avLst>
              <a:gd name="adj" fmla="val 11294"/>
            </a:avLst>
          </a:prstGeom>
          <a:gradFill rotWithShape="1">
            <a:gsLst>
              <a:gs pos="0">
                <a:srgbClr val="8E0000"/>
              </a:gs>
              <a:gs pos="35001">
                <a:srgbClr val="C00000"/>
              </a:gs>
              <a:gs pos="100000">
                <a:srgbClr val="C00000"/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로그인</a:t>
            </a:r>
          </a:p>
        </p:txBody>
      </p:sp>
      <p:cxnSp>
        <p:nvCxnSpPr>
          <p:cNvPr id="59" name="직선 화살표 연결선 58"/>
          <p:cNvCxnSpPr>
            <a:stCxn id="48" idx="3"/>
            <a:endCxn id="58" idx="1"/>
          </p:cNvCxnSpPr>
          <p:nvPr/>
        </p:nvCxnSpPr>
        <p:spPr bwMode="auto">
          <a:xfrm>
            <a:off x="4276246" y="3760303"/>
            <a:ext cx="388902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557136" y="3194695"/>
            <a:ext cx="106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모든 정보 입력 시 </a:t>
            </a:r>
            <a:endParaRPr lang="en-US" altLang="ko-KR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  <a:p>
            <a:pPr marL="342900" marR="0" lvl="0" indent="-342900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활성화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754840" y="2802463"/>
            <a:ext cx="727429" cy="123111"/>
            <a:chOff x="687654" y="1983507"/>
            <a:chExt cx="727429" cy="123111"/>
          </a:xfrm>
        </p:grpSpPr>
        <p:sp>
          <p:nvSpPr>
            <p:cNvPr id="62" name="TextBox 45"/>
            <p:cNvSpPr txBox="1">
              <a:spLocks noChangeArrowheads="1"/>
            </p:cNvSpPr>
            <p:nvPr/>
          </p:nvSpPr>
          <p:spPr bwMode="auto">
            <a:xfrm>
              <a:off x="687654" y="1983507"/>
              <a:ext cx="7200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바로바로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63" name="번개 62"/>
            <p:cNvSpPr/>
            <p:nvPr/>
          </p:nvSpPr>
          <p:spPr bwMode="auto">
            <a:xfrm flipH="1">
              <a:off x="1307071" y="1986883"/>
              <a:ext cx="108012" cy="114842"/>
            </a:xfrm>
            <a:prstGeom prst="lightningBolt">
              <a:avLst/>
            </a:prstGeom>
            <a:solidFill>
              <a:srgbClr val="000000">
                <a:lumMod val="65000"/>
                <a:lumOff val="3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88" name="사각형 설명선 87"/>
          <p:cNvSpPr/>
          <p:nvPr/>
        </p:nvSpPr>
        <p:spPr>
          <a:xfrm>
            <a:off x="4034065" y="5445224"/>
            <a:ext cx="1503135" cy="611820"/>
          </a:xfrm>
          <a:prstGeom prst="wedgeRectCallout">
            <a:avLst>
              <a:gd name="adj1" fmla="val 9757"/>
              <a:gd name="adj2" fmla="val -27518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입력 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 됨</a:t>
            </a:r>
          </a:p>
        </p:txBody>
      </p:sp>
      <p:sp>
        <p:nvSpPr>
          <p:cNvPr id="89" name="사각형 설명선 88"/>
          <p:cNvSpPr/>
          <p:nvPr/>
        </p:nvSpPr>
        <p:spPr>
          <a:xfrm>
            <a:off x="8057516" y="3465513"/>
            <a:ext cx="1575434" cy="693771"/>
          </a:xfrm>
          <a:prstGeom prst="wedgeRectCallout">
            <a:avLst>
              <a:gd name="adj1" fmla="val -79308"/>
              <a:gd name="adj2" fmla="val -96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오류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발생할 수 있는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명시</a:t>
            </a:r>
          </a:p>
        </p:txBody>
      </p:sp>
      <p:sp>
        <p:nvSpPr>
          <p:cNvPr id="90" name="사각형 설명선 89"/>
          <p:cNvSpPr/>
          <p:nvPr/>
        </p:nvSpPr>
        <p:spPr>
          <a:xfrm>
            <a:off x="4106180" y="1860198"/>
            <a:ext cx="1464983" cy="609105"/>
          </a:xfrm>
          <a:prstGeom prst="wedgeRectCallout">
            <a:avLst>
              <a:gd name="adj1" fmla="val -54450"/>
              <a:gd name="adj2" fmla="val 1779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특성 및 요건에 따라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저장 체크박스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</a:t>
            </a:r>
          </a:p>
        </p:txBody>
      </p:sp>
      <p:sp>
        <p:nvSpPr>
          <p:cNvPr id="127" name="십자형 126"/>
          <p:cNvSpPr>
            <a:spLocks noChangeArrowheads="1"/>
          </p:cNvSpPr>
          <p:nvPr/>
        </p:nvSpPr>
        <p:spPr bwMode="auto">
          <a:xfrm rot="2700000">
            <a:off x="2617162" y="2711206"/>
            <a:ext cx="144000" cy="144000"/>
          </a:xfrm>
          <a:prstGeom prst="plus">
            <a:avLst>
              <a:gd name="adj" fmla="val 46425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charset="-127"/>
              <a:cs typeface="+mn-cs"/>
              <a:sym typeface="Wingdings 2" pitchFamily="18" charset="2"/>
            </a:endParaRPr>
          </a:p>
        </p:txBody>
      </p:sp>
      <p:sp>
        <p:nvSpPr>
          <p:cNvPr id="131" name="사각형 설명선 130"/>
          <p:cNvSpPr/>
          <p:nvPr/>
        </p:nvSpPr>
        <p:spPr>
          <a:xfrm>
            <a:off x="488950" y="2276872"/>
            <a:ext cx="1788573" cy="609105"/>
          </a:xfrm>
          <a:prstGeom prst="wedgeRectCallout">
            <a:avLst>
              <a:gd name="adj1" fmla="val 64919"/>
              <a:gd name="adj2" fmla="val 361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없이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진입이 가능한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], [X], 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제공</a:t>
            </a:r>
          </a:p>
        </p:txBody>
      </p:sp>
      <p:sp>
        <p:nvSpPr>
          <p:cNvPr id="132" name="사각형 설명선 131"/>
          <p:cNvSpPr/>
          <p:nvPr/>
        </p:nvSpPr>
        <p:spPr>
          <a:xfrm>
            <a:off x="1136576" y="5013176"/>
            <a:ext cx="1126150" cy="503808"/>
          </a:xfrm>
          <a:prstGeom prst="wedgeRectCallout">
            <a:avLst>
              <a:gd name="adj1" fmla="val 70788"/>
              <a:gd name="adj2" fmla="val -202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관련 필요한 메뉴는 요건 확인 후 제공</a:t>
            </a:r>
          </a:p>
        </p:txBody>
      </p:sp>
      <p:sp>
        <p:nvSpPr>
          <p:cNvPr id="133" name="사각형 설명선 132"/>
          <p:cNvSpPr/>
          <p:nvPr/>
        </p:nvSpPr>
        <p:spPr>
          <a:xfrm>
            <a:off x="273050" y="4010897"/>
            <a:ext cx="2123666" cy="666459"/>
          </a:xfrm>
          <a:prstGeom prst="wedgeRectCallout">
            <a:avLst>
              <a:gd name="adj1" fmla="val 69165"/>
              <a:gd name="adj2" fmla="val -101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ID/PW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공인인증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로그인을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분기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해야 하는 금융 애플리케이션의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경우 요건 확인 후 해당 기능 제공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5927362" y="1970972"/>
            <a:ext cx="1623812" cy="1206000"/>
            <a:chOff x="-1995772" y="1790953"/>
            <a:chExt cx="1623812" cy="1206000"/>
          </a:xfrm>
        </p:grpSpPr>
        <p:grpSp>
          <p:nvGrpSpPr>
            <p:cNvPr id="54" name="그룹 53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71" name="직사각형 70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4704594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알림</a:t>
                </a:r>
              </a:p>
            </p:txBody>
          </p:sp>
        </p:grpSp>
        <p:grpSp>
          <p:nvGrpSpPr>
            <p:cNvPr id="64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70" name="직선 연결선 69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68" name="직사각형 67"/>
            <p:cNvSpPr/>
            <p:nvPr/>
          </p:nvSpPr>
          <p:spPr>
            <a:xfrm>
              <a:off x="-1963887" y="2132856"/>
              <a:ext cx="1560042" cy="5478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ea typeface="맑은 고딕" pitchFamily="50" charset="-127"/>
                </a:rPr>
                <a:t>비밀번호가 일치하지 </a:t>
              </a:r>
              <a:endParaRPr lang="en-US" altLang="ko-KR" sz="800" dirty="0">
                <a:ea typeface="맑은 고딕" pitchFamily="50" charset="-127"/>
              </a:endParaRPr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않습니다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  <a:r>
                <a:rPr lang="ko-KR" altLang="en-US" sz="800" dirty="0">
                  <a:ea typeface="맑은 고딕" pitchFamily="50" charset="-127"/>
                </a:rPr>
                <a:t>다시 시도해주세요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</a:p>
            <a:p>
              <a:pPr algn="ctr"/>
              <a:r>
                <a:rPr lang="en-US" altLang="ko-KR" sz="800" dirty="0">
                  <a:ea typeface="맑은 고딕" pitchFamily="50" charset="-127"/>
                </a:rPr>
                <a:t>[</a:t>
              </a:r>
              <a:r>
                <a:rPr lang="ko-KR" altLang="en-US" sz="800" dirty="0">
                  <a:ea typeface="맑은 고딕" pitchFamily="50" charset="-127"/>
                </a:rPr>
                <a:t>오류 </a:t>
              </a:r>
              <a:r>
                <a:rPr lang="en-US" altLang="ko-KR" sz="800" dirty="0">
                  <a:ea typeface="맑은 고딕" pitchFamily="50" charset="-127"/>
                </a:rPr>
                <a:t>N/5</a:t>
              </a:r>
              <a:r>
                <a:rPr lang="ko-KR" altLang="en-US" sz="800" dirty="0">
                  <a:ea typeface="맑은 고딕" pitchFamily="50" charset="-127"/>
                </a:rPr>
                <a:t>회</a:t>
              </a:r>
              <a:r>
                <a:rPr lang="en-US" altLang="ko-KR" sz="800" dirty="0">
                  <a:ea typeface="맑은 고딕" pitchFamily="50" charset="-127"/>
                </a:rPr>
                <a:t>]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927362" y="3267116"/>
            <a:ext cx="1623812" cy="1206000"/>
            <a:chOff x="-1995772" y="1790953"/>
            <a:chExt cx="1623812" cy="1206000"/>
          </a:xfrm>
        </p:grpSpPr>
        <p:grpSp>
          <p:nvGrpSpPr>
            <p:cNvPr id="75" name="그룹 74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92" name="직사각형 91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4711742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알림</a:t>
                </a:r>
              </a:p>
            </p:txBody>
          </p:sp>
        </p:grpSp>
        <p:grpSp>
          <p:nvGrpSpPr>
            <p:cNvPr id="85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91" name="직선 연결선 90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86" name="직사각형 85"/>
            <p:cNvSpPr/>
            <p:nvPr/>
          </p:nvSpPr>
          <p:spPr>
            <a:xfrm>
              <a:off x="-1848471" y="2277501"/>
              <a:ext cx="13292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존재하지 않는 </a:t>
              </a:r>
              <a:r>
                <a:rPr lang="en-US" altLang="ko-KR" sz="800" dirty="0">
                  <a:ea typeface="맑은 고딕" pitchFamily="50" charset="-127"/>
                </a:rPr>
                <a:t>ID </a:t>
              </a:r>
              <a:r>
                <a:rPr lang="ko-KR" altLang="en-US" sz="800" dirty="0">
                  <a:ea typeface="맑은 고딕" pitchFamily="50" charset="-127"/>
                </a:rPr>
                <a:t>입니다</a:t>
              </a:r>
              <a:r>
                <a:rPr lang="en-US" altLang="ko-KR" sz="800" dirty="0"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927362" y="4527256"/>
            <a:ext cx="1623812" cy="1206000"/>
            <a:chOff x="-1995772" y="1790953"/>
            <a:chExt cx="1623812" cy="1206000"/>
          </a:xfrm>
        </p:grpSpPr>
        <p:grpSp>
          <p:nvGrpSpPr>
            <p:cNvPr id="96" name="그룹 95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101" name="직사각형 100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4748989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알림</a:t>
                </a:r>
              </a:p>
            </p:txBody>
          </p:sp>
        </p:grpSp>
        <p:grpSp>
          <p:nvGrpSpPr>
            <p:cNvPr id="97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100" name="직선 연결선 99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98" name="직사각형 97"/>
            <p:cNvSpPr/>
            <p:nvPr/>
          </p:nvSpPr>
          <p:spPr>
            <a:xfrm>
              <a:off x="-1986329" y="2145672"/>
              <a:ext cx="1604927" cy="5478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ea typeface="맑은 고딕" pitchFamily="50" charset="-127"/>
                </a:rPr>
                <a:t>공인인증 비밀번호가 일치하지 </a:t>
              </a:r>
              <a:endParaRPr lang="en-US" altLang="ko-KR" sz="800" dirty="0">
                <a:ea typeface="맑은 고딕" pitchFamily="50" charset="-127"/>
              </a:endParaRPr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않습니다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  <a:r>
                <a:rPr lang="ko-KR" altLang="en-US" sz="800" dirty="0">
                  <a:ea typeface="맑은 고딕" pitchFamily="50" charset="-127"/>
                </a:rPr>
                <a:t>다시 시도해주세요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</a:p>
            <a:p>
              <a:pPr algn="ctr"/>
              <a:r>
                <a:rPr lang="en-US" altLang="ko-KR" sz="800" dirty="0">
                  <a:ea typeface="맑은 고딕" pitchFamily="50" charset="-127"/>
                </a:rPr>
                <a:t>[</a:t>
              </a:r>
              <a:r>
                <a:rPr lang="ko-KR" altLang="en-US" sz="800" dirty="0">
                  <a:ea typeface="맑은 고딕" pitchFamily="50" charset="-127"/>
                </a:rPr>
                <a:t>오류 </a:t>
              </a:r>
              <a:r>
                <a:rPr lang="en-US" altLang="ko-KR" sz="800" dirty="0">
                  <a:ea typeface="맑은 고딕" pitchFamily="50" charset="-127"/>
                </a:rPr>
                <a:t>N/7</a:t>
              </a:r>
              <a:r>
                <a:rPr lang="ko-KR" altLang="en-US" sz="800" dirty="0">
                  <a:ea typeface="맑은 고딕" pitchFamily="50" charset="-127"/>
                </a:rPr>
                <a:t>회</a:t>
              </a:r>
              <a:r>
                <a:rPr lang="en-US" altLang="ko-KR" sz="800" dirty="0">
                  <a:ea typeface="맑은 고딕" pitchFamily="50" charset="-127"/>
                </a:rPr>
                <a:t>]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검색기능을</a:t>
            </a:r>
            <a:r>
              <a:rPr lang="en-US" altLang="ko-KR" dirty="0"/>
              <a:t> </a:t>
            </a:r>
            <a:r>
              <a:rPr lang="ko-KR" altLang="en-US" dirty="0"/>
              <a:t>제공할 경우 공통 </a:t>
            </a:r>
            <a:r>
              <a:rPr lang="en-US" altLang="ko-KR" dirty="0"/>
              <a:t>Flow</a:t>
            </a:r>
            <a:r>
              <a:rPr lang="ko-KR" altLang="en-US" dirty="0"/>
              <a:t>로 설계합니다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Search</a:t>
            </a:r>
            <a:endParaRPr lang="ko-KR" altLang="en-US" dirty="0"/>
          </a:p>
        </p:txBody>
      </p:sp>
      <p:pic>
        <p:nvPicPr>
          <p:cNvPr id="256" name="그림 25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320" y="2255170"/>
            <a:ext cx="5711136" cy="3260714"/>
          </a:xfrm>
          <a:prstGeom prst="rect">
            <a:avLst/>
          </a:prstGeom>
          <a:noFill/>
        </p:spPr>
      </p:pic>
      <p:sp>
        <p:nvSpPr>
          <p:cNvPr id="257" name="사각형 설명선 256"/>
          <p:cNvSpPr/>
          <p:nvPr/>
        </p:nvSpPr>
        <p:spPr>
          <a:xfrm>
            <a:off x="524508" y="2564904"/>
            <a:ext cx="1434505" cy="611820"/>
          </a:xfrm>
          <a:prstGeom prst="wedgeRectCallout">
            <a:avLst>
              <a:gd name="adj1" fmla="val 72455"/>
              <a:gd name="adj2" fmla="val -1778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반드시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그려주어야 함</a:t>
            </a:r>
          </a:p>
        </p:txBody>
      </p:sp>
      <p:sp>
        <p:nvSpPr>
          <p:cNvPr id="258" name="사각형 설명선 257"/>
          <p:cNvSpPr/>
          <p:nvPr/>
        </p:nvSpPr>
        <p:spPr>
          <a:xfrm>
            <a:off x="596516" y="4293095"/>
            <a:ext cx="1359534" cy="693771"/>
          </a:xfrm>
          <a:prstGeom prst="wedgeRectCallout">
            <a:avLst>
              <a:gd name="adj1" fmla="val 81365"/>
              <a:gd name="adj2" fmla="val -1942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검색어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여부 개발 확인 및 명시 필요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7797316" y="2204864"/>
            <a:ext cx="1434505" cy="612068"/>
          </a:xfrm>
          <a:prstGeom prst="wedgeRectCallout">
            <a:avLst>
              <a:gd name="adj1" fmla="val -64257"/>
              <a:gd name="adj2" fmla="val -2368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화면은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되도록 화면을 전환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제공함 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3764868" y="5589240"/>
            <a:ext cx="1584176" cy="693771"/>
          </a:xfrm>
          <a:prstGeom prst="wedgeRectCallout">
            <a:avLst>
              <a:gd name="adj1" fmla="val -19522"/>
              <a:gd name="adj2" fmla="val -880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입력한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검색어는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결과 값에 하이라이트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(Highlight)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 </a:t>
            </a:r>
          </a:p>
        </p:txBody>
      </p:sp>
      <p:sp>
        <p:nvSpPr>
          <p:cNvPr id="11" name="사각형 설명선 10"/>
          <p:cNvSpPr/>
          <p:nvPr/>
        </p:nvSpPr>
        <p:spPr>
          <a:xfrm>
            <a:off x="7797316" y="4509120"/>
            <a:ext cx="1434505" cy="612068"/>
          </a:xfrm>
          <a:prstGeom prst="wedgeRectCallout">
            <a:avLst>
              <a:gd name="adj1" fmla="val -64257"/>
              <a:gd name="adj2" fmla="val -2368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후 결과가 없을 경우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Contents Case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 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358616" y="2315382"/>
            <a:ext cx="338802" cy="165036"/>
            <a:chOff x="-4041012" y="4437386"/>
            <a:chExt cx="338802" cy="165036"/>
          </a:xfrm>
        </p:grpSpPr>
        <p:pic>
          <p:nvPicPr>
            <p:cNvPr id="14" name="그림 13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16" name="그룹 15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18" name="갈매기형 수장 17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719622" y="2318400"/>
            <a:ext cx="338802" cy="165036"/>
            <a:chOff x="-4041012" y="4437386"/>
            <a:chExt cx="338802" cy="165036"/>
          </a:xfrm>
        </p:grpSpPr>
        <p:pic>
          <p:nvPicPr>
            <p:cNvPr id="20" name="그림 19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1" name="그룹 20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23" name="갈매기형 수장 22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058916" y="3951724"/>
            <a:ext cx="338802" cy="165036"/>
            <a:chOff x="-4041012" y="4437386"/>
            <a:chExt cx="338802" cy="165036"/>
          </a:xfrm>
        </p:grpSpPr>
        <p:pic>
          <p:nvPicPr>
            <p:cNvPr id="25" name="그림 24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6" name="그룹 25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28" name="갈매기형 수장 27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6412302" y="3951724"/>
            <a:ext cx="338802" cy="165036"/>
            <a:chOff x="-4041012" y="4437386"/>
            <a:chExt cx="338802" cy="165036"/>
          </a:xfrm>
        </p:grpSpPr>
        <p:pic>
          <p:nvPicPr>
            <p:cNvPr id="30" name="그림 29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31" name="그룹 30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33" name="갈매기형 수장 32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그림 18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3823" y="2348880"/>
            <a:ext cx="5415482" cy="1340183"/>
          </a:xfrm>
          <a:prstGeom prst="rect">
            <a:avLst/>
          </a:prstGeom>
          <a:noFill/>
        </p:spPr>
      </p:pic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화면에서 삭제 버튼을 직접 제공할 지</a:t>
            </a:r>
            <a:r>
              <a:rPr lang="en-US" altLang="ko-KR" dirty="0"/>
              <a:t>, Long Press </a:t>
            </a:r>
            <a:r>
              <a:rPr lang="ko-KR" altLang="en-US" dirty="0"/>
              <a:t>등의 액션 후에 제공할 지</a:t>
            </a:r>
            <a:r>
              <a:rPr lang="en-US" altLang="ko-KR" dirty="0"/>
              <a:t> </a:t>
            </a:r>
            <a:r>
              <a:rPr lang="ko-KR" altLang="en-US" dirty="0"/>
              <a:t>등 화면 특성에 맞도록 정의합니다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Delete</a:t>
            </a:r>
            <a:endParaRPr lang="ko-KR" altLang="en-US" dirty="0"/>
          </a:p>
        </p:txBody>
      </p:sp>
      <p:sp>
        <p:nvSpPr>
          <p:cNvPr id="5" name="사각형 설명선 4"/>
          <p:cNvSpPr/>
          <p:nvPr/>
        </p:nvSpPr>
        <p:spPr>
          <a:xfrm>
            <a:off x="488950" y="3356992"/>
            <a:ext cx="1434505" cy="611820"/>
          </a:xfrm>
          <a:prstGeom prst="wedgeRectCallout">
            <a:avLst>
              <a:gd name="adj1" fmla="val 70094"/>
              <a:gd name="adj2" fmla="val -67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반드시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그려주어야 함</a:t>
            </a:r>
          </a:p>
        </p:txBody>
      </p:sp>
      <p:pic>
        <p:nvPicPr>
          <p:cNvPr id="7" name="그림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9387" y="3950010"/>
            <a:ext cx="5069723" cy="1584176"/>
          </a:xfrm>
          <a:prstGeom prst="rect">
            <a:avLst/>
          </a:prstGeom>
          <a:noFill/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161702" y="3970149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144688" y="3813951"/>
            <a:ext cx="56166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 설명선 11"/>
          <p:cNvSpPr/>
          <p:nvPr/>
        </p:nvSpPr>
        <p:spPr>
          <a:xfrm>
            <a:off x="3770908" y="5841368"/>
            <a:ext cx="1267817" cy="492757"/>
          </a:xfrm>
          <a:prstGeom prst="wedgeRectCallout">
            <a:avLst>
              <a:gd name="adj1" fmla="val -3522"/>
              <a:gd name="adj2" fmla="val -1236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화면으로 이동함</a:t>
            </a:r>
          </a:p>
        </p:txBody>
      </p:sp>
      <p:sp>
        <p:nvSpPr>
          <p:cNvPr id="13" name="사각형 설명선 12"/>
          <p:cNvSpPr/>
          <p:nvPr/>
        </p:nvSpPr>
        <p:spPr>
          <a:xfrm>
            <a:off x="3579206" y="1808163"/>
            <a:ext cx="1121382" cy="514058"/>
          </a:xfrm>
          <a:prstGeom prst="wedgeRectCallout">
            <a:avLst>
              <a:gd name="adj1" fmla="val -47544"/>
              <a:gd name="adj2" fmla="val 2874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편집 모드 진입 후 삭제 버튼 제공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1360376" y="4440238"/>
            <a:ext cx="1121382" cy="514058"/>
          </a:xfrm>
          <a:prstGeom prst="wedgeRectCallout">
            <a:avLst>
              <a:gd name="adj1" fmla="val 69390"/>
              <a:gd name="adj2" fmla="val -7856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버튼 직접 제공</a:t>
            </a:r>
          </a:p>
        </p:txBody>
      </p:sp>
      <p:sp>
        <p:nvSpPr>
          <p:cNvPr id="185" name="AutoShape 6"/>
          <p:cNvSpPr>
            <a:spLocks noChangeArrowheads="1"/>
          </p:cNvSpPr>
          <p:nvPr/>
        </p:nvSpPr>
        <p:spPr bwMode="auto">
          <a:xfrm>
            <a:off x="2161702" y="2096852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89002" y="4013698"/>
            <a:ext cx="338802" cy="165036"/>
            <a:chOff x="-4041012" y="4437386"/>
            <a:chExt cx="338802" cy="165036"/>
          </a:xfrm>
        </p:grpSpPr>
        <p:pic>
          <p:nvPicPr>
            <p:cNvPr id="17" name="그림 16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18" name="그룹 17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21" name="갈매기형 수장 20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2237904" y="2387168"/>
            <a:ext cx="338802" cy="165036"/>
            <a:chOff x="-4041012" y="4437386"/>
            <a:chExt cx="338802" cy="165036"/>
          </a:xfrm>
        </p:grpSpPr>
        <p:pic>
          <p:nvPicPr>
            <p:cNvPr id="23" name="그림 22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4" name="그룹 23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26" name="갈매기형 수장 25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6732084" y="2389138"/>
            <a:ext cx="338802" cy="165036"/>
            <a:chOff x="-4041012" y="4437386"/>
            <a:chExt cx="338802" cy="165036"/>
          </a:xfrm>
        </p:grpSpPr>
        <p:pic>
          <p:nvPicPr>
            <p:cNvPr id="28" name="그림 27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9" name="그룹 28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31" name="갈매기형 수장 30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668492" y="4013698"/>
            <a:ext cx="338802" cy="165036"/>
            <a:chOff x="-4041012" y="4437386"/>
            <a:chExt cx="338802" cy="165036"/>
          </a:xfrm>
        </p:grpSpPr>
        <p:pic>
          <p:nvPicPr>
            <p:cNvPr id="33" name="그림 32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34" name="그룹 33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36" name="갈매기형 수장 35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26497" y="507997"/>
            <a:ext cx="9271019" cy="254000"/>
          </a:xfrm>
        </p:spPr>
        <p:txBody>
          <a:bodyPr/>
          <a:lstStyle/>
          <a:p>
            <a:r>
              <a:rPr lang="en-US" altLang="ko-KR" dirty="0"/>
              <a:t>2. Touchable Object Size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</p:spPr>
        <p:txBody>
          <a:bodyPr/>
          <a:lstStyle/>
          <a:p>
            <a:pPr marL="0" indent="0" defTabSz="941388" latinLnBrk="0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터치 디바이스의 화면을 구성하는 요소 중 이벤트 링크가 있는 컨트롤러는 조작 오류를 최소화 하기 위해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41388" latinLnBrk="0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사용자가 손으로 터치할 수 있는 최소한의  크기로 제공 되어야 합니다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Document Widget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41" name="Rectangle 9"/>
          <p:cNvSpPr>
            <a:spLocks/>
          </p:cNvSpPr>
          <p:nvPr/>
        </p:nvSpPr>
        <p:spPr bwMode="auto">
          <a:xfrm>
            <a:off x="6817262" y="4273839"/>
            <a:ext cx="984511" cy="984512"/>
          </a:xfrm>
          <a:prstGeom prst="rect">
            <a:avLst/>
          </a:prstGeom>
          <a:noFill/>
          <a:ln w="28575">
            <a:solidFill>
              <a:srgbClr val="333333"/>
            </a:solidFill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ctr"/>
            <a:endParaRPr kumimoji="0" lang="ko-KR" altLang="ko-KR" sz="800">
              <a:solidFill>
                <a:srgbClr val="000000"/>
              </a:solidFill>
              <a:latin typeface="+mn-lt"/>
              <a:sym typeface="Arial" pitchFamily="34" charset="0"/>
            </a:endParaRPr>
          </a:p>
        </p:txBody>
      </p:sp>
      <p:sp>
        <p:nvSpPr>
          <p:cNvPr id="42" name="Rectangle 9"/>
          <p:cNvSpPr>
            <a:spLocks/>
          </p:cNvSpPr>
          <p:nvPr/>
        </p:nvSpPr>
        <p:spPr bwMode="auto">
          <a:xfrm>
            <a:off x="5435755" y="4273839"/>
            <a:ext cx="984511" cy="984512"/>
          </a:xfrm>
          <a:prstGeom prst="rect">
            <a:avLst/>
          </a:prstGeom>
          <a:noFill/>
          <a:ln w="28575">
            <a:solidFill>
              <a:srgbClr val="333333"/>
            </a:solidFill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ctr"/>
            <a:endParaRPr kumimoji="0" lang="ko-KR" altLang="ko-KR" sz="800">
              <a:solidFill>
                <a:srgbClr val="000000"/>
              </a:solidFill>
              <a:latin typeface="+mn-lt"/>
              <a:sym typeface="Arial" pitchFamily="34" charset="0"/>
            </a:endParaRPr>
          </a:p>
        </p:txBody>
      </p:sp>
      <p:sp>
        <p:nvSpPr>
          <p:cNvPr id="43" name="Rectangle 9"/>
          <p:cNvSpPr>
            <a:spLocks/>
          </p:cNvSpPr>
          <p:nvPr/>
        </p:nvSpPr>
        <p:spPr bwMode="auto">
          <a:xfrm>
            <a:off x="8198769" y="4273839"/>
            <a:ext cx="984511" cy="984512"/>
          </a:xfrm>
          <a:prstGeom prst="rect">
            <a:avLst/>
          </a:prstGeom>
          <a:noFill/>
          <a:ln w="28575">
            <a:solidFill>
              <a:srgbClr val="333333"/>
            </a:solidFill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ctr"/>
            <a:endParaRPr kumimoji="0" lang="ko-KR" altLang="ko-KR" sz="800">
              <a:solidFill>
                <a:srgbClr val="000000"/>
              </a:solidFill>
              <a:latin typeface="+mn-lt"/>
              <a:sym typeface="Arial" pitchFamily="34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5927793" y="4082086"/>
            <a:ext cx="0" cy="1379849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237642" y="4766095"/>
            <a:ext cx="4139540" cy="0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309407" y="4082088"/>
            <a:ext cx="0" cy="1379849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8691022" y="4082086"/>
            <a:ext cx="0" cy="1379849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ine 15"/>
          <p:cNvSpPr>
            <a:spLocks noChangeShapeType="1"/>
          </p:cNvSpPr>
          <p:nvPr/>
        </p:nvSpPr>
        <p:spPr bwMode="auto">
          <a:xfrm>
            <a:off x="5933684" y="4195861"/>
            <a:ext cx="1377725" cy="0"/>
          </a:xfrm>
          <a:prstGeom prst="line">
            <a:avLst/>
          </a:prstGeom>
          <a:noFill/>
          <a:ln w="3175">
            <a:solidFill>
              <a:srgbClr val="DA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ko-KR" altLang="en-US" sz="800">
              <a:latin typeface="+mn-lt"/>
            </a:endParaRPr>
          </a:p>
        </p:txBody>
      </p:sp>
      <p:sp>
        <p:nvSpPr>
          <p:cNvPr id="61" name="Text Box 17"/>
          <p:cNvSpPr txBox="1">
            <a:spLocks/>
          </p:cNvSpPr>
          <p:nvPr/>
        </p:nvSpPr>
        <p:spPr bwMode="auto">
          <a:xfrm>
            <a:off x="6166590" y="3972778"/>
            <a:ext cx="951280" cy="2154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23" tIns="45712" rIns="91423" bIns="45712">
            <a:spAutoFit/>
          </a:bodyPr>
          <a:lstStyle/>
          <a:p>
            <a:pPr algn="ctr" defTabSz="650875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13 mm</a:t>
            </a:r>
          </a:p>
        </p:txBody>
      </p:sp>
      <p:sp>
        <p:nvSpPr>
          <p:cNvPr id="62" name="Line 15"/>
          <p:cNvSpPr>
            <a:spLocks noChangeShapeType="1"/>
          </p:cNvSpPr>
          <p:nvPr/>
        </p:nvSpPr>
        <p:spPr bwMode="auto">
          <a:xfrm>
            <a:off x="7317524" y="4195875"/>
            <a:ext cx="1377725" cy="0"/>
          </a:xfrm>
          <a:prstGeom prst="line">
            <a:avLst/>
          </a:prstGeom>
          <a:noFill/>
          <a:ln w="3175">
            <a:solidFill>
              <a:srgbClr val="DA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ko-KR" altLang="en-US" sz="800">
              <a:latin typeface="+mn-lt"/>
            </a:endParaRPr>
          </a:p>
        </p:txBody>
      </p:sp>
      <p:sp>
        <p:nvSpPr>
          <p:cNvPr id="63" name="Text Box 17"/>
          <p:cNvSpPr txBox="1">
            <a:spLocks/>
          </p:cNvSpPr>
          <p:nvPr/>
        </p:nvSpPr>
        <p:spPr bwMode="auto">
          <a:xfrm>
            <a:off x="7557744" y="3972779"/>
            <a:ext cx="951280" cy="2154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23" tIns="45712" rIns="91423" bIns="45712">
            <a:spAutoFit/>
          </a:bodyPr>
          <a:lstStyle/>
          <a:p>
            <a:pPr algn="ctr" defTabSz="650875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13 mm</a:t>
            </a:r>
          </a:p>
        </p:txBody>
      </p:sp>
      <p:sp>
        <p:nvSpPr>
          <p:cNvPr id="65" name="Text Box 20"/>
          <p:cNvSpPr txBox="1">
            <a:spLocks noChangeArrowheads="1"/>
          </p:cNvSpPr>
          <p:nvPr/>
        </p:nvSpPr>
        <p:spPr bwMode="auto">
          <a:xfrm>
            <a:off x="5421052" y="5472281"/>
            <a:ext cx="3130548" cy="1618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컨텐츠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중심간 간격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13mm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권장 제작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4810630" y="1988840"/>
            <a:ext cx="0" cy="37804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2479591" y="2574597"/>
            <a:ext cx="200535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화면의 해상도와 관계없이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실측 사이즈로 가로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세로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7.0 mm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권장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최소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가로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세로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6.0mm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제작 되어야 함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15" name="Text Box 23"/>
          <p:cNvSpPr txBox="1">
            <a:spLocks/>
          </p:cNvSpPr>
          <p:nvPr/>
        </p:nvSpPr>
        <p:spPr bwMode="auto">
          <a:xfrm>
            <a:off x="632520" y="1967575"/>
            <a:ext cx="2454198" cy="1846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650875">
              <a:buFont typeface="Wingdings" pitchFamily="2" charset="2"/>
              <a:buChar char="§"/>
            </a:pP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권장</a:t>
            </a: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7mm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</a:t>
            </a: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/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필수 </a:t>
            </a: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6mm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564300" y="2207885"/>
            <a:ext cx="1798179" cy="1466605"/>
            <a:chOff x="564300" y="2207885"/>
            <a:chExt cx="1798179" cy="1466605"/>
          </a:xfrm>
        </p:grpSpPr>
        <p:grpSp>
          <p:nvGrpSpPr>
            <p:cNvPr id="71" name="그룹 70"/>
            <p:cNvGrpSpPr/>
            <p:nvPr/>
          </p:nvGrpSpPr>
          <p:grpSpPr>
            <a:xfrm>
              <a:off x="1209954" y="2207885"/>
              <a:ext cx="1152525" cy="366712"/>
              <a:chOff x="1209954" y="2074912"/>
              <a:chExt cx="1152525" cy="366712"/>
            </a:xfrm>
          </p:grpSpPr>
          <p:sp>
            <p:nvSpPr>
              <p:cNvPr id="6" name="Line 10"/>
              <p:cNvSpPr>
                <a:spLocks noChangeShapeType="1"/>
              </p:cNvSpPr>
              <p:nvPr/>
            </p:nvSpPr>
            <p:spPr bwMode="auto">
              <a:xfrm flipV="1">
                <a:off x="1209954" y="2154287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7" name="Line 11"/>
              <p:cNvSpPr>
                <a:spLocks noChangeShapeType="1"/>
              </p:cNvSpPr>
              <p:nvPr/>
            </p:nvSpPr>
            <p:spPr bwMode="auto">
              <a:xfrm flipV="1">
                <a:off x="2362479" y="2154287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0" name="Line 15"/>
              <p:cNvSpPr>
                <a:spLocks noChangeShapeType="1"/>
              </p:cNvSpPr>
              <p:nvPr/>
            </p:nvSpPr>
            <p:spPr bwMode="auto">
              <a:xfrm>
                <a:off x="1209954" y="2277268"/>
                <a:ext cx="1152525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2" name="Text Box 17"/>
              <p:cNvSpPr txBox="1">
                <a:spLocks/>
              </p:cNvSpPr>
              <p:nvPr/>
            </p:nvSpPr>
            <p:spPr bwMode="auto">
              <a:xfrm>
                <a:off x="1519975" y="2074912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7.0 mm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564300" y="2521965"/>
              <a:ext cx="1798179" cy="1152525"/>
              <a:chOff x="564300" y="2441624"/>
              <a:chExt cx="1798179" cy="1152525"/>
            </a:xfrm>
          </p:grpSpPr>
          <p:sp>
            <p:nvSpPr>
              <p:cNvPr id="8" name="Line 13"/>
              <p:cNvSpPr>
                <a:spLocks noChangeShapeType="1"/>
              </p:cNvSpPr>
              <p:nvPr/>
            </p:nvSpPr>
            <p:spPr bwMode="auto">
              <a:xfrm flipH="1">
                <a:off x="921029" y="3594149"/>
                <a:ext cx="288925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9" name="Line 14"/>
              <p:cNvSpPr>
                <a:spLocks noChangeShapeType="1"/>
              </p:cNvSpPr>
              <p:nvPr/>
            </p:nvSpPr>
            <p:spPr bwMode="auto">
              <a:xfrm flipH="1">
                <a:off x="921029" y="2441624"/>
                <a:ext cx="288925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1" name="Line 16"/>
              <p:cNvSpPr>
                <a:spLocks noChangeShapeType="1"/>
              </p:cNvSpPr>
              <p:nvPr/>
            </p:nvSpPr>
            <p:spPr bwMode="auto">
              <a:xfrm rot="5400000">
                <a:off x="489229" y="3017887"/>
                <a:ext cx="1152525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3" name="Text Box 18"/>
              <p:cNvSpPr txBox="1">
                <a:spLocks/>
              </p:cNvSpPr>
              <p:nvPr/>
            </p:nvSpPr>
            <p:spPr bwMode="auto">
              <a:xfrm>
                <a:off x="564300" y="2870249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7.0 mm</a:t>
                </a:r>
              </a:p>
            </p:txBody>
          </p:sp>
          <p:sp>
            <p:nvSpPr>
              <p:cNvPr id="52" name="Rectangle 9"/>
              <p:cNvSpPr>
                <a:spLocks/>
              </p:cNvSpPr>
              <p:nvPr/>
            </p:nvSpPr>
            <p:spPr bwMode="auto">
              <a:xfrm>
                <a:off x="1209954" y="2441624"/>
                <a:ext cx="1152525" cy="1152525"/>
              </a:xfrm>
              <a:prstGeom prst="rect">
                <a:avLst/>
              </a:prstGeom>
              <a:noFill/>
              <a:ln w="28575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 wrap="none" lIns="91423" tIns="45712" rIns="91423" bIns="45712" anchor="ctr"/>
              <a:lstStyle/>
              <a:p>
                <a:pPr algn="ctr"/>
                <a:endParaRPr kumimoji="0" lang="ko-KR" altLang="ko-KR" sz="800">
                  <a:solidFill>
                    <a:srgbClr val="000000"/>
                  </a:solidFill>
                  <a:latin typeface="+mn-lt"/>
                  <a:sym typeface="Arial" pitchFamily="34" charset="0"/>
                </a:endParaRPr>
              </a:p>
            </p:txBody>
          </p:sp>
          <p:sp>
            <p:nvSpPr>
              <p:cNvPr id="53" name="Rectangle 24"/>
              <p:cNvSpPr>
                <a:spLocks/>
              </p:cNvSpPr>
              <p:nvPr/>
            </p:nvSpPr>
            <p:spPr bwMode="auto">
              <a:xfrm>
                <a:off x="1290916" y="2522586"/>
                <a:ext cx="990600" cy="990600"/>
              </a:xfrm>
              <a:prstGeom prst="rect">
                <a:avLst/>
              </a:prstGeom>
              <a:noFill/>
              <a:ln w="28575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 wrap="none" lIns="91423" tIns="45712" rIns="91423" bIns="45712" anchor="ctr"/>
              <a:lstStyle/>
              <a:p>
                <a:pPr algn="ctr"/>
                <a:endParaRPr kumimoji="0" lang="ko-KR" altLang="ko-KR" sz="800">
                  <a:solidFill>
                    <a:srgbClr val="000000"/>
                  </a:solidFill>
                  <a:latin typeface="+mn-lt"/>
                  <a:sym typeface="Arial" pitchFamily="34" charset="0"/>
                </a:endParaRPr>
              </a:p>
            </p:txBody>
          </p:sp>
          <p:sp>
            <p:nvSpPr>
              <p:cNvPr id="54" name="Line 52"/>
              <p:cNvSpPr>
                <a:spLocks noChangeShapeType="1"/>
              </p:cNvSpPr>
              <p:nvPr/>
            </p:nvSpPr>
            <p:spPr bwMode="auto">
              <a:xfrm>
                <a:off x="1286866" y="2769353"/>
                <a:ext cx="990000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55" name="Line 53"/>
              <p:cNvSpPr>
                <a:spLocks noChangeShapeType="1"/>
              </p:cNvSpPr>
              <p:nvPr/>
            </p:nvSpPr>
            <p:spPr bwMode="auto">
              <a:xfrm rot="5400000">
                <a:off x="1643914" y="3017470"/>
                <a:ext cx="962513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56" name="Text Box 54"/>
              <p:cNvSpPr txBox="1">
                <a:spLocks/>
              </p:cNvSpPr>
              <p:nvPr/>
            </p:nvSpPr>
            <p:spPr bwMode="auto">
              <a:xfrm>
                <a:off x="1576250" y="2545515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6.0 mm</a:t>
                </a:r>
              </a:p>
            </p:txBody>
          </p:sp>
          <p:sp>
            <p:nvSpPr>
              <p:cNvPr id="57" name="Text Box 55"/>
              <p:cNvSpPr txBox="1">
                <a:spLocks/>
              </p:cNvSpPr>
              <p:nvPr/>
            </p:nvSpPr>
            <p:spPr bwMode="auto">
              <a:xfrm>
                <a:off x="1623979" y="2964838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6.0 mm</a:t>
                </a:r>
              </a:p>
            </p:txBody>
          </p:sp>
        </p:grpSp>
      </p:grpSp>
      <p:sp>
        <p:nvSpPr>
          <p:cNvPr id="39" name="Text Box 20"/>
          <p:cNvSpPr txBox="1">
            <a:spLocks noChangeArrowheads="1"/>
          </p:cNvSpPr>
          <p:nvPr/>
        </p:nvSpPr>
        <p:spPr bwMode="auto">
          <a:xfrm>
            <a:off x="7097669" y="2521965"/>
            <a:ext cx="203741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화면의 해상도와 관계없이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실측 사이즈로 가로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세로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8.5 mm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권장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손 떨림이 있는 장애인 터치동작의 수월함을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유도하고자 터치영역 확대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40" name="Text Box 23"/>
          <p:cNvSpPr txBox="1">
            <a:spLocks/>
          </p:cNvSpPr>
          <p:nvPr/>
        </p:nvSpPr>
        <p:spPr bwMode="auto">
          <a:xfrm>
            <a:off x="5155348" y="1967575"/>
            <a:ext cx="2138406" cy="1846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650875">
              <a:buFont typeface="Wingdings" pitchFamily="2" charset="2"/>
              <a:buChar char="§"/>
            </a:pP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kumimoji="0"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접근성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반영 시 </a:t>
            </a: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8.5mm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권장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5029978" y="2207885"/>
            <a:ext cx="1962562" cy="1641233"/>
            <a:chOff x="5029978" y="2207885"/>
            <a:chExt cx="1962562" cy="1641233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H="1">
              <a:off x="5443857" y="3849115"/>
              <a:ext cx="28892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800">
                <a:latin typeface="+mn-lt"/>
              </a:endParaRPr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5443857" y="2521965"/>
              <a:ext cx="28892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800">
                <a:latin typeface="+mn-lt"/>
              </a:endParaRPr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 rot="5400000">
              <a:off x="4864119" y="3188418"/>
              <a:ext cx="1321401" cy="0"/>
            </a:xfrm>
            <a:prstGeom prst="line">
              <a:avLst/>
            </a:prstGeom>
            <a:noFill/>
            <a:ln w="3175">
              <a:solidFill>
                <a:srgbClr val="DA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 sz="800">
                <a:latin typeface="+mn-lt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5662932" y="2207885"/>
              <a:ext cx="1329608" cy="383331"/>
              <a:chOff x="5662932" y="2074912"/>
              <a:chExt cx="1329608" cy="383331"/>
            </a:xfrm>
          </p:grpSpPr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 flipV="1">
                <a:off x="5662932" y="2170906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32" name="Line 11"/>
              <p:cNvSpPr>
                <a:spLocks noChangeShapeType="1"/>
              </p:cNvSpPr>
              <p:nvPr/>
            </p:nvSpPr>
            <p:spPr bwMode="auto">
              <a:xfrm flipV="1">
                <a:off x="6980557" y="2170906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35" name="Line 15"/>
              <p:cNvSpPr>
                <a:spLocks noChangeShapeType="1"/>
              </p:cNvSpPr>
              <p:nvPr/>
            </p:nvSpPr>
            <p:spPr bwMode="auto">
              <a:xfrm>
                <a:off x="5671741" y="2277268"/>
                <a:ext cx="1320799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37" name="Text Box 17"/>
              <p:cNvSpPr txBox="1">
                <a:spLocks/>
              </p:cNvSpPr>
              <p:nvPr/>
            </p:nvSpPr>
            <p:spPr bwMode="auto">
              <a:xfrm>
                <a:off x="6091299" y="2074912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8.5 mm</a:t>
                </a:r>
              </a:p>
            </p:txBody>
          </p:sp>
        </p:grpSp>
        <p:sp>
          <p:nvSpPr>
            <p:cNvPr id="38" name="Text Box 18"/>
            <p:cNvSpPr txBox="1">
              <a:spLocks/>
            </p:cNvSpPr>
            <p:nvPr/>
          </p:nvSpPr>
          <p:spPr bwMode="auto">
            <a:xfrm>
              <a:off x="5029978" y="3073010"/>
              <a:ext cx="532483" cy="2154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1423" tIns="45712" rIns="91423" bIns="45712">
              <a:spAutoFit/>
            </a:bodyPr>
            <a:lstStyle/>
            <a:p>
              <a:pPr algn="ctr" defTabSz="650875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itchFamily="34" charset="0"/>
                  <a:sym typeface="Arial" pitchFamily="34" charset="0"/>
                </a:rPr>
                <a:t>8.5 mm</a:t>
              </a:r>
            </a:p>
          </p:txBody>
        </p:sp>
        <p:sp>
          <p:nvSpPr>
            <p:cNvPr id="67" name="Rectangle 9"/>
            <p:cNvSpPr>
              <a:spLocks/>
            </p:cNvSpPr>
            <p:nvPr/>
          </p:nvSpPr>
          <p:spPr bwMode="auto">
            <a:xfrm>
              <a:off x="5662991" y="2521965"/>
              <a:ext cx="1327150" cy="1327150"/>
            </a:xfrm>
            <a:prstGeom prst="rect">
              <a:avLst/>
            </a:prstGeom>
            <a:noFill/>
            <a:ln w="2857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lIns="91423" tIns="45712" rIns="91423" bIns="45712" anchor="ctr"/>
            <a:lstStyle/>
            <a:p>
              <a:pPr algn="ctr"/>
              <a:endParaRPr kumimoji="0" lang="ko-KR" altLang="ko-KR" sz="800">
                <a:solidFill>
                  <a:srgbClr val="000000"/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880411" y="6129300"/>
            <a:ext cx="72426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모바일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앱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접근성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지침’ 문서 중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2. 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지침별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사례 및 고려사항 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&gt; 2)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권고사항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&gt; ②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컨트롤간 충분한 간격 페이지의 ‘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Device Resolution Check’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부분 참고</a:t>
            </a:r>
          </a:p>
        </p:txBody>
      </p:sp>
    </p:spTree>
    <p:extLst>
      <p:ext uri="{BB962C8B-B14F-4D97-AF65-F5344CB8AC3E}">
        <p14:creationId xmlns:p14="http://schemas.microsoft.com/office/powerpoint/2010/main" val="653497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편집 화면의 경우도</a:t>
            </a:r>
            <a:r>
              <a:rPr lang="en-US" altLang="ko-KR" dirty="0"/>
              <a:t>, </a:t>
            </a:r>
            <a:r>
              <a:rPr lang="ko-KR" altLang="en-US" dirty="0"/>
              <a:t>많은 애플리케이션에서 비슷한 유형으로 활용되는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화면 특성에 따라 맞도록 정의합니다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78" name="텍스트 개체 틀 7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Edit</a:t>
            </a:r>
            <a:endParaRPr lang="ko-KR" altLang="en-US" dirty="0"/>
          </a:p>
        </p:txBody>
      </p:sp>
      <p:sp>
        <p:nvSpPr>
          <p:cNvPr id="55" name="Rectangle 174"/>
          <p:cNvSpPr>
            <a:spLocks noChangeAspect="1" noChangeArrowheads="1"/>
          </p:cNvSpPr>
          <p:nvPr/>
        </p:nvSpPr>
        <p:spPr bwMode="auto">
          <a:xfrm rot="5400000">
            <a:off x="2369968" y="2591856"/>
            <a:ext cx="2754000" cy="18360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828968" y="2132856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828968" y="2243981"/>
            <a:ext cx="1836000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일정 편집</a:t>
            </a:r>
          </a:p>
        </p:txBody>
      </p:sp>
      <p:sp>
        <p:nvSpPr>
          <p:cNvPr id="58" name="모서리가 둥근 직사각형 458"/>
          <p:cNvSpPr>
            <a:spLocks noChangeArrowheads="1"/>
          </p:cNvSpPr>
          <p:nvPr/>
        </p:nvSpPr>
        <p:spPr bwMode="auto">
          <a:xfrm>
            <a:off x="4324512" y="2274026"/>
            <a:ext cx="295919" cy="16566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rPr>
              <a:t>완료</a:t>
            </a:r>
            <a:endParaRPr kumimoji="0" lang="ko-KR" altLang="ko-K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</a:endParaRPr>
          </a:p>
        </p:txBody>
      </p:sp>
      <p:sp>
        <p:nvSpPr>
          <p:cNvPr id="59" name="모서리가 둥근 직사각형 458"/>
          <p:cNvSpPr>
            <a:spLocks noChangeArrowheads="1"/>
          </p:cNvSpPr>
          <p:nvPr/>
        </p:nvSpPr>
        <p:spPr bwMode="auto">
          <a:xfrm>
            <a:off x="2889293" y="2274026"/>
            <a:ext cx="295919" cy="16566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rPr>
              <a:t>취소</a:t>
            </a:r>
            <a:endParaRPr kumimoji="0" lang="ko-KR" altLang="ko-K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876861" y="2510681"/>
            <a:ext cx="834390" cy="304800"/>
            <a:chOff x="1060257" y="1825625"/>
            <a:chExt cx="834390" cy="304800"/>
          </a:xfrm>
        </p:grpSpPr>
        <p:grpSp>
          <p:nvGrpSpPr>
            <p:cNvPr id="61" name="그룹 60"/>
            <p:cNvGrpSpPr/>
            <p:nvPr/>
          </p:nvGrpSpPr>
          <p:grpSpPr>
            <a:xfrm>
              <a:off x="1494597" y="1825625"/>
              <a:ext cx="400050" cy="304800"/>
              <a:chOff x="1494597" y="1825625"/>
              <a:chExt cx="400050" cy="304800"/>
            </a:xfrm>
          </p:grpSpPr>
          <p:sp>
            <p:nvSpPr>
              <p:cNvPr id="65" name="모서리가 둥근 직사각형 64"/>
              <p:cNvSpPr/>
              <p:nvPr/>
            </p:nvSpPr>
            <p:spPr bwMode="auto">
              <a:xfrm>
                <a:off x="1494597" y="1825625"/>
                <a:ext cx="400050" cy="304800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9525">
                <a:solidFill>
                  <a:srgbClr val="FFFFFF">
                    <a:lumMod val="7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lIns="0" tIns="108000" rIns="0" bIns="0" anchor="ctr"/>
              <a:lstStyle/>
              <a:p>
                <a:pPr marL="542925" marR="0" lvl="0" indent="-5429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Trebuchet MS"/>
                  </a:rPr>
                  <a:t>D-Day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66" name="포인트가 5개인 별 65"/>
              <p:cNvSpPr/>
              <p:nvPr/>
            </p:nvSpPr>
            <p:spPr bwMode="auto">
              <a:xfrm>
                <a:off x="1626806" y="1853208"/>
                <a:ext cx="135632" cy="135632"/>
              </a:xfrm>
              <a:prstGeom prst="star5">
                <a:avLst>
                  <a:gd name="adj" fmla="val 25054"/>
                  <a:gd name="hf" fmla="val 105146"/>
                  <a:gd name="vf" fmla="val 110557"/>
                </a:avLst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1060257" y="1825625"/>
              <a:ext cx="400050" cy="304800"/>
              <a:chOff x="1060257" y="1825625"/>
              <a:chExt cx="400050" cy="304800"/>
            </a:xfrm>
          </p:grpSpPr>
          <p:sp>
            <p:nvSpPr>
              <p:cNvPr id="63" name="모서리가 둥근 직사각형 62"/>
              <p:cNvSpPr/>
              <p:nvPr/>
            </p:nvSpPr>
            <p:spPr bwMode="auto">
              <a:xfrm>
                <a:off x="1060257" y="1825625"/>
                <a:ext cx="400050" cy="304800"/>
              </a:xfrm>
              <a:prstGeom prst="roundRect">
                <a:avLst/>
              </a:prstGeom>
              <a:solidFill>
                <a:srgbClr val="FFFFFF"/>
              </a:solidFill>
              <a:ln w="9525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  <a:effectLst>
                <a:outerShdw blurRad="50800" dist="38100" dir="2700000" sx="95000" sy="95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108000" rIns="0" bIns="0" anchor="ctr"/>
              <a:lstStyle/>
              <a:p>
                <a:pPr marL="542925" marR="0" lvl="0" indent="-5429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</a:rPr>
                  <a:t>일정</a:t>
                </a:r>
              </a:p>
            </p:txBody>
          </p:sp>
          <p:sp>
            <p:nvSpPr>
              <p:cNvPr id="64" name="타원 63"/>
              <p:cNvSpPr/>
              <p:nvPr/>
            </p:nvSpPr>
            <p:spPr bwMode="auto">
              <a:xfrm>
                <a:off x="1203132" y="1866900"/>
                <a:ext cx="114300" cy="114300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sp>
        <p:nvSpPr>
          <p:cNvPr id="67" name="Rectangle 44"/>
          <p:cNvSpPr>
            <a:spLocks noChangeArrowheads="1"/>
          </p:cNvSpPr>
          <p:nvPr/>
        </p:nvSpPr>
        <p:spPr bwMode="auto">
          <a:xfrm>
            <a:off x="2827437" y="2777558"/>
            <a:ext cx="1836000" cy="211119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</p:spPr>
        <p:txBody>
          <a:bodyPr lIns="144000" tIns="72000" rIns="90000" bIns="72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2889690" y="2859273"/>
            <a:ext cx="1728000" cy="236932"/>
          </a:xfrm>
          <a:prstGeom prst="roundRect">
            <a:avLst>
              <a:gd name="adj" fmla="val 22370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542925" marR="0" lvl="0" indent="-542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제목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       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엄마생신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2889690" y="3144761"/>
            <a:ext cx="1728000" cy="236932"/>
          </a:xfrm>
          <a:prstGeom prst="roundRect">
            <a:avLst>
              <a:gd name="adj" fmla="val 22370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542925" marR="0" lvl="0" indent="-542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날짜       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2011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년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3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월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29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월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)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2890355" y="3430249"/>
            <a:ext cx="1728000" cy="522000"/>
          </a:xfrm>
          <a:prstGeom prst="roundRect">
            <a:avLst>
              <a:gd name="adj" fmla="val 12642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0" rIns="90000" bIns="39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         </a:t>
            </a:r>
          </a:p>
        </p:txBody>
      </p:sp>
      <p:grpSp>
        <p:nvGrpSpPr>
          <p:cNvPr id="86" name="그룹 117"/>
          <p:cNvGrpSpPr/>
          <p:nvPr/>
        </p:nvGrpSpPr>
        <p:grpSpPr>
          <a:xfrm>
            <a:off x="2889690" y="3999869"/>
            <a:ext cx="1728000" cy="534814"/>
            <a:chOff x="3800872" y="3830811"/>
            <a:chExt cx="1728000" cy="534814"/>
          </a:xfrm>
        </p:grpSpPr>
        <p:sp>
          <p:nvSpPr>
            <p:cNvPr id="87" name="모서리가 둥근 직사각형 86"/>
            <p:cNvSpPr/>
            <p:nvPr/>
          </p:nvSpPr>
          <p:spPr bwMode="auto">
            <a:xfrm>
              <a:off x="3800872" y="3830811"/>
              <a:ext cx="1728000" cy="236932"/>
            </a:xfrm>
            <a:prstGeom prst="roundRect">
              <a:avLst>
                <a:gd name="adj" fmla="val 22370"/>
              </a:avLst>
            </a:prstGeom>
            <a:solidFill>
              <a:srgbClr val="FFFFFF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알림   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   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알림 없음</a:t>
              </a:r>
            </a:p>
          </p:txBody>
        </p:sp>
        <p:sp>
          <p:nvSpPr>
            <p:cNvPr id="88" name="모서리가 둥근 직사각형 87"/>
            <p:cNvSpPr/>
            <p:nvPr/>
          </p:nvSpPr>
          <p:spPr bwMode="auto">
            <a:xfrm>
              <a:off x="3800872" y="4128693"/>
              <a:ext cx="1728000" cy="236932"/>
            </a:xfrm>
            <a:prstGeom prst="roundRect">
              <a:avLst>
                <a:gd name="adj" fmla="val 22370"/>
              </a:avLst>
            </a:prstGeom>
            <a:solidFill>
              <a:srgbClr val="FFFFFF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반복   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   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반복 없음</a:t>
              </a:r>
            </a:p>
          </p:txBody>
        </p:sp>
      </p:grpSp>
      <p:sp>
        <p:nvSpPr>
          <p:cNvPr id="89" name="모서리가 둥근 직사각형 88"/>
          <p:cNvSpPr/>
          <p:nvPr/>
        </p:nvSpPr>
        <p:spPr bwMode="auto">
          <a:xfrm>
            <a:off x="2889690" y="4588009"/>
            <a:ext cx="1728000" cy="236932"/>
          </a:xfrm>
          <a:prstGeom prst="roundRect">
            <a:avLst>
              <a:gd name="adj" fmla="val 22370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내용        선물 사드리기 </a:t>
            </a:r>
            <a:r>
              <a:rPr kumimoji="0" lang="ko-KR" alt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잊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...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90" name="그룹 105"/>
          <p:cNvGrpSpPr/>
          <p:nvPr/>
        </p:nvGrpSpPr>
        <p:grpSpPr>
          <a:xfrm>
            <a:off x="4421243" y="4072110"/>
            <a:ext cx="108000" cy="690387"/>
            <a:chOff x="5332425" y="3385467"/>
            <a:chExt cx="108000" cy="690387"/>
          </a:xfrm>
        </p:grpSpPr>
        <p:sp>
          <p:nvSpPr>
            <p:cNvPr id="91" name="1/2 액자 90"/>
            <p:cNvSpPr/>
            <p:nvPr/>
          </p:nvSpPr>
          <p:spPr bwMode="auto">
            <a:xfrm rot="8100000">
              <a:off x="5332425" y="3385467"/>
              <a:ext cx="108000" cy="108000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92" name="1/2 액자 91"/>
            <p:cNvSpPr/>
            <p:nvPr/>
          </p:nvSpPr>
          <p:spPr bwMode="auto">
            <a:xfrm rot="8100000">
              <a:off x="5332425" y="3690267"/>
              <a:ext cx="108000" cy="108000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93" name="1/2 액자 92"/>
            <p:cNvSpPr/>
            <p:nvPr/>
          </p:nvSpPr>
          <p:spPr bwMode="auto">
            <a:xfrm rot="8100000">
              <a:off x="5332425" y="3967854"/>
              <a:ext cx="108000" cy="108000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</p:grp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43241"/>
              </p:ext>
            </p:extLst>
          </p:nvPr>
        </p:nvGraphicFramePr>
        <p:xfrm>
          <a:off x="2900873" y="3425625"/>
          <a:ext cx="1731181" cy="531840"/>
        </p:xfrm>
        <a:graphic>
          <a:graphicData uri="http://schemas.openxmlformats.org/drawingml/2006/table">
            <a:tbl>
              <a:tblPr firstRow="1" bandRow="1"/>
              <a:tblGrid>
                <a:gridCol w="1731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         하루 종일 </a:t>
                      </a: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         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00:00 ~ 24:00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0" name="Rectangle 174"/>
          <p:cNvSpPr>
            <a:spLocks noChangeAspect="1" noChangeArrowheads="1"/>
          </p:cNvSpPr>
          <p:nvPr/>
        </p:nvSpPr>
        <p:spPr bwMode="auto">
          <a:xfrm rot="5400000">
            <a:off x="5178076" y="258233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5637076" y="2124919"/>
            <a:ext cx="1836000" cy="354337"/>
            <a:chOff x="488950" y="1450976"/>
            <a:chExt cx="1836000" cy="354337"/>
          </a:xfrm>
        </p:grpSpPr>
        <p:sp>
          <p:nvSpPr>
            <p:cNvPr id="162" name="직사각형 161"/>
            <p:cNvSpPr/>
            <p:nvPr/>
          </p:nvSpPr>
          <p:spPr bwMode="auto">
            <a:xfrm>
              <a:off x="488950" y="1450976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63" name="그룹 138"/>
            <p:cNvGrpSpPr/>
            <p:nvPr/>
          </p:nvGrpSpPr>
          <p:grpSpPr>
            <a:xfrm>
              <a:off x="492126" y="1560513"/>
              <a:ext cx="1829363" cy="244800"/>
              <a:chOff x="492126" y="1560513"/>
              <a:chExt cx="1829363" cy="244800"/>
            </a:xfrm>
          </p:grpSpPr>
          <p:sp>
            <p:nvSpPr>
              <p:cNvPr id="164" name="직사각형 163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가상수익률 편집</a:t>
                </a:r>
              </a:p>
            </p:txBody>
          </p:sp>
          <p:sp>
            <p:nvSpPr>
              <p:cNvPr id="165" name="십자형 164"/>
              <p:cNvSpPr>
                <a:spLocks noChangeArrowheads="1"/>
              </p:cNvSpPr>
              <p:nvPr/>
            </p:nvSpPr>
            <p:spPr bwMode="auto">
              <a:xfrm rot="2700000">
                <a:off x="544174" y="1610913"/>
                <a:ext cx="144000" cy="144000"/>
              </a:xfrm>
              <a:prstGeom prst="plus">
                <a:avLst>
                  <a:gd name="adj" fmla="val 46425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굴림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66" name="모서리가 둥근 직사각형 165"/>
              <p:cNvSpPr/>
              <p:nvPr/>
            </p:nvSpPr>
            <p:spPr bwMode="auto">
              <a:xfrm>
                <a:off x="1987972" y="1592316"/>
                <a:ext cx="288000" cy="181194"/>
              </a:xfrm>
              <a:prstGeom prst="roundRect">
                <a:avLst>
                  <a:gd name="adj" fmla="val 28865"/>
                </a:avLst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50000"/>
                    <a:lumOff val="50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완료</a:t>
                </a:r>
              </a:p>
            </p:txBody>
          </p:sp>
        </p:grpSp>
      </p:grpSp>
      <p:graphicFrame>
        <p:nvGraphicFramePr>
          <p:cNvPr id="167" name="표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26572"/>
              </p:ext>
            </p:extLst>
          </p:nvPr>
        </p:nvGraphicFramePr>
        <p:xfrm>
          <a:off x="5645966" y="2475329"/>
          <a:ext cx="1815176" cy="511200"/>
        </p:xfrm>
        <a:graphic>
          <a:graphicData uri="http://schemas.openxmlformats.org/drawingml/2006/table">
            <a:tbl>
              <a:tblPr firstRow="1" bandRow="1"/>
              <a:tblGrid>
                <a:gridCol w="72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3S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매입가</a:t>
                      </a:r>
                      <a:endParaRPr kumimoji="1" lang="en-US" altLang="ko-KR" sz="5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9,200</a:t>
                      </a:r>
                    </a:p>
                  </a:txBody>
                  <a:tcPr marL="0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수량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10</a:t>
                      </a:r>
                      <a:endParaRPr kumimoji="1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</a:txBody>
                  <a:tcPr marL="9525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</a:txBody>
                  <a:tcPr marL="9525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팜스토리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매입가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1,250</a:t>
                      </a:r>
                    </a:p>
                  </a:txBody>
                  <a:tcPr marL="0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수량</a:t>
                      </a:r>
                      <a:endParaRPr kumimoji="1" lang="ko-KR" altLang="en-US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10</a:t>
                      </a:r>
                      <a:endParaRPr kumimoji="1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</a:txBody>
                  <a:tcPr marL="9525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8" name="모서리가 둥근 직사각형 167"/>
          <p:cNvSpPr/>
          <p:nvPr/>
        </p:nvSpPr>
        <p:spPr bwMode="auto">
          <a:xfrm>
            <a:off x="7244098" y="2516195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수정</a:t>
            </a: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69" name="모서리가 둥근 직사각형 168"/>
          <p:cNvSpPr/>
          <p:nvPr/>
        </p:nvSpPr>
        <p:spPr bwMode="auto">
          <a:xfrm>
            <a:off x="7244098" y="2775657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수정</a:t>
            </a: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5637076" y="4634370"/>
            <a:ext cx="612259" cy="23309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6245347" y="4634370"/>
            <a:ext cx="612259" cy="23309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▲ 위로 이동</a:t>
            </a:r>
          </a:p>
        </p:txBody>
      </p:sp>
      <p:sp>
        <p:nvSpPr>
          <p:cNvPr id="175" name="직사각형 174"/>
          <p:cNvSpPr/>
          <p:nvPr/>
        </p:nvSpPr>
        <p:spPr bwMode="auto">
          <a:xfrm>
            <a:off x="6853617" y="4634370"/>
            <a:ext cx="612259" cy="23309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▼아래로 이동</a:t>
            </a:r>
          </a:p>
        </p:txBody>
      </p:sp>
      <p:grpSp>
        <p:nvGrpSpPr>
          <p:cNvPr id="176" name="그룹 201"/>
          <p:cNvGrpSpPr/>
          <p:nvPr/>
        </p:nvGrpSpPr>
        <p:grpSpPr>
          <a:xfrm>
            <a:off x="5897306" y="4710866"/>
            <a:ext cx="91798" cy="88949"/>
            <a:chOff x="4248151" y="4709102"/>
            <a:chExt cx="108000" cy="102450"/>
          </a:xfrm>
          <a:solidFill>
            <a:srgbClr val="FFFFFF"/>
          </a:solidFill>
        </p:grpSpPr>
        <p:sp>
          <p:nvSpPr>
            <p:cNvPr id="178" name="모서리가 둥근 직사각형 177"/>
            <p:cNvSpPr/>
            <p:nvPr/>
          </p:nvSpPr>
          <p:spPr bwMode="auto">
            <a:xfrm>
              <a:off x="4256626" y="4716302"/>
              <a:ext cx="90000" cy="95250"/>
            </a:xfrm>
            <a:prstGeom prst="roundRect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 bwMode="auto">
            <a:xfrm>
              <a:off x="4248151" y="4709102"/>
              <a:ext cx="108000" cy="18000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cxnSp>
          <p:nvCxnSpPr>
            <p:cNvPr id="180" name="직선 연결선 179"/>
            <p:cNvCxnSpPr/>
            <p:nvPr/>
          </p:nvCxnSpPr>
          <p:spPr bwMode="auto">
            <a:xfrm rot="5400000">
              <a:off x="4263469" y="4764644"/>
              <a:ext cx="45563" cy="0"/>
            </a:xfrm>
            <a:prstGeom prst="line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1" name="직선 연결선 180"/>
            <p:cNvCxnSpPr/>
            <p:nvPr/>
          </p:nvCxnSpPr>
          <p:spPr bwMode="auto">
            <a:xfrm rot="5400000">
              <a:off x="4292043" y="4762955"/>
              <a:ext cx="45563" cy="0"/>
            </a:xfrm>
            <a:prstGeom prst="line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7" name="모서리가 둥근 직사각형 176"/>
          <p:cNvSpPr/>
          <p:nvPr/>
        </p:nvSpPr>
        <p:spPr bwMode="auto">
          <a:xfrm>
            <a:off x="5921668" y="4694327"/>
            <a:ext cx="24479" cy="15628"/>
          </a:xfrm>
          <a:prstGeom prst="round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180000" rIns="108000" bIns="180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184" name="AutoShape 6"/>
          <p:cNvSpPr>
            <a:spLocks noChangeArrowheads="1"/>
          </p:cNvSpPr>
          <p:nvPr/>
        </p:nvSpPr>
        <p:spPr bwMode="auto">
          <a:xfrm>
            <a:off x="2180692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185" name="AutoShape 6"/>
          <p:cNvSpPr>
            <a:spLocks noChangeArrowheads="1"/>
          </p:cNvSpPr>
          <p:nvPr/>
        </p:nvSpPr>
        <p:spPr bwMode="auto">
          <a:xfrm>
            <a:off x="5034473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sp>
        <p:nvSpPr>
          <p:cNvPr id="309" name="사각형 설명선 308"/>
          <p:cNvSpPr/>
          <p:nvPr/>
        </p:nvSpPr>
        <p:spPr>
          <a:xfrm>
            <a:off x="911965" y="2448316"/>
            <a:ext cx="1633425" cy="656648"/>
          </a:xfrm>
          <a:prstGeom prst="wedgeRectCallout">
            <a:avLst>
              <a:gd name="adj1" fmla="val 74562"/>
              <a:gd name="adj2" fmla="val -5877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편집을 취소할 수 있음</a:t>
            </a:r>
          </a:p>
        </p:txBody>
      </p:sp>
      <p:sp>
        <p:nvSpPr>
          <p:cNvPr id="310" name="사각형 설명선 309"/>
          <p:cNvSpPr/>
          <p:nvPr/>
        </p:nvSpPr>
        <p:spPr>
          <a:xfrm>
            <a:off x="1055981" y="3207685"/>
            <a:ext cx="1447837" cy="685801"/>
          </a:xfrm>
          <a:prstGeom prst="wedgeRectCallout">
            <a:avLst>
              <a:gd name="adj1" fmla="val 66835"/>
              <a:gd name="adj2" fmla="val 166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기존에 입력한 내용을 수정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편집</a:t>
            </a:r>
          </a:p>
        </p:txBody>
      </p:sp>
      <p:sp>
        <p:nvSpPr>
          <p:cNvPr id="311" name="사각형 설명선 310"/>
          <p:cNvSpPr/>
          <p:nvPr/>
        </p:nvSpPr>
        <p:spPr>
          <a:xfrm>
            <a:off x="7689304" y="1988840"/>
            <a:ext cx="1633425" cy="656648"/>
          </a:xfrm>
          <a:prstGeom prst="wedgeRectCallout">
            <a:avLst>
              <a:gd name="adj1" fmla="val -64741"/>
              <a:gd name="adj2" fmla="val 50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 버튼으로 편집을 완료할 수 있음</a:t>
            </a:r>
          </a:p>
        </p:txBody>
      </p:sp>
      <p:sp>
        <p:nvSpPr>
          <p:cNvPr id="312" name="사각형 설명선 311"/>
          <p:cNvSpPr/>
          <p:nvPr/>
        </p:nvSpPr>
        <p:spPr>
          <a:xfrm>
            <a:off x="7604051" y="4378151"/>
            <a:ext cx="1633425" cy="656648"/>
          </a:xfrm>
          <a:prstGeom prst="wedgeRectCallout">
            <a:avLst>
              <a:gd name="adj1" fmla="val -64741"/>
              <a:gd name="adj2" fmla="val 50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등의 기능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집약된 편집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4068205" y="3462705"/>
            <a:ext cx="499275" cy="200055"/>
            <a:chOff x="3824764" y="3864040"/>
            <a:chExt cx="499275" cy="200055"/>
          </a:xfrm>
        </p:grpSpPr>
        <p:sp>
          <p:nvSpPr>
            <p:cNvPr id="74" name="모서리가 둥근 직사각형 378"/>
            <p:cNvSpPr>
              <a:spLocks noChangeArrowheads="1"/>
            </p:cNvSpPr>
            <p:nvPr/>
          </p:nvSpPr>
          <p:spPr bwMode="auto">
            <a:xfrm>
              <a:off x="3848107" y="3883067"/>
              <a:ext cx="469912" cy="162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2F"/>
                </a:gs>
                <a:gs pos="50000">
                  <a:srgbClr val="339966"/>
                </a:gs>
                <a:gs pos="100000">
                  <a:srgbClr val="6FCF6F"/>
                </a:gs>
              </a:gsLst>
              <a:lin ang="5400000" scaled="1"/>
            </a:gradFill>
            <a:ln w="952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square"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75" name="직사각형 377"/>
            <p:cNvSpPr>
              <a:spLocks noChangeArrowheads="1"/>
            </p:cNvSpPr>
            <p:nvPr/>
          </p:nvSpPr>
          <p:spPr bwMode="auto">
            <a:xfrm>
              <a:off x="3824764" y="3864040"/>
              <a:ext cx="306494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ON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76" name="모서리가 둥근 직사각형 379"/>
            <p:cNvSpPr>
              <a:spLocks noChangeArrowheads="1"/>
            </p:cNvSpPr>
            <p:nvPr/>
          </p:nvSpPr>
          <p:spPr bwMode="auto">
            <a:xfrm>
              <a:off x="4114477" y="3883067"/>
              <a:ext cx="209562" cy="162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텍스트 개체 틀 1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순서 변경 방식의 경우</a:t>
            </a:r>
            <a:r>
              <a:rPr lang="en-US" altLang="ko-KR" dirty="0"/>
              <a:t>, </a:t>
            </a:r>
            <a:r>
              <a:rPr lang="ko-KR" altLang="en-US" dirty="0"/>
              <a:t>화면 특성 및 개발 환경에 따라</a:t>
            </a:r>
            <a:r>
              <a:rPr lang="en-US" altLang="ko-KR" dirty="0"/>
              <a:t> </a:t>
            </a:r>
            <a:r>
              <a:rPr lang="ko-KR" altLang="en-US" dirty="0"/>
              <a:t>다르게 진행해야 할 수 있으니</a:t>
            </a:r>
            <a:r>
              <a:rPr lang="en-US" altLang="ko-KR" dirty="0"/>
              <a:t>, </a:t>
            </a:r>
            <a:r>
              <a:rPr lang="ko-KR" altLang="en-US" dirty="0"/>
              <a:t>진행 전 개발 협의가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17" name="텍스트 개체 틀 1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Arrange</a:t>
            </a:r>
            <a:endParaRPr lang="ko-KR" altLang="en-US" dirty="0"/>
          </a:p>
        </p:txBody>
      </p:sp>
      <p:sp>
        <p:nvSpPr>
          <p:cNvPr id="257" name="사각형 설명선 256"/>
          <p:cNvSpPr/>
          <p:nvPr/>
        </p:nvSpPr>
        <p:spPr>
          <a:xfrm>
            <a:off x="668524" y="3104716"/>
            <a:ext cx="1578521" cy="792336"/>
          </a:xfrm>
          <a:prstGeom prst="wedgeRectCallout">
            <a:avLst>
              <a:gd name="adj1" fmla="val 68914"/>
              <a:gd name="adj2" fmla="val -2608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Drag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순서 변경은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 후 진행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5" name="Rectangle 174"/>
          <p:cNvSpPr>
            <a:spLocks noChangeAspect="1" noChangeArrowheads="1"/>
          </p:cNvSpPr>
          <p:nvPr/>
        </p:nvSpPr>
        <p:spPr bwMode="auto">
          <a:xfrm rot="5400000">
            <a:off x="2333963" y="2591856"/>
            <a:ext cx="2754000" cy="183600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276" name="모서리가 둥근 직사각형 114"/>
          <p:cNvSpPr>
            <a:spLocks noChangeArrowheads="1"/>
          </p:cNvSpPr>
          <p:nvPr/>
        </p:nvSpPr>
        <p:spPr bwMode="auto">
          <a:xfrm>
            <a:off x="3260963" y="2528292"/>
            <a:ext cx="900000" cy="144000"/>
          </a:xfrm>
          <a:prstGeom prst="roundRect">
            <a:avLst>
              <a:gd name="adj" fmla="val 0"/>
            </a:avLst>
          </a:prstGeom>
          <a:solidFill>
            <a:srgbClr val="F8F8F8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90000" tIns="36000" rIns="90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graphicFrame>
        <p:nvGraphicFramePr>
          <p:cNvPr id="277" name="표 2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22278"/>
              </p:ext>
            </p:extLst>
          </p:nvPr>
        </p:nvGraphicFramePr>
        <p:xfrm>
          <a:off x="2801853" y="2724399"/>
          <a:ext cx="1815178" cy="1278000"/>
        </p:xfrm>
        <a:graphic>
          <a:graphicData uri="http://schemas.openxmlformats.org/drawingml/2006/table">
            <a:tbl>
              <a:tblPr firstRow="1" bandRow="1"/>
              <a:tblGrid>
                <a:gridCol w="500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삼성생명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LG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동양증권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LG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화학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8" name="직사각형 277"/>
          <p:cNvSpPr/>
          <p:nvPr/>
        </p:nvSpPr>
        <p:spPr>
          <a:xfrm>
            <a:off x="3224565" y="2531334"/>
            <a:ext cx="532518" cy="157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5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관심그룹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1</a:t>
            </a:r>
          </a:p>
        </p:txBody>
      </p:sp>
      <p:grpSp>
        <p:nvGrpSpPr>
          <p:cNvPr id="4" name="그룹 278"/>
          <p:cNvGrpSpPr/>
          <p:nvPr/>
        </p:nvGrpSpPr>
        <p:grpSpPr>
          <a:xfrm>
            <a:off x="4389413" y="2758968"/>
            <a:ext cx="180000" cy="181194"/>
            <a:chOff x="2036676" y="2075500"/>
            <a:chExt cx="180000" cy="181194"/>
          </a:xfrm>
        </p:grpSpPr>
        <p:sp>
          <p:nvSpPr>
            <p:cNvPr id="280" name="모서리가 둥근 직사각형 279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281" name="위쪽/아래쪽 화살표 280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5" name="그룹 281"/>
          <p:cNvGrpSpPr/>
          <p:nvPr/>
        </p:nvGrpSpPr>
        <p:grpSpPr>
          <a:xfrm>
            <a:off x="4173491" y="2758968"/>
            <a:ext cx="180000" cy="181194"/>
            <a:chOff x="1820754" y="2075500"/>
            <a:chExt cx="180000" cy="181194"/>
          </a:xfrm>
        </p:grpSpPr>
        <p:sp>
          <p:nvSpPr>
            <p:cNvPr id="283" name="모서리가 둥근 직사각형 282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6" name="그룹 212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7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287" name="모서리가 둥근 직사각형 286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288" name="모서리가 둥근 직사각형 287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289" name="직선 연결선 288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0" name="직선 연결선 289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86" name="모서리가 둥근 직사각형 285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8" name="그룹 290"/>
          <p:cNvGrpSpPr/>
          <p:nvPr/>
        </p:nvGrpSpPr>
        <p:grpSpPr>
          <a:xfrm>
            <a:off x="4389413" y="3015364"/>
            <a:ext cx="180000" cy="181194"/>
            <a:chOff x="2036676" y="2075500"/>
            <a:chExt cx="180000" cy="181194"/>
          </a:xfrm>
        </p:grpSpPr>
        <p:sp>
          <p:nvSpPr>
            <p:cNvPr id="292" name="모서리가 둥근 직사각형 291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293" name="위쪽/아래쪽 화살표 292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9" name="그룹 293"/>
          <p:cNvGrpSpPr/>
          <p:nvPr/>
        </p:nvGrpSpPr>
        <p:grpSpPr>
          <a:xfrm>
            <a:off x="4173491" y="3015364"/>
            <a:ext cx="180000" cy="181194"/>
            <a:chOff x="1820754" y="2075500"/>
            <a:chExt cx="180000" cy="181194"/>
          </a:xfrm>
        </p:grpSpPr>
        <p:sp>
          <p:nvSpPr>
            <p:cNvPr id="295" name="모서리가 둥근 직사각형 294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0" name="그룹 249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11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299" name="모서리가 둥근 직사각형 298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00" name="모서리가 둥근 직사각형 299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01" name="직선 연결선 300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2" name="직선 연결선 301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98" name="모서리가 둥근 직사각형 297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12" name="그룹 302"/>
          <p:cNvGrpSpPr/>
          <p:nvPr/>
        </p:nvGrpSpPr>
        <p:grpSpPr>
          <a:xfrm>
            <a:off x="4389413" y="3271760"/>
            <a:ext cx="180000" cy="181194"/>
            <a:chOff x="2036676" y="2075500"/>
            <a:chExt cx="180000" cy="181194"/>
          </a:xfrm>
        </p:grpSpPr>
        <p:sp>
          <p:nvSpPr>
            <p:cNvPr id="304" name="모서리가 둥근 직사각형 303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05" name="위쪽/아래쪽 화살표 304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13" name="그룹 305"/>
          <p:cNvGrpSpPr/>
          <p:nvPr/>
        </p:nvGrpSpPr>
        <p:grpSpPr>
          <a:xfrm>
            <a:off x="4173491" y="3271760"/>
            <a:ext cx="180000" cy="181194"/>
            <a:chOff x="1820754" y="2075500"/>
            <a:chExt cx="180000" cy="181194"/>
          </a:xfrm>
        </p:grpSpPr>
        <p:sp>
          <p:nvSpPr>
            <p:cNvPr id="307" name="모서리가 둥근 직사각형 306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4" name="그룹 289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15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311" name="모서리가 둥근 직사각형 310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12" name="모서리가 둥근 직사각형 311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13" name="직선 연결선 312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4" name="직선 연결선 313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10" name="모서리가 둥근 직사각형 309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16" name="그룹 314"/>
          <p:cNvGrpSpPr/>
          <p:nvPr/>
        </p:nvGrpSpPr>
        <p:grpSpPr>
          <a:xfrm>
            <a:off x="4389413" y="3528156"/>
            <a:ext cx="180000" cy="181194"/>
            <a:chOff x="2036676" y="2075500"/>
            <a:chExt cx="180000" cy="181194"/>
          </a:xfrm>
        </p:grpSpPr>
        <p:sp>
          <p:nvSpPr>
            <p:cNvPr id="316" name="모서리가 둥근 직사각형 315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17" name="위쪽/아래쪽 화살표 316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17" name="그룹 317"/>
          <p:cNvGrpSpPr/>
          <p:nvPr/>
        </p:nvGrpSpPr>
        <p:grpSpPr>
          <a:xfrm>
            <a:off x="4173491" y="3528156"/>
            <a:ext cx="180000" cy="181194"/>
            <a:chOff x="1820754" y="2075500"/>
            <a:chExt cx="180000" cy="181194"/>
          </a:xfrm>
        </p:grpSpPr>
        <p:sp>
          <p:nvSpPr>
            <p:cNvPr id="319" name="모서리가 둥근 직사각형 318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8" name="그룹 315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19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323" name="모서리가 둥근 직사각형 322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24" name="모서리가 둥근 직사각형 323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25" name="직선 연결선 324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6" name="직선 연결선 325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22" name="모서리가 둥근 직사각형 321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20" name="그룹 326"/>
          <p:cNvGrpSpPr/>
          <p:nvPr/>
        </p:nvGrpSpPr>
        <p:grpSpPr>
          <a:xfrm>
            <a:off x="4389413" y="3784552"/>
            <a:ext cx="180000" cy="181194"/>
            <a:chOff x="2036676" y="2075500"/>
            <a:chExt cx="180000" cy="181194"/>
          </a:xfrm>
        </p:grpSpPr>
        <p:sp>
          <p:nvSpPr>
            <p:cNvPr id="328" name="모서리가 둥근 직사각형 327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29" name="위쪽/아래쪽 화살표 328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21" name="그룹 329"/>
          <p:cNvGrpSpPr/>
          <p:nvPr/>
        </p:nvGrpSpPr>
        <p:grpSpPr>
          <a:xfrm>
            <a:off x="4173491" y="3784552"/>
            <a:ext cx="180000" cy="181194"/>
            <a:chOff x="1820754" y="2075500"/>
            <a:chExt cx="180000" cy="181194"/>
          </a:xfrm>
        </p:grpSpPr>
        <p:sp>
          <p:nvSpPr>
            <p:cNvPr id="331" name="모서리가 둥근 직사각형 330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22" name="그룹 340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23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335" name="모서리가 둥근 직사각형 334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36" name="모서리가 둥근 직사각형 335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37" name="직선 연결선 336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8" name="직선 연결선 337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4" name="모서리가 둥근 직사각형 333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sp>
        <p:nvSpPr>
          <p:cNvPr id="339" name="직사각형 338"/>
          <p:cNvSpPr/>
          <p:nvPr/>
        </p:nvSpPr>
        <p:spPr bwMode="auto">
          <a:xfrm>
            <a:off x="2792963" y="2134444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24" name="그룹 339"/>
          <p:cNvGrpSpPr/>
          <p:nvPr/>
        </p:nvGrpSpPr>
        <p:grpSpPr>
          <a:xfrm>
            <a:off x="2796139" y="2243981"/>
            <a:ext cx="1829363" cy="244800"/>
            <a:chOff x="492126" y="1560513"/>
            <a:chExt cx="1829363" cy="244800"/>
          </a:xfrm>
        </p:grpSpPr>
        <p:sp>
          <p:nvSpPr>
            <p:cNvPr id="341" name="직사각형 340"/>
            <p:cNvSpPr/>
            <p:nvPr/>
          </p:nvSpPr>
          <p:spPr bwMode="auto">
            <a:xfrm>
              <a:off x="492126" y="1560513"/>
              <a:ext cx="1829363" cy="244800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관심그룹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1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 편집</a:t>
              </a:r>
            </a:p>
          </p:txBody>
        </p:sp>
        <p:sp>
          <p:nvSpPr>
            <p:cNvPr id="342" name="십자형 341"/>
            <p:cNvSpPr>
              <a:spLocks noChangeArrowheads="1"/>
            </p:cNvSpPr>
            <p:nvPr/>
          </p:nvSpPr>
          <p:spPr bwMode="auto">
            <a:xfrm rot="2700000">
              <a:off x="5441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43" name="모서리가 둥근 직사각형 342"/>
            <p:cNvSpPr/>
            <p:nvPr/>
          </p:nvSpPr>
          <p:spPr bwMode="auto">
            <a:xfrm>
              <a:off x="1987972" y="1592316"/>
              <a:ext cx="288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완료</a:t>
              </a:r>
            </a:p>
          </p:txBody>
        </p:sp>
      </p:grpSp>
      <p:graphicFrame>
        <p:nvGraphicFramePr>
          <p:cNvPr id="344" name="표 343"/>
          <p:cNvGraphicFramePr>
            <a:graphicFrameLocks noGrp="1"/>
          </p:cNvGraphicFramePr>
          <p:nvPr/>
        </p:nvGraphicFramePr>
        <p:xfrm>
          <a:off x="2813231" y="3343644"/>
          <a:ext cx="1815178" cy="255600"/>
        </p:xfrm>
        <a:graphic>
          <a:graphicData uri="http://schemas.openxmlformats.org/drawingml/2006/table">
            <a:tbl>
              <a:tblPr firstRow="1" bandRow="1"/>
              <a:tblGrid>
                <a:gridCol w="1815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삼성생명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5" name="Rectangle 174"/>
          <p:cNvSpPr>
            <a:spLocks noChangeAspect="1" noChangeArrowheads="1"/>
          </p:cNvSpPr>
          <p:nvPr/>
        </p:nvSpPr>
        <p:spPr bwMode="auto">
          <a:xfrm rot="5400000">
            <a:off x="5178076" y="2591856"/>
            <a:ext cx="2754000" cy="183600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26" name="그룹 439"/>
          <p:cNvGrpSpPr/>
          <p:nvPr/>
        </p:nvGrpSpPr>
        <p:grpSpPr>
          <a:xfrm>
            <a:off x="6086877" y="2528292"/>
            <a:ext cx="936398" cy="160970"/>
            <a:chOff x="2935233" y="4081492"/>
            <a:chExt cx="936398" cy="160970"/>
          </a:xfrm>
        </p:grpSpPr>
        <p:sp>
          <p:nvSpPr>
            <p:cNvPr id="378" name="모서리가 둥근 직사각형 114"/>
            <p:cNvSpPr>
              <a:spLocks noChangeArrowheads="1"/>
            </p:cNvSpPr>
            <p:nvPr/>
          </p:nvSpPr>
          <p:spPr bwMode="auto">
            <a:xfrm>
              <a:off x="2971631" y="4081492"/>
              <a:ext cx="900000" cy="144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379" name="직사각형 378"/>
            <p:cNvSpPr/>
            <p:nvPr/>
          </p:nvSpPr>
          <p:spPr>
            <a:xfrm>
              <a:off x="2935233" y="4084534"/>
              <a:ext cx="532518" cy="1579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5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관심그룹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1</a:t>
              </a:r>
            </a:p>
          </p:txBody>
        </p:sp>
      </p:grpSp>
      <p:sp>
        <p:nvSpPr>
          <p:cNvPr id="380" name="직사각형 379"/>
          <p:cNvSpPr/>
          <p:nvPr/>
        </p:nvSpPr>
        <p:spPr bwMode="auto">
          <a:xfrm>
            <a:off x="5637076" y="2134444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27" name="그룹 451"/>
          <p:cNvGrpSpPr/>
          <p:nvPr/>
        </p:nvGrpSpPr>
        <p:grpSpPr>
          <a:xfrm>
            <a:off x="5640252" y="2243981"/>
            <a:ext cx="1829363" cy="244800"/>
            <a:chOff x="492126" y="1560513"/>
            <a:chExt cx="1829363" cy="244800"/>
          </a:xfrm>
        </p:grpSpPr>
        <p:sp>
          <p:nvSpPr>
            <p:cNvPr id="382" name="직사각형 381"/>
            <p:cNvSpPr/>
            <p:nvPr/>
          </p:nvSpPr>
          <p:spPr bwMode="auto">
            <a:xfrm>
              <a:off x="492126" y="1560513"/>
              <a:ext cx="1829363" cy="244800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관심그룹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1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 편집</a:t>
              </a:r>
            </a:p>
          </p:txBody>
        </p:sp>
        <p:sp>
          <p:nvSpPr>
            <p:cNvPr id="383" name="십자형 382"/>
            <p:cNvSpPr>
              <a:spLocks noChangeArrowheads="1"/>
            </p:cNvSpPr>
            <p:nvPr/>
          </p:nvSpPr>
          <p:spPr bwMode="auto">
            <a:xfrm rot="2700000">
              <a:off x="5441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84" name="모서리가 둥근 직사각형 383"/>
            <p:cNvSpPr/>
            <p:nvPr/>
          </p:nvSpPr>
          <p:spPr bwMode="auto">
            <a:xfrm>
              <a:off x="1987972" y="1592316"/>
              <a:ext cx="288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완료</a:t>
              </a:r>
            </a:p>
          </p:txBody>
        </p:sp>
      </p:grpSp>
      <p:grpSp>
        <p:nvGrpSpPr>
          <p:cNvPr id="28" name="그룹 389"/>
          <p:cNvGrpSpPr/>
          <p:nvPr/>
        </p:nvGrpSpPr>
        <p:grpSpPr>
          <a:xfrm>
            <a:off x="5637076" y="4658302"/>
            <a:ext cx="1828800" cy="233090"/>
            <a:chOff x="2864588" y="3960427"/>
            <a:chExt cx="1828800" cy="233090"/>
          </a:xfrm>
        </p:grpSpPr>
        <p:sp>
          <p:nvSpPr>
            <p:cNvPr id="391" name="직사각형 390"/>
            <p:cNvSpPr/>
            <p:nvPr/>
          </p:nvSpPr>
          <p:spPr bwMode="auto">
            <a:xfrm>
              <a:off x="2864588" y="3960427"/>
              <a:ext cx="612259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92" name="직사각형 391"/>
            <p:cNvSpPr/>
            <p:nvPr/>
          </p:nvSpPr>
          <p:spPr bwMode="auto">
            <a:xfrm>
              <a:off x="3472859" y="3960427"/>
              <a:ext cx="612259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▲ 위로 이동</a:t>
              </a:r>
            </a:p>
          </p:txBody>
        </p:sp>
        <p:sp>
          <p:nvSpPr>
            <p:cNvPr id="393" name="직사각형 392"/>
            <p:cNvSpPr/>
            <p:nvPr/>
          </p:nvSpPr>
          <p:spPr bwMode="auto">
            <a:xfrm>
              <a:off x="4081129" y="3960427"/>
              <a:ext cx="612259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▼아래로 이동</a:t>
              </a:r>
            </a:p>
          </p:txBody>
        </p:sp>
        <p:grpSp>
          <p:nvGrpSpPr>
            <p:cNvPr id="29" name="그룹 201"/>
            <p:cNvGrpSpPr/>
            <p:nvPr/>
          </p:nvGrpSpPr>
          <p:grpSpPr>
            <a:xfrm>
              <a:off x="3124818" y="4036923"/>
              <a:ext cx="91798" cy="88949"/>
              <a:chOff x="4248151" y="4709102"/>
              <a:chExt cx="108000" cy="102450"/>
            </a:xfrm>
            <a:solidFill>
              <a:srgbClr val="FFFFFF"/>
            </a:solidFill>
          </p:grpSpPr>
          <p:sp>
            <p:nvSpPr>
              <p:cNvPr id="396" name="모서리가 둥근 직사각형 395"/>
              <p:cNvSpPr/>
              <p:nvPr/>
            </p:nvSpPr>
            <p:spPr bwMode="auto">
              <a:xfrm>
                <a:off x="4256626" y="4716302"/>
                <a:ext cx="90000" cy="9525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397" name="모서리가 둥근 직사각형 396"/>
              <p:cNvSpPr/>
              <p:nvPr/>
            </p:nvSpPr>
            <p:spPr bwMode="auto">
              <a:xfrm>
                <a:off x="4248151" y="4709102"/>
                <a:ext cx="108000" cy="18000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cxnSp>
            <p:nvCxnSpPr>
              <p:cNvPr id="398" name="직선 연결선 397"/>
              <p:cNvCxnSpPr/>
              <p:nvPr/>
            </p:nvCxnSpPr>
            <p:spPr bwMode="auto">
              <a:xfrm rot="5400000">
                <a:off x="4263469" y="4764644"/>
                <a:ext cx="4556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9" name="직선 연결선 398"/>
              <p:cNvCxnSpPr/>
              <p:nvPr/>
            </p:nvCxnSpPr>
            <p:spPr bwMode="auto">
              <a:xfrm rot="5400000">
                <a:off x="4292043" y="4762955"/>
                <a:ext cx="4556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95" name="모서리가 둥근 직사각형 394"/>
            <p:cNvSpPr/>
            <p:nvPr/>
          </p:nvSpPr>
          <p:spPr bwMode="auto">
            <a:xfrm>
              <a:off x="3149180" y="4020384"/>
              <a:ext cx="24479" cy="15628"/>
            </a:xfrm>
            <a:prstGeom prst="roundRect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402" name="도넛 401"/>
          <p:cNvSpPr/>
          <p:nvPr/>
        </p:nvSpPr>
        <p:spPr>
          <a:xfrm>
            <a:off x="6187581" y="5077729"/>
            <a:ext cx="446958" cy="446958"/>
          </a:xfrm>
          <a:prstGeom prst="donut">
            <a:avLst>
              <a:gd name="adj" fmla="val 17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사각형 설명선 402"/>
          <p:cNvSpPr/>
          <p:nvPr/>
        </p:nvSpPr>
        <p:spPr>
          <a:xfrm>
            <a:off x="7653300" y="4422316"/>
            <a:ext cx="1440160" cy="615351"/>
          </a:xfrm>
          <a:prstGeom prst="wedgeRectCallout">
            <a:avLst>
              <a:gd name="adj1" fmla="val -66065"/>
              <a:gd name="adj2" fmla="val 1787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Drag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버튼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 다른 방법으로 기획 가능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이등변 삼각형 110"/>
          <p:cNvSpPr/>
          <p:nvPr/>
        </p:nvSpPr>
        <p:spPr>
          <a:xfrm>
            <a:off x="3314716" y="5114981"/>
            <a:ext cx="432048" cy="372455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0" name="AutoShape 6"/>
          <p:cNvSpPr>
            <a:spLocks noChangeArrowheads="1"/>
          </p:cNvSpPr>
          <p:nvPr/>
        </p:nvSpPr>
        <p:spPr bwMode="auto">
          <a:xfrm>
            <a:off x="2180692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112" name="AutoShape 6"/>
          <p:cNvSpPr>
            <a:spLocks noChangeArrowheads="1"/>
          </p:cNvSpPr>
          <p:nvPr/>
        </p:nvSpPr>
        <p:spPr bwMode="auto">
          <a:xfrm>
            <a:off x="5034473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sp>
        <p:nvSpPr>
          <p:cNvPr id="109" name="Oval 160"/>
          <p:cNvSpPr>
            <a:spLocks noChangeArrowheads="1"/>
          </p:cNvSpPr>
          <p:nvPr/>
        </p:nvSpPr>
        <p:spPr bwMode="auto">
          <a:xfrm>
            <a:off x="6444687" y="4637711"/>
            <a:ext cx="257175" cy="257175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grpSp>
        <p:nvGrpSpPr>
          <p:cNvPr id="120" name="그룹 119"/>
          <p:cNvGrpSpPr/>
          <p:nvPr/>
        </p:nvGrpSpPr>
        <p:grpSpPr>
          <a:xfrm rot="5400000">
            <a:off x="4085670" y="3028688"/>
            <a:ext cx="796614" cy="257175"/>
            <a:chOff x="-1652721" y="3023390"/>
            <a:chExt cx="796614" cy="257175"/>
          </a:xfrm>
        </p:grpSpPr>
        <p:grpSp>
          <p:nvGrpSpPr>
            <p:cNvPr id="121" name="그룹 120"/>
            <p:cNvGrpSpPr/>
            <p:nvPr/>
          </p:nvGrpSpPr>
          <p:grpSpPr>
            <a:xfrm>
              <a:off x="-1652721" y="3023390"/>
              <a:ext cx="796614" cy="257175"/>
              <a:chOff x="3634894" y="3816047"/>
              <a:chExt cx="796614" cy="257175"/>
            </a:xfrm>
          </p:grpSpPr>
          <p:sp>
            <p:nvSpPr>
              <p:cNvPr id="123" name="모서리가 둥근 직사각형 122"/>
              <p:cNvSpPr/>
              <p:nvPr/>
            </p:nvSpPr>
            <p:spPr>
              <a:xfrm>
                <a:off x="3634894" y="3816834"/>
                <a:ext cx="796614" cy="255600"/>
              </a:xfrm>
              <a:prstGeom prst="roundRect">
                <a:avLst>
                  <a:gd name="adj" fmla="val 50000"/>
                </a:avLst>
              </a:prstGeom>
              <a:solidFill>
                <a:srgbClr val="EC008C">
                  <a:alpha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24" name="Oval 160"/>
              <p:cNvSpPr>
                <a:spLocks noChangeArrowheads="1"/>
              </p:cNvSpPr>
              <p:nvPr/>
            </p:nvSpPr>
            <p:spPr bwMode="auto">
              <a:xfrm>
                <a:off x="4168776" y="3816047"/>
                <a:ext cx="257175" cy="257175"/>
              </a:xfrm>
              <a:prstGeom prst="ellipse">
                <a:avLst/>
              </a:prstGeom>
              <a:solidFill>
                <a:srgbClr val="EC008C">
                  <a:alpha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  <p:sp>
          <p:nvSpPr>
            <p:cNvPr id="122" name="오른쪽 화살표 121"/>
            <p:cNvSpPr/>
            <p:nvPr/>
          </p:nvSpPr>
          <p:spPr>
            <a:xfrm>
              <a:off x="-1049549" y="3110865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05384"/>
              </p:ext>
            </p:extLst>
          </p:nvPr>
        </p:nvGraphicFramePr>
        <p:xfrm>
          <a:off x="5645970" y="2724399"/>
          <a:ext cx="1830096" cy="1278000"/>
        </p:xfrm>
        <a:graphic>
          <a:graphicData uri="http://schemas.openxmlformats.org/drawingml/2006/table">
            <a:tbl>
              <a:tblPr firstRow="1" bandRow="1"/>
              <a:tblGrid>
                <a:gridCol w="50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삼성생명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bg1"/>
                          </a:solidFill>
                        </a:rPr>
                        <a:t>LG</a:t>
                      </a:r>
                      <a:r>
                        <a:rPr lang="ko-KR" altLang="en-US" sz="600" b="0" dirty="0">
                          <a:solidFill>
                            <a:schemeClr val="bg1"/>
                          </a:solidFill>
                        </a:rPr>
                        <a:t>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동양증권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LG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화학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4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556"/>
              </p:ext>
            </p:extLst>
          </p:nvPr>
        </p:nvGraphicFramePr>
        <p:xfrm>
          <a:off x="10029951" y="0"/>
          <a:ext cx="1784648" cy="372466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체크박스 다중 선택을 통한 리스트 순서 변경 불가로 해당 </a:t>
                      </a: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텍스트 개체 틀 3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Version Update </a:t>
            </a:r>
            <a:r>
              <a:rPr lang="ko-KR" altLang="en-US" dirty="0"/>
              <a:t>기능은</a:t>
            </a:r>
            <a:r>
              <a:rPr lang="en-US" altLang="ko-KR" dirty="0"/>
              <a:t> </a:t>
            </a:r>
            <a:r>
              <a:rPr lang="ko-KR" altLang="en-US" dirty="0"/>
              <a:t>거의 모든 애플리케이션에 기본적으로 제공되며</a:t>
            </a:r>
            <a:r>
              <a:rPr lang="en-US" altLang="ko-KR" dirty="0"/>
              <a:t>, </a:t>
            </a:r>
            <a:r>
              <a:rPr lang="ko-KR" altLang="en-US" dirty="0"/>
              <a:t>최신 버전인 경우와 아닌 경우를 모두 고려합니다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</a:t>
            </a:r>
            <a:r>
              <a:rPr lang="en-US" altLang="ko-KR" dirty="0" err="1"/>
              <a:t>UX</a:t>
            </a:r>
            <a:r>
              <a:rPr lang="en-US" altLang="ko-KR" dirty="0"/>
              <a:t> Scenario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Version Update</a:t>
            </a:r>
            <a:endParaRPr lang="ko-KR" altLang="en-US" dirty="0"/>
          </a:p>
        </p:txBody>
      </p:sp>
      <p:sp>
        <p:nvSpPr>
          <p:cNvPr id="23" name="Rectangle 174"/>
          <p:cNvSpPr>
            <a:spLocks noChangeArrowheads="1"/>
          </p:cNvSpPr>
          <p:nvPr/>
        </p:nvSpPr>
        <p:spPr bwMode="auto">
          <a:xfrm rot="5400000">
            <a:off x="2228347" y="287988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 vert="vert270" lIns="540000" tIns="46800" rIns="90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685759" y="2420888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688934" y="2532013"/>
            <a:ext cx="1836000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버전 정보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2741347" y="2854053"/>
            <a:ext cx="1728000" cy="794502"/>
          </a:xfrm>
          <a:prstGeom prst="roundRect">
            <a:avLst>
              <a:gd name="adj" fmla="val 10815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39211"/>
              </p:ext>
            </p:extLst>
          </p:nvPr>
        </p:nvGraphicFramePr>
        <p:xfrm>
          <a:off x="2739757" y="2845295"/>
          <a:ext cx="1731181" cy="797760"/>
        </p:xfrm>
        <a:graphic>
          <a:graphicData uri="http://schemas.openxmlformats.org/drawingml/2006/table">
            <a:tbl>
              <a:tblPr firstRow="1" bandRow="1"/>
              <a:tblGrid>
                <a:gridCol w="1731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현재버전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최신버전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최근 업데이트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</a:rPr>
                        <a:t>2011.04.04. 16:45:52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92249" y="3705176"/>
            <a:ext cx="183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700" dirty="0">
                <a:latin typeface="Trebuchet MS"/>
              </a:rPr>
              <a:t>지금 사용하고 계신 버전은 </a:t>
            </a:r>
          </a:p>
          <a:p>
            <a:pPr lvl="0" algn="ctr"/>
            <a:r>
              <a:rPr lang="ko-KR" altLang="en-US" sz="700" dirty="0">
                <a:latin typeface="Trebuchet MS"/>
              </a:rPr>
              <a:t>최신 버전입니다</a:t>
            </a:r>
            <a:r>
              <a:rPr lang="en-US" altLang="ko-KR" sz="700" dirty="0">
                <a:latin typeface="Trebuchet MS"/>
              </a:rPr>
              <a:t>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06091" y="4764038"/>
            <a:ext cx="1828800" cy="20005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80975" lvl="0" indent="-180975" algn="ctr">
              <a:defRPr/>
            </a:pPr>
            <a:r>
              <a:rPr lang="en-US" altLang="ko-KR" sz="700" dirty="0">
                <a:latin typeface="Trebuchet MS"/>
              </a:rPr>
              <a:t>Copyright 2011 000 All rights reserved.</a:t>
            </a:r>
          </a:p>
        </p:txBody>
      </p:sp>
      <p:sp>
        <p:nvSpPr>
          <p:cNvPr id="31" name="Rectangle 174"/>
          <p:cNvSpPr>
            <a:spLocks noChangeArrowheads="1"/>
          </p:cNvSpPr>
          <p:nvPr/>
        </p:nvSpPr>
        <p:spPr bwMode="auto">
          <a:xfrm rot="5400000">
            <a:off x="5034445" y="287988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 vert="vert270" lIns="540000" tIns="46800" rIns="90000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493445" y="2420888"/>
            <a:ext cx="1836000" cy="10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496620" y="2532013"/>
            <a:ext cx="1836000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FFFFFF"/>
                </a:solidFill>
                <a:latin typeface="Trebuchet MS"/>
                <a:ea typeface="맑은 고딕"/>
              </a:rPr>
              <a:t>버전 정보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5547445" y="2854053"/>
            <a:ext cx="1728000" cy="794502"/>
          </a:xfrm>
          <a:prstGeom prst="roundRect">
            <a:avLst>
              <a:gd name="adj" fmla="val 10815"/>
            </a:avLst>
          </a:prstGeom>
          <a:solidFill>
            <a:sysClr val="window" lastClr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36" name="모서리가 둥근 직사각형 458"/>
          <p:cNvSpPr>
            <a:spLocks noChangeArrowheads="1"/>
          </p:cNvSpPr>
          <p:nvPr/>
        </p:nvSpPr>
        <p:spPr bwMode="auto">
          <a:xfrm>
            <a:off x="5644805" y="4427203"/>
            <a:ext cx="1548000" cy="198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tIns="36000" bIns="36000" anchor="ctr"/>
          <a:lstStyle/>
          <a:p>
            <a:pPr marL="92075" indent="-92075" algn="ctr">
              <a:buFont typeface="맑은 고딕" pitchFamily="50" charset="-127"/>
              <a:buNone/>
              <a:defRPr/>
            </a:pPr>
            <a:r>
              <a:rPr lang="ko-KR" altLang="en-US" sz="800" dirty="0">
                <a:latin typeface="Trebuchet MS"/>
                <a:cs typeface="+mn-cs"/>
              </a:rPr>
              <a:t>업데이트</a:t>
            </a:r>
            <a:endParaRPr lang="ko-KR" altLang="ko-KR" sz="800" dirty="0">
              <a:latin typeface="Trebuchet MS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01622" y="3705176"/>
            <a:ext cx="18343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700" dirty="0">
                <a:latin typeface="Trebuchet MS"/>
              </a:rPr>
              <a:t>지금 사용하고 계신 버전은 </a:t>
            </a:r>
          </a:p>
          <a:p>
            <a:pPr lvl="0" algn="ctr"/>
            <a:r>
              <a:rPr lang="ko-KR" altLang="en-US" sz="700" dirty="0">
                <a:latin typeface="Trebuchet MS"/>
              </a:rPr>
              <a:t>최신 버전이 아닙니다</a:t>
            </a:r>
            <a:r>
              <a:rPr lang="en-US" altLang="ko-KR" sz="700" dirty="0">
                <a:latin typeface="Trebuchet MS"/>
              </a:rPr>
              <a:t>. </a:t>
            </a:r>
          </a:p>
          <a:p>
            <a:pPr lvl="0" algn="ctr"/>
            <a:endParaRPr lang="en-US" altLang="ko-KR" sz="700" dirty="0">
              <a:latin typeface="Trebuchet MS"/>
            </a:endParaRPr>
          </a:p>
          <a:p>
            <a:pPr lvl="0" algn="ctr"/>
            <a:r>
              <a:rPr lang="ko-KR" altLang="en-US" sz="700" dirty="0">
                <a:latin typeface="Trebuchet MS"/>
              </a:rPr>
              <a:t>최신 버전으로 이용 하시려면</a:t>
            </a:r>
            <a:r>
              <a:rPr lang="en-US" altLang="ko-KR" sz="700" dirty="0">
                <a:latin typeface="Trebuchet MS"/>
              </a:rPr>
              <a:t>, </a:t>
            </a:r>
            <a:br>
              <a:rPr lang="en-US" altLang="ko-KR" sz="700" dirty="0">
                <a:latin typeface="Trebuchet MS"/>
              </a:rPr>
            </a:br>
            <a:r>
              <a:rPr lang="ko-KR" altLang="en-US" sz="700" dirty="0">
                <a:latin typeface="Trebuchet MS"/>
              </a:rPr>
              <a:t>아래 </a:t>
            </a:r>
            <a:r>
              <a:rPr lang="en-US" altLang="ko-KR" sz="700" dirty="0">
                <a:latin typeface="Trebuchet MS"/>
              </a:rPr>
              <a:t>[</a:t>
            </a:r>
            <a:r>
              <a:rPr lang="ko-KR" altLang="en-US" sz="700" dirty="0">
                <a:latin typeface="Trebuchet MS"/>
              </a:rPr>
              <a:t>업데이트</a:t>
            </a:r>
            <a:r>
              <a:rPr lang="en-US" altLang="ko-KR" sz="700" dirty="0">
                <a:latin typeface="Trebuchet MS"/>
              </a:rPr>
              <a:t>] </a:t>
            </a:r>
            <a:r>
              <a:rPr lang="ko-KR" altLang="en-US" sz="700" dirty="0">
                <a:latin typeface="Trebuchet MS"/>
              </a:rPr>
              <a:t>버튼을 눌러주세요</a:t>
            </a:r>
            <a:r>
              <a:rPr lang="en-US" altLang="ko-KR" sz="700" dirty="0">
                <a:latin typeface="Trebuchet MS"/>
              </a:rPr>
              <a:t>.^^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4405" y="4764038"/>
            <a:ext cx="1828800" cy="20005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80975" lvl="0" indent="-180975" algn="ctr">
              <a:defRPr/>
            </a:pPr>
            <a:r>
              <a:rPr lang="en-US" altLang="ko-KR" sz="700" dirty="0">
                <a:latin typeface="Trebuchet MS"/>
              </a:rPr>
              <a:t>Copyright 2011 000 All rights reserved.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907273"/>
              </p:ext>
            </p:extLst>
          </p:nvPr>
        </p:nvGraphicFramePr>
        <p:xfrm>
          <a:off x="5545855" y="2845295"/>
          <a:ext cx="1731181" cy="797760"/>
        </p:xfrm>
        <a:graphic>
          <a:graphicData uri="http://schemas.openxmlformats.org/drawingml/2006/table">
            <a:tbl>
              <a:tblPr firstRow="1" bandRow="1"/>
              <a:tblGrid>
                <a:gridCol w="1731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현재버전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최신버전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최근 업데이트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</a:rPr>
                        <a:t>2011.04.04. 16:45:52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사각형 설명선 42"/>
          <p:cNvSpPr/>
          <p:nvPr/>
        </p:nvSpPr>
        <p:spPr>
          <a:xfrm>
            <a:off x="7509284" y="4094768"/>
            <a:ext cx="2016224" cy="809784"/>
          </a:xfrm>
          <a:prstGeom prst="wedgeRectCallout">
            <a:avLst>
              <a:gd name="adj1" fmla="val -71849"/>
              <a:gd name="adj2" fmla="val 37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최신 버전이 아닌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에만 제공</a:t>
            </a: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디바이스의 마켓또는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별도 구축된 서버로 이동함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385048" y="2168860"/>
            <a:ext cx="2266967" cy="22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현재 애플리케이션이 최신 버전이 아닌 경우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612740" y="2168860"/>
            <a:ext cx="2031325" cy="22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현재 애플리케이션이 최신 버전인 경우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46" name="사각형 설명선 45"/>
          <p:cNvSpPr/>
          <p:nvPr/>
        </p:nvSpPr>
        <p:spPr>
          <a:xfrm>
            <a:off x="812540" y="2682340"/>
            <a:ext cx="1692634" cy="656853"/>
          </a:xfrm>
          <a:prstGeom prst="wedgeRectCallout">
            <a:avLst>
              <a:gd name="adj1" fmla="val 60952"/>
              <a:gd name="adj2" fmla="val 1642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현재버전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최신버전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최근 업데이트 일시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 버전 정보를 제공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2614898" y="2547756"/>
            <a:ext cx="430173" cy="195814"/>
            <a:chOff x="2988020" y="2523376"/>
            <a:chExt cx="430173" cy="195814"/>
          </a:xfrm>
        </p:grpSpPr>
        <p:sp>
          <p:nvSpPr>
            <p:cNvPr id="52" name="TextBox 51"/>
            <p:cNvSpPr txBox="1"/>
            <p:nvPr/>
          </p:nvSpPr>
          <p:spPr>
            <a:xfrm>
              <a:off x="2988020" y="2523376"/>
              <a:ext cx="43017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53" name="갈매기형 수장 52"/>
            <p:cNvSpPr>
              <a:spLocks/>
            </p:cNvSpPr>
            <p:nvPr/>
          </p:nvSpPr>
          <p:spPr bwMode="auto">
            <a:xfrm rot="10800000">
              <a:off x="3088720" y="2558643"/>
              <a:ext cx="64080" cy="125280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21052" y="2546596"/>
            <a:ext cx="430173" cy="195814"/>
            <a:chOff x="2988020" y="2523376"/>
            <a:chExt cx="430173" cy="195814"/>
          </a:xfrm>
        </p:grpSpPr>
        <p:sp>
          <p:nvSpPr>
            <p:cNvPr id="55" name="TextBox 54"/>
            <p:cNvSpPr txBox="1"/>
            <p:nvPr/>
          </p:nvSpPr>
          <p:spPr>
            <a:xfrm>
              <a:off x="2988020" y="2523376"/>
              <a:ext cx="43017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56" name="갈매기형 수장 55"/>
            <p:cNvSpPr>
              <a:spLocks/>
            </p:cNvSpPr>
            <p:nvPr/>
          </p:nvSpPr>
          <p:spPr bwMode="auto">
            <a:xfrm rot="10800000">
              <a:off x="3088720" y="2558643"/>
              <a:ext cx="64080" cy="125280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기능은 각 </a:t>
            </a:r>
            <a:r>
              <a:rPr lang="en-US" altLang="ko-KR" dirty="0"/>
              <a:t>OS</a:t>
            </a:r>
            <a:r>
              <a:rPr lang="ko-KR" altLang="en-US" dirty="0"/>
              <a:t> 기본정책 및 상태 별로 다르기 때문에</a:t>
            </a:r>
            <a:r>
              <a:rPr lang="en-US" altLang="ko-KR" dirty="0"/>
              <a:t>, Case</a:t>
            </a:r>
            <a:r>
              <a:rPr lang="ko-KR" altLang="en-US" dirty="0"/>
              <a:t>별로 구분하여 정의합니다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General UX Scenario</a:t>
            </a:r>
            <a:endParaRPr lang="ko-KR" altLang="en-US" dirty="0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Push</a:t>
            </a:r>
            <a:endParaRPr lang="ko-KR" altLang="en-US" dirty="0"/>
          </a:p>
        </p:txBody>
      </p:sp>
      <p:pic>
        <p:nvPicPr>
          <p:cNvPr id="2051" name="Picture 3" descr="C:\Users\HYUNMIN\Desktop\그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3000" y="2492374"/>
            <a:ext cx="5508000" cy="2806147"/>
          </a:xfrm>
          <a:prstGeom prst="rect">
            <a:avLst/>
          </a:prstGeom>
          <a:noFill/>
        </p:spPr>
      </p:pic>
      <p:sp>
        <p:nvSpPr>
          <p:cNvPr id="359" name="TextBox 358"/>
          <p:cNvSpPr txBox="1"/>
          <p:nvPr/>
        </p:nvSpPr>
        <p:spPr>
          <a:xfrm>
            <a:off x="2180692" y="2276634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7575D1"/>
                </a:solidFill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</a:rPr>
              <a:t>최초 진입 시</a:t>
            </a:r>
            <a:r>
              <a:rPr lang="en-US" altLang="ko-KR" sz="800" b="1" dirty="0">
                <a:solidFill>
                  <a:srgbClr val="7575D1"/>
                </a:solidFill>
              </a:rPr>
              <a:t>]</a:t>
            </a:r>
            <a:endParaRPr lang="ko-KR" altLang="en-US" sz="800" b="1" dirty="0">
              <a:solidFill>
                <a:srgbClr val="7575D1"/>
              </a:solidFill>
            </a:endParaRPr>
          </a:p>
        </p:txBody>
      </p:sp>
      <p:sp>
        <p:nvSpPr>
          <p:cNvPr id="360" name="사각형 설명선 359"/>
          <p:cNvSpPr/>
          <p:nvPr/>
        </p:nvSpPr>
        <p:spPr>
          <a:xfrm>
            <a:off x="7724862" y="2042325"/>
            <a:ext cx="2052000" cy="900100"/>
          </a:xfrm>
          <a:prstGeom prst="wedgeRectCallout">
            <a:avLst>
              <a:gd name="adj1" fmla="val 42420"/>
              <a:gd name="adj2" fmla="val -2117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최초 진입여부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Push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승인여부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표현하는 것이 누락을 방지할 수 있음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1" name="사각형 설명선 360"/>
          <p:cNvSpPr/>
          <p:nvPr/>
        </p:nvSpPr>
        <p:spPr>
          <a:xfrm>
            <a:off x="273050" y="3284984"/>
            <a:ext cx="1655614" cy="684076"/>
          </a:xfrm>
          <a:prstGeom prst="wedgeRectCallout">
            <a:avLst>
              <a:gd name="adj1" fmla="val 68442"/>
              <a:gd name="adj2" fmla="val -2696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최초 진입 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수신 승인 알림 팝업 제공 </a:t>
            </a:r>
          </a:p>
        </p:txBody>
      </p:sp>
      <p:sp>
        <p:nvSpPr>
          <p:cNvPr id="362" name="사각형 설명선 361"/>
          <p:cNvSpPr/>
          <p:nvPr/>
        </p:nvSpPr>
        <p:spPr>
          <a:xfrm>
            <a:off x="4989004" y="1683854"/>
            <a:ext cx="1695973" cy="684076"/>
          </a:xfrm>
          <a:prstGeom prst="wedgeRectCallout">
            <a:avLst>
              <a:gd name="adj1" fmla="val 7901"/>
              <a:gd name="adj2" fmla="val 8170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수신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가능한 글자수를 고려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알림 문구 정의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" name="사각형 설명선 367"/>
          <p:cNvSpPr/>
          <p:nvPr/>
        </p:nvSpPr>
        <p:spPr>
          <a:xfrm>
            <a:off x="4484948" y="4293096"/>
            <a:ext cx="2051658" cy="684076"/>
          </a:xfrm>
          <a:prstGeom prst="wedgeRectCallout">
            <a:avLst>
              <a:gd name="adj1" fmla="val -63645"/>
              <a:gd name="adj2" fmla="val -2593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 설정 화면에서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수신 여부 및 상세 설정을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있는 기능 제공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개발과 협의 필요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7401272" y="4185084"/>
            <a:ext cx="1695973" cy="864096"/>
          </a:xfrm>
          <a:prstGeom prst="wedgeRectCallout">
            <a:avLst>
              <a:gd name="adj1" fmla="val -117751"/>
              <a:gd name="adj2" fmla="val -8821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알림센터나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Quick Panel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따라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20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 Section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프로세스</a:t>
            </a:r>
            <a:endParaRPr lang="en-US" altLang="ko-KR" dirty="0"/>
          </a:p>
          <a:p>
            <a:r>
              <a:rPr lang="ko-KR" altLang="en-US" dirty="0"/>
              <a:t>디자인 프로세스 별 고려사항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아래와 같은 프로세스를 통해</a:t>
            </a:r>
            <a:r>
              <a:rPr lang="en-US" altLang="ko-KR" dirty="0"/>
              <a:t> GUI </a:t>
            </a:r>
            <a:r>
              <a:rPr lang="ko-KR" altLang="en-US" dirty="0"/>
              <a:t>디자인을 진행합니다</a:t>
            </a:r>
            <a:r>
              <a:rPr lang="en-US" altLang="ko-KR" dirty="0"/>
              <a:t>. </a:t>
            </a:r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47" name="텍스트 개체 틀 4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344488" y="2997116"/>
            <a:ext cx="9275380" cy="1476000"/>
            <a:chOff x="344488" y="2060848"/>
            <a:chExt cx="9275380" cy="1476000"/>
          </a:xfrm>
        </p:grpSpPr>
        <p:grpSp>
          <p:nvGrpSpPr>
            <p:cNvPr id="54" name="그룹 61"/>
            <p:cNvGrpSpPr/>
            <p:nvPr/>
          </p:nvGrpSpPr>
          <p:grpSpPr>
            <a:xfrm>
              <a:off x="1043764" y="2692458"/>
              <a:ext cx="7920000" cy="212780"/>
              <a:chOff x="1565163" y="5991795"/>
              <a:chExt cx="7304607" cy="212780"/>
            </a:xfrm>
            <a:solidFill>
              <a:schemeClr val="accent2"/>
            </a:solidFill>
          </p:grpSpPr>
          <p:sp>
            <p:nvSpPr>
              <p:cNvPr id="60" name="타원 59"/>
              <p:cNvSpPr/>
              <p:nvPr/>
            </p:nvSpPr>
            <p:spPr>
              <a:xfrm>
                <a:off x="1565163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8756538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363007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6958695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5160851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5" name="이등변 삼각형 64"/>
              <p:cNvSpPr/>
              <p:nvPr/>
            </p:nvSpPr>
            <p:spPr>
              <a:xfrm rot="5400000">
                <a:off x="2383678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이등변 삼각형 65"/>
              <p:cNvSpPr/>
              <p:nvPr/>
            </p:nvSpPr>
            <p:spPr>
              <a:xfrm rot="5400000">
                <a:off x="4212478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이등변 삼각형 66"/>
              <p:cNvSpPr/>
              <p:nvPr/>
            </p:nvSpPr>
            <p:spPr>
              <a:xfrm rot="5400000">
                <a:off x="5954188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이등변 삼각형 67"/>
              <p:cNvSpPr/>
              <p:nvPr/>
            </p:nvSpPr>
            <p:spPr>
              <a:xfrm rot="5400000">
                <a:off x="7826155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타원 54"/>
            <p:cNvSpPr>
              <a:spLocks noChangeAspect="1"/>
            </p:cNvSpPr>
            <p:nvPr/>
          </p:nvSpPr>
          <p:spPr bwMode="auto">
            <a:xfrm>
              <a:off x="344488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대상</a:t>
              </a:r>
              <a:r>
                <a:rPr kumimoji="0" lang="en-US" altLang="ko-KR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 </a:t>
              </a: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디바이스</a:t>
              </a:r>
              <a:endPara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설정</a:t>
              </a:r>
            </a:p>
          </p:txBody>
        </p:sp>
        <p:sp>
          <p:nvSpPr>
            <p:cNvPr id="56" name="타원 55"/>
            <p:cNvSpPr>
              <a:spLocks noChangeAspect="1"/>
            </p:cNvSpPr>
            <p:nvPr/>
          </p:nvSpPr>
          <p:spPr bwMode="auto">
            <a:xfrm>
              <a:off x="2288704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기준해상도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설정</a:t>
              </a:r>
            </a:p>
          </p:txBody>
        </p:sp>
        <p:sp>
          <p:nvSpPr>
            <p:cNvPr id="57" name="타원 56"/>
            <p:cNvSpPr>
              <a:spLocks noChangeAspect="1"/>
            </p:cNvSpPr>
            <p:nvPr/>
          </p:nvSpPr>
          <p:spPr bwMode="auto">
            <a:xfrm>
              <a:off x="4185658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 err="1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컨셉</a:t>
              </a: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 디자인</a:t>
              </a:r>
            </a:p>
          </p:txBody>
        </p:sp>
        <p:sp>
          <p:nvSpPr>
            <p:cNvPr id="58" name="타원 57"/>
            <p:cNvSpPr>
              <a:spLocks noChangeAspect="1"/>
            </p:cNvSpPr>
            <p:nvPr/>
          </p:nvSpPr>
          <p:spPr bwMode="auto">
            <a:xfrm>
              <a:off x="6194023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공통 스타일</a:t>
              </a:r>
            </a:p>
            <a:p>
              <a:pPr algn="ctr"/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가이드</a:t>
              </a:r>
              <a:endParaRPr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정의</a:t>
              </a:r>
            </a:p>
          </p:txBody>
        </p:sp>
        <p:sp>
          <p:nvSpPr>
            <p:cNvPr id="59" name="타원 58"/>
            <p:cNvSpPr>
              <a:spLocks noChangeAspect="1"/>
            </p:cNvSpPr>
            <p:nvPr/>
          </p:nvSpPr>
          <p:spPr bwMode="auto">
            <a:xfrm>
              <a:off x="8143868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상세화면</a:t>
              </a:r>
            </a:p>
            <a:p>
              <a:pPr algn="ctr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디자인</a:t>
              </a:r>
              <a:endParaRPr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</p:txBody>
        </p:sp>
      </p:grpSp>
      <p:sp>
        <p:nvSpPr>
          <p:cNvPr id="33" name="TextBox 65"/>
          <p:cNvSpPr txBox="1"/>
          <p:nvPr/>
        </p:nvSpPr>
        <p:spPr>
          <a:xfrm>
            <a:off x="4304928" y="4941168"/>
            <a:ext cx="1541856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GUI Proposal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4" name="TextBox 65"/>
          <p:cNvSpPr txBox="1"/>
          <p:nvPr/>
        </p:nvSpPr>
        <p:spPr>
          <a:xfrm>
            <a:off x="6033120" y="5157192"/>
            <a:ext cx="1908213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 General  Style Guideline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65"/>
          <p:cNvSpPr txBox="1"/>
          <p:nvPr/>
        </p:nvSpPr>
        <p:spPr>
          <a:xfrm>
            <a:off x="7905328" y="5481228"/>
            <a:ext cx="1584175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PSD files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65"/>
          <p:cNvSpPr txBox="1"/>
          <p:nvPr/>
        </p:nvSpPr>
        <p:spPr>
          <a:xfrm>
            <a:off x="7905328" y="5805264"/>
            <a:ext cx="1584175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 Screenshot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02960" y="4725144"/>
            <a:ext cx="9258552" cy="215444"/>
            <a:chOff x="302960" y="4725144"/>
            <a:chExt cx="9258552" cy="215444"/>
          </a:xfrm>
        </p:grpSpPr>
        <p:sp>
          <p:nvSpPr>
            <p:cNvPr id="37" name="TextBox 36"/>
            <p:cNvSpPr txBox="1"/>
            <p:nvPr/>
          </p:nvSpPr>
          <p:spPr>
            <a:xfrm>
              <a:off x="302960" y="4725144"/>
              <a:ext cx="680636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[GUI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산출물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920552" y="4832866"/>
              <a:ext cx="86409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302960" y="2708920"/>
            <a:ext cx="9258552" cy="215444"/>
            <a:chOff x="302960" y="2708920"/>
            <a:chExt cx="9258552" cy="215444"/>
          </a:xfrm>
        </p:grpSpPr>
        <p:sp>
          <p:nvSpPr>
            <p:cNvPr id="36" name="TextBox 35"/>
            <p:cNvSpPr txBox="1"/>
            <p:nvPr/>
          </p:nvSpPr>
          <p:spPr>
            <a:xfrm>
              <a:off x="302960" y="2708920"/>
              <a:ext cx="736740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[GUI Process]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39700" y="2816497"/>
              <a:ext cx="8521812" cy="29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302960" y="1737392"/>
            <a:ext cx="9258552" cy="215444"/>
            <a:chOff x="302960" y="1737392"/>
            <a:chExt cx="9258552" cy="215444"/>
          </a:xfrm>
        </p:grpSpPr>
        <p:sp>
          <p:nvSpPr>
            <p:cNvPr id="35" name="TextBox 34"/>
            <p:cNvSpPr txBox="1"/>
            <p:nvPr/>
          </p:nvSpPr>
          <p:spPr>
            <a:xfrm>
              <a:off x="302960" y="1737392"/>
              <a:ext cx="699872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[UX Process]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1039700" y="1844969"/>
              <a:ext cx="8521812" cy="29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오각형 51"/>
          <p:cNvSpPr/>
          <p:nvPr/>
        </p:nvSpPr>
        <p:spPr>
          <a:xfrm rot="5400000">
            <a:off x="5590293" y="3152273"/>
            <a:ext cx="643690" cy="261044"/>
          </a:xfrm>
          <a:prstGeom prst="homePlat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95000"/>
                  </a:schemeClr>
                </a:solidFill>
              </a:rPr>
              <a:t>확정</a:t>
            </a:r>
            <a:endParaRPr lang="en-US" altLang="ko-KR" sz="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AutoShape 58"/>
          <p:cNvSpPr>
            <a:spLocks noChangeArrowheads="1"/>
          </p:cNvSpPr>
          <p:nvPr/>
        </p:nvSpPr>
        <p:spPr bwMode="auto">
          <a:xfrm>
            <a:off x="4840637" y="1988840"/>
            <a:ext cx="2530690" cy="504056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ea typeface="맑은 고딕" pitchFamily="50" charset="-127"/>
                <a:cs typeface="Calibri" pitchFamily="34" charset="0"/>
              </a:rPr>
              <a:t>UX/UI Scenario</a:t>
            </a:r>
          </a:p>
        </p:txBody>
      </p:sp>
      <p:sp>
        <p:nvSpPr>
          <p:cNvPr id="42" name="AutoShape 58"/>
          <p:cNvSpPr>
            <a:spLocks noChangeArrowheads="1"/>
          </p:cNvSpPr>
          <p:nvPr/>
        </p:nvSpPr>
        <p:spPr bwMode="auto">
          <a:xfrm>
            <a:off x="308484" y="1988840"/>
            <a:ext cx="2530690" cy="504056"/>
          </a:xfrm>
          <a:prstGeom prst="homePlate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Research &amp; Analysis</a:t>
            </a:r>
            <a:endParaRPr lang="ko-KR" altLang="ko-KR" b="1" dirty="0">
              <a:solidFill>
                <a:schemeClr val="bg1"/>
              </a:solidFill>
              <a:latin typeface="+mn-lt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4" name="AutoShape 58"/>
          <p:cNvSpPr>
            <a:spLocks noChangeArrowheads="1"/>
          </p:cNvSpPr>
          <p:nvPr/>
        </p:nvSpPr>
        <p:spPr bwMode="auto">
          <a:xfrm>
            <a:off x="7102830" y="1988840"/>
            <a:ext cx="2530690" cy="504056"/>
          </a:xfrm>
          <a:prstGeom prst="chevron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GUI Design</a:t>
            </a:r>
            <a:endParaRPr lang="ko-KR" altLang="ko-KR" sz="1000" b="1" dirty="0">
              <a:solidFill>
                <a:schemeClr val="bg1"/>
              </a:solidFill>
              <a:latin typeface="+mn-lt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6" name="AutoShape 58"/>
          <p:cNvSpPr>
            <a:spLocks noChangeArrowheads="1"/>
          </p:cNvSpPr>
          <p:nvPr/>
        </p:nvSpPr>
        <p:spPr bwMode="auto">
          <a:xfrm>
            <a:off x="2574203" y="1988840"/>
            <a:ext cx="2530690" cy="504056"/>
          </a:xfrm>
          <a:prstGeom prst="chevron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UX Proposal</a:t>
            </a:r>
            <a:endParaRPr lang="ko-KR" altLang="ko-KR" sz="1000" b="1" dirty="0">
              <a:solidFill>
                <a:schemeClr val="bg1"/>
              </a:solidFill>
              <a:latin typeface="+mn-lt"/>
              <a:ea typeface="맑은 고딕" pitchFamily="50" charset="-127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8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디자인</a:t>
            </a:r>
            <a:r>
              <a:rPr lang="en-US" altLang="ko-KR" dirty="0"/>
              <a:t> </a:t>
            </a:r>
            <a:r>
              <a:rPr lang="ko-KR" altLang="en-US" dirty="0"/>
              <a:t>시 기준이 되는 대상</a:t>
            </a:r>
            <a:r>
              <a:rPr lang="en-US" altLang="ko-KR" dirty="0"/>
              <a:t> </a:t>
            </a:r>
            <a:r>
              <a:rPr lang="ko-KR" altLang="en-US" dirty="0"/>
              <a:t>디바이스 선정 및 대응되는 멀티</a:t>
            </a:r>
            <a:r>
              <a:rPr lang="en-US" altLang="ko-KR" dirty="0"/>
              <a:t> </a:t>
            </a:r>
            <a:r>
              <a:rPr lang="ko-KR" altLang="en-US" dirty="0"/>
              <a:t>디바이스의 범위를 정해야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61" name="텍스트 개체 틀 60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대상 디바이스 설정</a:t>
            </a:r>
          </a:p>
        </p:txBody>
      </p:sp>
      <p:sp>
        <p:nvSpPr>
          <p:cNvPr id="81" name="Text Box 36"/>
          <p:cNvSpPr txBox="1">
            <a:spLocks noChangeArrowheads="1"/>
          </p:cNvSpPr>
          <p:nvPr/>
        </p:nvSpPr>
        <p:spPr bwMode="auto">
          <a:xfrm>
            <a:off x="6056671" y="2983985"/>
            <a:ext cx="79669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Note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10.1</a:t>
            </a:r>
          </a:p>
          <a:p>
            <a:pPr algn="ctr" defTabSz="995363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10.1” / 1280x800</a:t>
            </a:r>
          </a:p>
        </p:txBody>
      </p:sp>
      <p:pic>
        <p:nvPicPr>
          <p:cNvPr id="84" name="Picture 7" descr="C:\Users\Samanda\Desktop\새 폴더\p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51" y="2059882"/>
            <a:ext cx="1328612" cy="9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1" descr="C:\Users\Samanda\Desktop\새 폴더\p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14" y="3383052"/>
            <a:ext cx="1139207" cy="15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2" descr="C:\Users\Samanda\Desktop\새 폴더\p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809" y="3398440"/>
            <a:ext cx="1125325" cy="146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678138" y="3328726"/>
            <a:ext cx="3124623" cy="17012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 Box 36"/>
          <p:cNvSpPr txBox="1">
            <a:spLocks noChangeArrowheads="1"/>
          </p:cNvSpPr>
          <p:nvPr/>
        </p:nvSpPr>
        <p:spPr bwMode="auto">
          <a:xfrm>
            <a:off x="6103886" y="4885419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iPad1, 2</a:t>
            </a:r>
          </a:p>
          <a:p>
            <a:pPr algn="ctr" defTabSz="995363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7.9” / 768x1024</a:t>
            </a:r>
          </a:p>
        </p:txBody>
      </p:sp>
      <p:sp>
        <p:nvSpPr>
          <p:cNvPr id="91" name="Text Box 36"/>
          <p:cNvSpPr txBox="1">
            <a:spLocks noChangeArrowheads="1"/>
          </p:cNvSpPr>
          <p:nvPr/>
        </p:nvSpPr>
        <p:spPr bwMode="auto">
          <a:xfrm>
            <a:off x="7649841" y="4885419"/>
            <a:ext cx="78386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New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iPad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sym typeface="Arial" pitchFamily="34" charset="0"/>
            </a:endParaRPr>
          </a:p>
          <a:p>
            <a:pPr algn="ctr" defTabSz="995363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9.7” / 1536x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2048</a:t>
            </a:r>
          </a:p>
        </p:txBody>
      </p:sp>
      <p:pic>
        <p:nvPicPr>
          <p:cNvPr id="92" name="Picture 3" descr="C:\Users\bulman\Desktop\galtab8.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09387" y="2137430"/>
            <a:ext cx="1195464" cy="801504"/>
          </a:xfrm>
          <a:prstGeom prst="rect">
            <a:avLst/>
          </a:prstGeom>
          <a:noFill/>
        </p:spPr>
      </p:pic>
      <p:sp>
        <p:nvSpPr>
          <p:cNvPr id="93" name="직사각형 92"/>
          <p:cNvSpPr/>
          <p:nvPr/>
        </p:nvSpPr>
        <p:spPr>
          <a:xfrm>
            <a:off x="5678138" y="2007404"/>
            <a:ext cx="3125104" cy="106155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 Box 36"/>
          <p:cNvSpPr txBox="1">
            <a:spLocks noChangeArrowheads="1"/>
          </p:cNvSpPr>
          <p:nvPr/>
        </p:nvSpPr>
        <p:spPr bwMode="auto">
          <a:xfrm>
            <a:off x="7640361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Tab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8.9</a:t>
            </a:r>
          </a:p>
          <a:p>
            <a:pPr algn="ctr" defTabSz="995363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8.9” / 1280x800</a:t>
            </a:r>
          </a:p>
        </p:txBody>
      </p:sp>
      <p:pic>
        <p:nvPicPr>
          <p:cNvPr id="76" name="Picture 3" descr="C:\Users\Samanda\Desktop\새 폴더\p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19" y="2117775"/>
            <a:ext cx="664448" cy="8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 Box 36"/>
          <p:cNvSpPr txBox="1">
            <a:spLocks noChangeArrowheads="1"/>
          </p:cNvSpPr>
          <p:nvPr/>
        </p:nvSpPr>
        <p:spPr bwMode="auto">
          <a:xfrm>
            <a:off x="1108314" y="2983985"/>
            <a:ext cx="67165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S, S2</a:t>
            </a:r>
          </a:p>
          <a:p>
            <a:pPr algn="ctr"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4.3” / 480x800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itchFamily="34" charset="0"/>
            </a:endParaRPr>
          </a:p>
        </p:txBody>
      </p:sp>
      <p:pic>
        <p:nvPicPr>
          <p:cNvPr id="77" name="Picture 4" descr="C:\Users\Samanda\Desktop\새 폴더\p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476" y="2013741"/>
            <a:ext cx="514901" cy="9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 Box 36"/>
          <p:cNvSpPr txBox="1">
            <a:spLocks noChangeArrowheads="1"/>
          </p:cNvSpPr>
          <p:nvPr/>
        </p:nvSpPr>
        <p:spPr bwMode="auto">
          <a:xfrm>
            <a:off x="2030044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S3</a:t>
            </a:r>
          </a:p>
          <a:p>
            <a:pPr algn="ctr"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4.8” / 720x1280</a:t>
            </a:r>
          </a:p>
        </p:txBody>
      </p:sp>
      <p:pic>
        <p:nvPicPr>
          <p:cNvPr id="75" name="Picture 6" descr="C:\Users\Samanda\Desktop\새 폴더\p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08" y="1927700"/>
            <a:ext cx="596886" cy="104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 Box 36"/>
          <p:cNvSpPr txBox="1">
            <a:spLocks noChangeArrowheads="1"/>
          </p:cNvSpPr>
          <p:nvPr/>
        </p:nvSpPr>
        <p:spPr bwMode="auto">
          <a:xfrm>
            <a:off x="2967769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Note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5.3” / 800x1280</a:t>
            </a:r>
          </a:p>
        </p:txBody>
      </p:sp>
      <p:pic>
        <p:nvPicPr>
          <p:cNvPr id="74" name="Picture 5" descr="C:\Users\Samanda\Desktop\새 폴더\p0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73" y="1844145"/>
            <a:ext cx="636012" cy="123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 Box 36"/>
          <p:cNvSpPr txBox="1">
            <a:spLocks noChangeArrowheads="1"/>
          </p:cNvSpPr>
          <p:nvPr/>
        </p:nvSpPr>
        <p:spPr bwMode="auto">
          <a:xfrm>
            <a:off x="3879971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Note2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5.5” / 720x1280</a:t>
            </a:r>
          </a:p>
        </p:txBody>
      </p:sp>
      <p:pic>
        <p:nvPicPr>
          <p:cNvPr id="95" name="Picture 3" descr="D:\Togsa_Work\00_내부문서\04_Morpheus General UX Guide\sec_SHV-E300LDS3LC_001_Polaris-White_whit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09884" y="1988840"/>
            <a:ext cx="536779" cy="1005202"/>
          </a:xfrm>
          <a:prstGeom prst="rect">
            <a:avLst/>
          </a:prstGeom>
          <a:noFill/>
        </p:spPr>
      </p:pic>
      <p:sp>
        <p:nvSpPr>
          <p:cNvPr id="96" name="Text Box 36"/>
          <p:cNvSpPr txBox="1">
            <a:spLocks noChangeArrowheads="1"/>
          </p:cNvSpPr>
          <p:nvPr/>
        </p:nvSpPr>
        <p:spPr bwMode="auto">
          <a:xfrm>
            <a:off x="4788802" y="2983985"/>
            <a:ext cx="78386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S4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5.0” / 1080x1920</a:t>
            </a:r>
          </a:p>
        </p:txBody>
      </p:sp>
      <p:pic>
        <p:nvPicPr>
          <p:cNvPr id="73" name="Picture 10" descr="C:\Users\Samanda\Desktop\새 폴더\p08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82" y="3556464"/>
            <a:ext cx="790562" cy="1245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7" name="Text Box 36"/>
          <p:cNvSpPr txBox="1">
            <a:spLocks noChangeArrowheads="1"/>
          </p:cNvSpPr>
          <p:nvPr/>
        </p:nvSpPr>
        <p:spPr bwMode="auto">
          <a:xfrm>
            <a:off x="4695982" y="4766913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iPad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mini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7.9” / 768x1024</a:t>
            </a:r>
          </a:p>
        </p:txBody>
      </p:sp>
      <p:sp>
        <p:nvSpPr>
          <p:cNvPr id="97" name="Text Box 36"/>
          <p:cNvSpPr txBox="1">
            <a:spLocks noChangeArrowheads="1"/>
          </p:cNvSpPr>
          <p:nvPr/>
        </p:nvSpPr>
        <p:spPr bwMode="auto">
          <a:xfrm>
            <a:off x="1085968" y="4766913"/>
            <a:ext cx="67165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iPhone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3GS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3.5” / 320x480</a:t>
            </a:r>
          </a:p>
        </p:txBody>
      </p:sp>
      <p:pic>
        <p:nvPicPr>
          <p:cNvPr id="99" name="Picture 8" descr="C:\Users\Samanda\Desktop\새 폴더\p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43" y="3786976"/>
            <a:ext cx="435996" cy="78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 Box 36"/>
          <p:cNvSpPr txBox="1">
            <a:spLocks noChangeArrowheads="1"/>
          </p:cNvSpPr>
          <p:nvPr/>
        </p:nvSpPr>
        <p:spPr bwMode="auto">
          <a:xfrm>
            <a:off x="2295528" y="4766913"/>
            <a:ext cx="67165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iPhone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4, 4S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3.5” / 640x960</a:t>
            </a:r>
          </a:p>
        </p:txBody>
      </p:sp>
      <p:pic>
        <p:nvPicPr>
          <p:cNvPr id="100" name="Picture 9" descr="C:\Users\Samanda\Desktop\새 폴더\p0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79" y="3768519"/>
            <a:ext cx="434156" cy="8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C:\Users\bulman\Desktop\iphone5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93754" y="3735873"/>
            <a:ext cx="427470" cy="886999"/>
          </a:xfrm>
          <a:prstGeom prst="rect">
            <a:avLst/>
          </a:prstGeom>
          <a:noFill/>
        </p:spPr>
      </p:pic>
      <p:sp>
        <p:nvSpPr>
          <p:cNvPr id="102" name="Text Box 36"/>
          <p:cNvSpPr txBox="1">
            <a:spLocks noChangeArrowheads="1"/>
          </p:cNvSpPr>
          <p:nvPr/>
        </p:nvSpPr>
        <p:spPr bwMode="auto">
          <a:xfrm>
            <a:off x="3482881" y="4766913"/>
            <a:ext cx="64921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iPhone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5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4” / 640x1136</a:t>
            </a:r>
          </a:p>
        </p:txBody>
      </p:sp>
      <p:sp>
        <p:nvSpPr>
          <p:cNvPr id="114" name="사각형 설명선 113"/>
          <p:cNvSpPr/>
          <p:nvPr/>
        </p:nvSpPr>
        <p:spPr>
          <a:xfrm>
            <a:off x="6645188" y="5553236"/>
            <a:ext cx="2196244" cy="755644"/>
          </a:xfrm>
          <a:prstGeom prst="wedgeRectCallout">
            <a:avLst>
              <a:gd name="adj1" fmla="val -18005"/>
              <a:gd name="adj2" fmla="val -934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인치 이상의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Tablet PC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요건에 따라 대응여부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별도 정의 필요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단순 확대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대응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15" name="사각형 설명선 114"/>
          <p:cNvSpPr/>
          <p:nvPr/>
        </p:nvSpPr>
        <p:spPr>
          <a:xfrm>
            <a:off x="3944888" y="5301208"/>
            <a:ext cx="1728192" cy="755644"/>
          </a:xfrm>
          <a:prstGeom prst="wedgeRectCallout">
            <a:avLst>
              <a:gd name="adj1" fmla="val 21958"/>
              <a:gd name="adj2" fmla="val -770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iPad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요건에 따라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 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 선택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적용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76042" y="584684"/>
            <a:ext cx="33730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신규 출시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or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예정 디바이스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플랫폼에 대한 고려사항은 제외함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텍스트 개체 틀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대상</a:t>
            </a:r>
            <a:r>
              <a:rPr lang="en-US" altLang="ko-KR" dirty="0"/>
              <a:t> </a:t>
            </a:r>
            <a:r>
              <a:rPr lang="ko-KR" altLang="en-US" dirty="0"/>
              <a:t>디바이스</a:t>
            </a:r>
            <a:r>
              <a:rPr lang="en-US" altLang="ko-KR" dirty="0"/>
              <a:t> </a:t>
            </a:r>
            <a:r>
              <a:rPr lang="ko-KR" altLang="en-US" dirty="0"/>
              <a:t>및 멀티</a:t>
            </a:r>
            <a:r>
              <a:rPr lang="en-US" altLang="ko-KR" dirty="0"/>
              <a:t> </a:t>
            </a:r>
            <a:r>
              <a:rPr lang="ko-KR" altLang="en-US" dirty="0"/>
              <a:t>디바이스에 대한 대응 범위 내에서 최대 해상도와 비례를 고려하여 기준 해상도를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디자인 프로세스 별 고려사항</a:t>
            </a:r>
          </a:p>
        </p:txBody>
      </p:sp>
      <p:sp>
        <p:nvSpPr>
          <p:cNvPr id="58" name="텍스트 개체 틀 5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기준 해상도 설정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05735" y="1750578"/>
            <a:ext cx="2319512" cy="4062410"/>
            <a:chOff x="1104822" y="1821180"/>
            <a:chExt cx="2319512" cy="4062410"/>
          </a:xfrm>
        </p:grpSpPr>
        <p:pic>
          <p:nvPicPr>
            <p:cNvPr id="8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20290" y="1824248"/>
              <a:ext cx="2186607" cy="4059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" name="TextBox 89"/>
            <p:cNvSpPr txBox="1"/>
            <p:nvPr/>
          </p:nvSpPr>
          <p:spPr>
            <a:xfrm>
              <a:off x="1104822" y="1821180"/>
              <a:ext cx="19383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Note2 : 80.5 x 151.1 x 9.4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363902" y="2202180"/>
              <a:ext cx="19832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S4 / S3 : 69.8 x 136.6 x 7.9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91562" y="2545080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5 : 58.6 x 123.8 x 7.6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99182" y="2773680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4 : 58.6 x 115.2 x 9.3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55342" y="2377440"/>
              <a:ext cx="18053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S2 : 66.1 X 125.3 X 9.4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0" name="Text Box 36"/>
          <p:cNvSpPr txBox="1">
            <a:spLocks noChangeArrowheads="1"/>
          </p:cNvSpPr>
          <p:nvPr/>
        </p:nvSpPr>
        <p:spPr bwMode="auto">
          <a:xfrm flipH="1">
            <a:off x="966923" y="1520788"/>
            <a:ext cx="688650" cy="276999"/>
          </a:xfrm>
          <a:prstGeom prst="rect">
            <a:avLst/>
          </a:prstGeom>
        </p:spPr>
        <p:txBody>
          <a:bodyPr wrap="none" l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defTabSz="995363">
              <a:lnSpc>
                <a:spcPct val="150000"/>
              </a:lnSpc>
              <a:buFont typeface="산돌고딕 L" pitchFamily="18" charset="-127"/>
              <a:buNone/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실측사이즈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]</a:t>
            </a:r>
          </a:p>
        </p:txBody>
      </p:sp>
      <p:sp>
        <p:nvSpPr>
          <p:cNvPr id="101" name="텍스트 개체 틀 2"/>
          <p:cNvSpPr txBox="1">
            <a:spLocks/>
          </p:cNvSpPr>
          <p:nvPr/>
        </p:nvSpPr>
        <p:spPr>
          <a:xfrm>
            <a:off x="3533449" y="1551565"/>
            <a:ext cx="483466" cy="215444"/>
          </a:xfrm>
          <a:prstGeom prst="rect">
            <a:avLst/>
          </a:prstGeom>
        </p:spPr>
        <p:txBody>
          <a:bodyPr wrap="none" l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해상도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102" name="텍스트 개체 틀 2"/>
          <p:cNvSpPr txBox="1">
            <a:spLocks/>
          </p:cNvSpPr>
          <p:nvPr/>
        </p:nvSpPr>
        <p:spPr>
          <a:xfrm>
            <a:off x="6322297" y="1551565"/>
            <a:ext cx="1236877" cy="215444"/>
          </a:xfrm>
          <a:prstGeom prst="rect">
            <a:avLst/>
          </a:prstGeom>
        </p:spPr>
        <p:txBody>
          <a:bodyPr wrap="none" l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화면비례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</a:t>
            </a:r>
            <a:r>
              <a:rPr lang="ko-KR" altLang="en-US" sz="800" b="1" dirty="0" err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가로폭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기준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)]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21099" y="1750578"/>
            <a:ext cx="2628175" cy="4027715"/>
            <a:chOff x="3720186" y="1836510"/>
            <a:chExt cx="2628175" cy="4027715"/>
          </a:xfrm>
        </p:grpSpPr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32536" y="1836510"/>
              <a:ext cx="2276175" cy="4027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TextBox 93"/>
            <p:cNvSpPr txBox="1"/>
            <p:nvPr/>
          </p:nvSpPr>
          <p:spPr>
            <a:xfrm>
              <a:off x="3720186" y="1844040"/>
              <a:ext cx="1473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S4 : 1080 X 1920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291686" y="2987040"/>
              <a:ext cx="18053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S3 / Note2 : 720 X 1280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619346" y="3451860"/>
              <a:ext cx="13660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5 : 640 X 1136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626966" y="3810000"/>
              <a:ext cx="12618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4 : 640 X960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962246" y="4160520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S2</a:t>
              </a:r>
            </a:p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: 480 X 800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6348361" y="5208013"/>
              <a:ext cx="0" cy="223621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15" name="직선 연결선 114"/>
            <p:cNvCxnSpPr/>
            <p:nvPr/>
          </p:nvCxnSpPr>
          <p:spPr>
            <a:xfrm>
              <a:off x="6348361" y="5435370"/>
              <a:ext cx="0" cy="153424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17" name="직선 연결선 116"/>
            <p:cNvCxnSpPr/>
            <p:nvPr/>
          </p:nvCxnSpPr>
          <p:spPr>
            <a:xfrm>
              <a:off x="6348361" y="5600922"/>
              <a:ext cx="0" cy="223621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</p:grpSp>
      <p:grpSp>
        <p:nvGrpSpPr>
          <p:cNvPr id="5" name="그룹 4"/>
          <p:cNvGrpSpPr/>
          <p:nvPr/>
        </p:nvGrpSpPr>
        <p:grpSpPr>
          <a:xfrm>
            <a:off x="8731307" y="1761661"/>
            <a:ext cx="803726" cy="503284"/>
            <a:chOff x="310980" y="5277108"/>
            <a:chExt cx="803726" cy="503284"/>
          </a:xfrm>
        </p:grpSpPr>
        <p:sp>
          <p:nvSpPr>
            <p:cNvPr id="118" name="직사각형 117"/>
            <p:cNvSpPr/>
            <p:nvPr/>
          </p:nvSpPr>
          <p:spPr>
            <a:xfrm>
              <a:off x="310980" y="5292281"/>
              <a:ext cx="223044" cy="209550"/>
            </a:xfrm>
            <a:prstGeom prst="rect">
              <a:avLst/>
            </a:prstGeom>
            <a:solidFill>
              <a:srgbClr val="AACABC"/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310980" y="5570842"/>
              <a:ext cx="223044" cy="209550"/>
            </a:xfrm>
            <a:prstGeom prst="rect">
              <a:avLst/>
            </a:prstGeom>
            <a:solidFill>
              <a:srgbClr val="FF93F2"/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34024" y="5277108"/>
              <a:ext cx="476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iOS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34024" y="5564948"/>
              <a:ext cx="5806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Android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22" name="사각형 설명선 121"/>
          <p:cNvSpPr/>
          <p:nvPr/>
        </p:nvSpPr>
        <p:spPr>
          <a:xfrm>
            <a:off x="1028473" y="5957288"/>
            <a:ext cx="3064126" cy="507685"/>
          </a:xfrm>
          <a:prstGeom prst="wedgeRectCallout">
            <a:avLst>
              <a:gd name="adj1" fmla="val -21678"/>
              <a:gd name="adj2" fmla="val -1141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플랫폼 모두 지원하는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제작 시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최대 해상도 및 화면 비례를 고려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진행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iPhone 5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필수고려사항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593" y="1762008"/>
            <a:ext cx="2250638" cy="400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TextBox 102"/>
          <p:cNvSpPr txBox="1"/>
          <p:nvPr/>
        </p:nvSpPr>
        <p:spPr>
          <a:xfrm>
            <a:off x="6397771" y="4911792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iPhone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3, 4, 4S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41335" y="5144654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Galaxy Note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705868" y="5333971"/>
            <a:ext cx="704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Galaxy S2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415762" y="5468953"/>
            <a:ext cx="98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Galaxy Note2, Galaxy S3, S4,</a:t>
            </a:r>
          </a:p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iPhone5,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438883" y="1750578"/>
            <a:ext cx="0" cy="3378925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7096380" y="1750578"/>
            <a:ext cx="0" cy="3592285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7761048" y="1750578"/>
            <a:ext cx="0" cy="3735977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8431873" y="1750578"/>
            <a:ext cx="0" cy="402336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rot="5400000" flipV="1">
            <a:off x="6508298" y="4640521"/>
            <a:ext cx="0" cy="976121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rot="5400000" flipV="1">
            <a:off x="6504501" y="4865041"/>
            <a:ext cx="0" cy="983716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rot="5400000" flipV="1">
            <a:off x="6504501" y="5019963"/>
            <a:ext cx="0" cy="983716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rot="5400000" flipV="1">
            <a:off x="6504501" y="5264571"/>
            <a:ext cx="0" cy="983716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 설명선 122"/>
          <p:cNvSpPr/>
          <p:nvPr/>
        </p:nvSpPr>
        <p:spPr>
          <a:xfrm>
            <a:off x="4229264" y="5913200"/>
            <a:ext cx="2847972" cy="555310"/>
          </a:xfrm>
          <a:prstGeom prst="wedgeRectCallout">
            <a:avLst>
              <a:gd name="adj1" fmla="val -60091"/>
              <a:gd name="adj2" fmla="val -2488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오브젝트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최대 해상도 기준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가로축 최소 비례 기준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986" y="2025831"/>
            <a:ext cx="2446016" cy="3581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텍스트 개체 틀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각 프로젝트에 적합한 </a:t>
            </a:r>
            <a:r>
              <a:rPr lang="ko-KR" altLang="en-US" dirty="0" err="1"/>
              <a:t>컨셉</a:t>
            </a:r>
            <a:r>
              <a:rPr lang="ko-KR" altLang="en-US" dirty="0"/>
              <a:t> 디자인을  </a:t>
            </a:r>
            <a:r>
              <a:rPr lang="en-US" altLang="ko-KR" dirty="0"/>
              <a:t>Proposal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확정 후 프로세스를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디자인 프로세스 별 고려사항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err="1"/>
              <a:t>컨셉</a:t>
            </a:r>
            <a:r>
              <a:rPr lang="en-US" altLang="ko-KR" dirty="0"/>
              <a:t> </a:t>
            </a:r>
            <a:r>
              <a:rPr lang="ko-KR" altLang="en-US" dirty="0"/>
              <a:t>디자인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6433" y="2034984"/>
            <a:ext cx="2909960" cy="20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"/>
          <p:cNvGrpSpPr/>
          <p:nvPr/>
        </p:nvGrpSpPr>
        <p:grpSpPr>
          <a:xfrm>
            <a:off x="2206433" y="4185084"/>
            <a:ext cx="2708764" cy="2186438"/>
            <a:chOff x="6542392" y="2649909"/>
            <a:chExt cx="2708764" cy="218643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42392" y="2649909"/>
              <a:ext cx="1345266" cy="218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05890" y="2649910"/>
              <a:ext cx="1345266" cy="218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" name="사각형 설명선 28"/>
          <p:cNvSpPr/>
          <p:nvPr/>
        </p:nvSpPr>
        <p:spPr>
          <a:xfrm>
            <a:off x="7977336" y="2348880"/>
            <a:ext cx="1599939" cy="612068"/>
          </a:xfrm>
          <a:prstGeom prst="wedgeRectCallout">
            <a:avLst>
              <a:gd name="adj1" fmla="val -64721"/>
              <a:gd name="adj2" fmla="val -1670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명확하고 적합한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컨셉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9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88950" y="873125"/>
            <a:ext cx="8928100" cy="373063"/>
          </a:xfrm>
          <a:prstGeom prst="rect">
            <a:avLst/>
          </a:prstGeom>
        </p:spPr>
        <p:txBody>
          <a:bodyPr/>
          <a:lstStyle/>
          <a:p>
            <a:pPr marL="304800" lvl="0" indent="-304800" defTabSz="650875" fontAlgn="auto" latinLnBrk="0">
              <a:spcBef>
                <a:spcPts val="675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+mn-ea"/>
              <a:cs typeface="Calibri" pitchFamily="34" charset="0"/>
              <a:sym typeface="산돌고딕 L" pitchFamily="18" charset="-127"/>
            </a:endParaRPr>
          </a:p>
        </p:txBody>
      </p:sp>
      <p:sp>
        <p:nvSpPr>
          <p:cNvPr id="6" name="부제목 4"/>
          <p:cNvSpPr txBox="1">
            <a:spLocks/>
          </p:cNvSpPr>
          <p:nvPr/>
        </p:nvSpPr>
        <p:spPr>
          <a:xfrm>
            <a:off x="814536" y="1377504"/>
            <a:ext cx="6118684" cy="2295202"/>
          </a:xfrm>
          <a:prstGeom prst="rect">
            <a:avLst/>
          </a:prstGeom>
        </p:spPr>
        <p:txBody>
          <a:bodyPr/>
          <a:lstStyle/>
          <a:p>
            <a:pPr marL="228600" indent="-228600" defTabSz="650875" latinLnBrk="0">
              <a:lnSpc>
                <a:spcPct val="150000"/>
              </a:lnSpc>
              <a:spcBef>
                <a:spcPts val="675"/>
              </a:spcBef>
              <a:buFont typeface="+mj-ea"/>
              <a:buAutoNum type="circleNumDbPlain"/>
              <a:defRPr/>
            </a:pPr>
            <a:endParaRPr lang="en-US" altLang="ko-KR" sz="1100" kern="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  <a:cs typeface="Calibri" pitchFamily="34" charset="0"/>
              <a:sym typeface="산돌고딕 L" pitchFamily="18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Font typeface="Wingdings" pitchFamily="2" charset="2"/>
              <a:buChar char="l"/>
            </a:pPr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 err="1"/>
              <a:t>하이브리드앱란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하이브리드앱</a:t>
            </a:r>
            <a:r>
              <a:rPr lang="en-US" altLang="ko-KR" dirty="0"/>
              <a:t> General UX Guideline 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하이브리드앱</a:t>
            </a:r>
            <a:r>
              <a:rPr lang="en-US" altLang="ko-KR" dirty="0"/>
              <a:t> General UX Guideline for UI Planner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하이브리드앱</a:t>
            </a:r>
            <a:r>
              <a:rPr lang="en-US" altLang="ko-KR" dirty="0"/>
              <a:t> General UX Guideline for GUI Designer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상세 디자인에 공통으로 반영할 수 있는 </a:t>
            </a:r>
            <a:r>
              <a:rPr lang="en-US" altLang="ko-KR" dirty="0"/>
              <a:t>Font, Color, Component </a:t>
            </a:r>
            <a:r>
              <a:rPr lang="ko-KR" altLang="en-US" dirty="0"/>
              <a:t>스타일 가이드를 수립합니다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67" name="텍스트 개체 틀 6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공통스타일 가이드 정의 </a:t>
            </a:r>
            <a:r>
              <a:rPr lang="en-US" altLang="ko-KR" dirty="0"/>
              <a:t>&gt; Font, Color, Component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41032" y="4204606"/>
            <a:ext cx="3528391" cy="2207462"/>
            <a:chOff x="387385" y="1708896"/>
            <a:chExt cx="4205575" cy="2207462"/>
          </a:xfrm>
        </p:grpSpPr>
        <p:sp>
          <p:nvSpPr>
            <p:cNvPr id="54" name="Text Box 13"/>
            <p:cNvSpPr txBox="1">
              <a:spLocks noChangeArrowheads="1"/>
            </p:cNvSpPr>
            <p:nvPr/>
          </p:nvSpPr>
          <p:spPr bwMode="auto">
            <a:xfrm>
              <a:off x="387385" y="1708896"/>
              <a:ext cx="2360271" cy="264047"/>
            </a:xfrm>
            <a:prstGeom prst="rect">
              <a:avLst/>
            </a:prstGeom>
            <a:noFill/>
            <a:ln w="6350" algn="ctr">
              <a:noFill/>
              <a:prstDash val="dash"/>
              <a:miter lim="800000"/>
              <a:headEnd type="none" w="sm" len="sm"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기본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Font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참고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5" name="Text Box 36"/>
            <p:cNvSpPr txBox="1">
              <a:spLocks noChangeArrowheads="1"/>
            </p:cNvSpPr>
            <p:nvPr/>
          </p:nvSpPr>
          <p:spPr bwMode="auto">
            <a:xfrm>
              <a:off x="600937" y="1946588"/>
              <a:ext cx="3992023" cy="19697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OS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에서 제공하는 시스템 폰트 제공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  <a:p>
              <a:pPr marL="171450" indent="-84138" defTabSz="995363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Android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Font (Jelly Bean/4.2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기준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)</a:t>
              </a:r>
              <a:b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</a:b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-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영문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숫자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특수기호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</a:t>
              </a:r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Roboto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  <a:p>
              <a:pPr marL="180975"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(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hlinkClick r:id="rId3"/>
                </a:rPr>
                <a:t>http://developer.android.com/design/style/typography.html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)</a:t>
              </a:r>
              <a:b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</a:b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-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국문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나눔고딕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  <a:p>
              <a:pPr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      (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  <a:hlinkClick r:id="rId4"/>
                </a:rPr>
                <a:t>http://hangeul.naver.com/font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)</a:t>
              </a:r>
            </a:p>
            <a:p>
              <a:pPr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</a:t>
              </a:r>
            </a:p>
            <a:p>
              <a:pPr marL="171450" indent="-84138" defTabSz="995363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iOS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기본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Font (iOS6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기준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)</a:t>
              </a:r>
            </a:p>
            <a:p>
              <a:pPr indent="180975"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-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영문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숫자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특수기호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 Helvetica</a:t>
              </a:r>
            </a:p>
            <a:p>
              <a:pPr marL="180975"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-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국문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Apple SD Gothic Neo</a:t>
              </a:r>
            </a:p>
            <a:p>
              <a:pPr defTabSz="995363"/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0632" y="4185084"/>
            <a:ext cx="3456384" cy="2392062"/>
          </a:xfrm>
          <a:prstGeom prst="rect">
            <a:avLst/>
          </a:prstGeom>
          <a:noFill/>
          <a:ln w="127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33020" y="1736812"/>
            <a:ext cx="3456384" cy="2392062"/>
          </a:xfrm>
          <a:prstGeom prst="rect">
            <a:avLst/>
          </a:prstGeom>
          <a:noFill/>
          <a:ln w="127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1193" y="1736813"/>
            <a:ext cx="3457568" cy="239288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4" name="사각형 설명선 33"/>
          <p:cNvSpPr/>
          <p:nvPr/>
        </p:nvSpPr>
        <p:spPr>
          <a:xfrm>
            <a:off x="3296816" y="2672916"/>
            <a:ext cx="1764196" cy="612068"/>
          </a:xfrm>
          <a:prstGeom prst="wedgeRectCallout">
            <a:avLst>
              <a:gd name="adj1" fmla="val -63891"/>
              <a:gd name="adj2" fmla="val -597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메인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서브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Color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에 대한 정의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sym typeface="Arial" pitchFamily="34" charset="0"/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8049344" y="4257092"/>
            <a:ext cx="1640632" cy="612068"/>
          </a:xfrm>
          <a:prstGeom prst="wedgeRectCallout">
            <a:avLst>
              <a:gd name="adj1" fmla="val -80234"/>
              <a:gd name="adj2" fmla="val 2858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지정 서체 외 별도 서체 적용 시 </a:t>
            </a:r>
            <a:b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</a:b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개발 파트와  협의 필요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sym typeface="Arial" pitchFamily="34" charset="0"/>
            </a:endParaRPr>
          </a:p>
          <a:p>
            <a:pPr defTabSz="995363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(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퍼포먼스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 이슈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451870" y="6353562"/>
            <a:ext cx="40016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공통스타일 가이드 파일명 기준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프로젝트명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altLang="ko-KR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GeneralStyleGuide_v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버전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).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＊</a:t>
            </a:r>
            <a:endParaRPr lang="ko-KR" altLang="en-US" sz="800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425" y="1892331"/>
            <a:ext cx="2544858" cy="381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상세 디자인에 공통으로 반영할 수 있는 대표 </a:t>
            </a:r>
            <a:r>
              <a:rPr lang="en-US" altLang="ko-KR" dirty="0"/>
              <a:t>UI Pattern</a:t>
            </a:r>
            <a:r>
              <a:rPr lang="ko-KR" altLang="en-US" dirty="0"/>
              <a:t>의 </a:t>
            </a:r>
            <a:r>
              <a:rPr lang="en-US" altLang="ko-KR" dirty="0"/>
              <a:t>Layout </a:t>
            </a:r>
            <a:r>
              <a:rPr lang="ko-KR" altLang="en-US" dirty="0"/>
              <a:t>의 스타일 가이드 수립합니다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76" name="텍스트 개체 틀 7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공통스타일 가이드 정의 </a:t>
            </a:r>
            <a:r>
              <a:rPr lang="en-US" altLang="ko-KR" dirty="0"/>
              <a:t>&gt; Layout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799987" y="2051815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26" name="직선 연결선 25"/>
          <p:cNvCxnSpPr/>
          <p:nvPr/>
        </p:nvCxnSpPr>
        <p:spPr>
          <a:xfrm>
            <a:off x="799987" y="2394115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27" name="직선 연결선 26"/>
          <p:cNvCxnSpPr/>
          <p:nvPr/>
        </p:nvCxnSpPr>
        <p:spPr>
          <a:xfrm>
            <a:off x="763983" y="5716432"/>
            <a:ext cx="2785331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29" name="직선 화살표 연결선 28"/>
          <p:cNvCxnSpPr/>
          <p:nvPr/>
        </p:nvCxnSpPr>
        <p:spPr>
          <a:xfrm>
            <a:off x="3482423" y="2676055"/>
            <a:ext cx="0" cy="2660362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30" name="직선 연결선 29"/>
          <p:cNvCxnSpPr/>
          <p:nvPr/>
        </p:nvCxnSpPr>
        <p:spPr>
          <a:xfrm>
            <a:off x="763983" y="1879497"/>
            <a:ext cx="2785331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sp>
        <p:nvSpPr>
          <p:cNvPr id="31" name="Text Box 36"/>
          <p:cNvSpPr txBox="1">
            <a:spLocks noChangeArrowheads="1"/>
          </p:cNvSpPr>
          <p:nvPr/>
        </p:nvSpPr>
        <p:spPr bwMode="auto">
          <a:xfrm flipH="1">
            <a:off x="3657683" y="2116824"/>
            <a:ext cx="100811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Title Bar 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고정영역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50" name="Text Box 36"/>
          <p:cNvSpPr txBox="1">
            <a:spLocks noChangeArrowheads="1"/>
          </p:cNvSpPr>
          <p:nvPr/>
        </p:nvSpPr>
        <p:spPr bwMode="auto">
          <a:xfrm flipH="1">
            <a:off x="3657683" y="1867149"/>
            <a:ext cx="100811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Status Bar  </a:t>
            </a:r>
          </a:p>
        </p:txBody>
      </p:sp>
      <p:sp>
        <p:nvSpPr>
          <p:cNvPr id="51" name="Text Box 36"/>
          <p:cNvSpPr txBox="1">
            <a:spLocks noChangeArrowheads="1"/>
          </p:cNvSpPr>
          <p:nvPr/>
        </p:nvSpPr>
        <p:spPr bwMode="auto">
          <a:xfrm flipH="1">
            <a:off x="3657683" y="3802380"/>
            <a:ext cx="139077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Contents Area</a:t>
            </a:r>
          </a:p>
          <a:p>
            <a:pPr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멀티해상도 가변 영역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52" name="Text Box 36"/>
          <p:cNvSpPr txBox="1">
            <a:spLocks noChangeArrowheads="1"/>
          </p:cNvSpPr>
          <p:nvPr/>
        </p:nvSpPr>
        <p:spPr bwMode="auto">
          <a:xfrm flipH="1">
            <a:off x="3657683" y="5428018"/>
            <a:ext cx="126014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Soft Key  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고정영역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512280" y="1665384"/>
            <a:ext cx="11015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[Detail View Menu]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799987" y="5336417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56" name="직선 연결선 55"/>
          <p:cNvCxnSpPr/>
          <p:nvPr/>
        </p:nvCxnSpPr>
        <p:spPr>
          <a:xfrm>
            <a:off x="799987" y="2676055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sp>
        <p:nvSpPr>
          <p:cNvPr id="57" name="Text Box 36"/>
          <p:cNvSpPr txBox="1">
            <a:spLocks noChangeArrowheads="1"/>
          </p:cNvSpPr>
          <p:nvPr/>
        </p:nvSpPr>
        <p:spPr bwMode="auto">
          <a:xfrm flipH="1">
            <a:off x="3657683" y="2453890"/>
            <a:ext cx="100811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Sub Title Area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3482423" y="2380911"/>
            <a:ext cx="0" cy="295144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59" name="직선 연결선 58"/>
          <p:cNvCxnSpPr/>
          <p:nvPr/>
        </p:nvCxnSpPr>
        <p:spPr>
          <a:xfrm>
            <a:off x="790488" y="1769034"/>
            <a:ext cx="0" cy="3518261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70276" y="1769034"/>
            <a:ext cx="0" cy="3535678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785425" y="1778569"/>
            <a:ext cx="84851" cy="1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68" name="직선 연결선 67"/>
          <p:cNvCxnSpPr/>
          <p:nvPr/>
        </p:nvCxnSpPr>
        <p:spPr>
          <a:xfrm>
            <a:off x="3260931" y="1777744"/>
            <a:ext cx="0" cy="3518261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40719" y="1777744"/>
            <a:ext cx="0" cy="3535678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3255868" y="1787279"/>
            <a:ext cx="84851" cy="1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sp>
        <p:nvSpPr>
          <p:cNvPr id="71" name="사각형 설명선 70"/>
          <p:cNvSpPr/>
          <p:nvPr/>
        </p:nvSpPr>
        <p:spPr>
          <a:xfrm>
            <a:off x="713417" y="5902204"/>
            <a:ext cx="2905676" cy="604090"/>
          </a:xfrm>
          <a:prstGeom prst="wedgeRectCallout">
            <a:avLst>
              <a:gd name="adj1" fmla="val -21618"/>
              <a:gd name="adj2" fmla="val -972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 간의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 및 위치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좌우 여백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통일성을 갖도록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사각형 설명선 71"/>
          <p:cNvSpPr/>
          <p:nvPr/>
        </p:nvSpPr>
        <p:spPr>
          <a:xfrm>
            <a:off x="3773757" y="5904627"/>
            <a:ext cx="1647295" cy="604091"/>
          </a:xfrm>
          <a:prstGeom prst="wedgeRectCallout">
            <a:avLst>
              <a:gd name="adj1" fmla="val -68038"/>
              <a:gd name="adj2" fmla="val -2345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디자인 협업 및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작업 효율을 향상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3482423" y="2045004"/>
            <a:ext cx="0" cy="324000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80" name="직선 화살표 연결선 79"/>
          <p:cNvCxnSpPr/>
          <p:nvPr/>
        </p:nvCxnSpPr>
        <p:spPr>
          <a:xfrm>
            <a:off x="3482423" y="1873743"/>
            <a:ext cx="0" cy="180000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81" name="직선 화살표 연결선 80"/>
          <p:cNvCxnSpPr/>
          <p:nvPr/>
        </p:nvCxnSpPr>
        <p:spPr>
          <a:xfrm>
            <a:off x="3482423" y="5361365"/>
            <a:ext cx="0" cy="324000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5068" y="2996952"/>
            <a:ext cx="3420000" cy="236440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5068" y="5409220"/>
            <a:ext cx="3420000" cy="121673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5068" y="1484784"/>
            <a:ext cx="3420000" cy="147980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77235" y="4374077"/>
            <a:ext cx="1908212" cy="6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사각형 설명선 40"/>
          <p:cNvSpPr/>
          <p:nvPr/>
        </p:nvSpPr>
        <p:spPr>
          <a:xfrm>
            <a:off x="4808984" y="4329100"/>
            <a:ext cx="1827315" cy="496079"/>
          </a:xfrm>
          <a:prstGeom prst="wedgeRectCallout">
            <a:avLst>
              <a:gd name="adj1" fmla="val 79987"/>
              <a:gd name="adj2" fmla="val 2972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작업 시 최대사이즈 고려하여 작업 진행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최소기준 작업 시 이슈 표기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4859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일관된 </a:t>
            </a:r>
            <a:r>
              <a:rPr lang="en-US" altLang="ko-KR" dirty="0"/>
              <a:t>PSD Layer</a:t>
            </a:r>
            <a:r>
              <a:rPr lang="ko-KR" altLang="en-US" dirty="0"/>
              <a:t> 정리를 통해 </a:t>
            </a:r>
            <a:r>
              <a:rPr lang="en-US" altLang="ko-KR" dirty="0"/>
              <a:t>Publishing </a:t>
            </a:r>
            <a:r>
              <a:rPr lang="ko-KR" altLang="en-US" dirty="0"/>
              <a:t>작업의 효율 향상을 유도합니다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상세화면 </a:t>
            </a:r>
            <a:r>
              <a:rPr lang="en-US" altLang="ko-KR" dirty="0"/>
              <a:t>Design(1/2)</a:t>
            </a:r>
            <a:endParaRPr lang="ko-KR" altLang="en-US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 cstate="print"/>
          <a:srcRect r="17468"/>
          <a:stretch>
            <a:fillRect/>
          </a:stretch>
        </p:blipFill>
        <p:spPr bwMode="auto">
          <a:xfrm>
            <a:off x="3375138" y="5136521"/>
            <a:ext cx="2250599" cy="98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679772" y="3005438"/>
            <a:ext cx="3193108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TIP : Layer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컬러 지정에 대한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Tip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명시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37" name="Picture 4" descr="C:\Users\bulman\Desktop\guide_img\01_t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032" y="3275547"/>
            <a:ext cx="2266950" cy="1447800"/>
          </a:xfrm>
          <a:prstGeom prst="rect">
            <a:avLst/>
          </a:prstGeom>
          <a:noFill/>
        </p:spPr>
      </p:pic>
      <p:pic>
        <p:nvPicPr>
          <p:cNvPr id="38" name="Picture 5" descr="C:\Users\bulman\Desktop\guide_img\02_fol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031" y="1762516"/>
            <a:ext cx="2212093" cy="730408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679772" y="1487033"/>
            <a:ext cx="2905076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각 영역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오브젝트 별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Layer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-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폴더로 정리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40" name="Picture 8" descr="C:\Users\bulman\Desktop\guide_img\03_btn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16778" y="1805772"/>
            <a:ext cx="2228850" cy="1104900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5641518" y="1531453"/>
            <a:ext cx="3992002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Component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오브젝트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버튼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인풋박스 등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)  : Case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별 폴더 구분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022865" y="2016776"/>
            <a:ext cx="889987" cy="878804"/>
            <a:chOff x="8131278" y="2016776"/>
            <a:chExt cx="889987" cy="878804"/>
          </a:xfrm>
        </p:grpSpPr>
        <p:sp>
          <p:nvSpPr>
            <p:cNvPr id="42" name="TextBox 41"/>
            <p:cNvSpPr txBox="1"/>
            <p:nvPr/>
          </p:nvSpPr>
          <p:spPr>
            <a:xfrm>
              <a:off x="8131278" y="2678148"/>
              <a:ext cx="788999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Normal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Case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31278" y="2457690"/>
              <a:ext cx="889987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Tap(click) Case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31278" y="2237233"/>
              <a:ext cx="825867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Selected Case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131278" y="2016776"/>
              <a:ext cx="790601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Disable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 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Case</a:t>
              </a: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152800" y="3526802"/>
            <a:ext cx="3041970" cy="2172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Green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영역별 사이즈 정의가 필요한 경우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52800" y="3858669"/>
            <a:ext cx="3472425" cy="227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Gray : Backup, holding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등 현재 버전에서 적용되지 않는 오브젝트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Layer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52800" y="4162650"/>
            <a:ext cx="2650084" cy="227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Red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(click)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등 액션 시 디스플레이 되는 상태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Layer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52800" y="4460649"/>
            <a:ext cx="4248279" cy="227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Purple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팝업 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화면 초기에는 노출되지 않으나 이벤트에 의해 노출되는 오브젝트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Layer</a:t>
            </a:r>
          </a:p>
        </p:txBody>
      </p:sp>
      <p:cxnSp>
        <p:nvCxnSpPr>
          <p:cNvPr id="50" name="직선 연결선 49"/>
          <p:cNvCxnSpPr/>
          <p:nvPr/>
        </p:nvCxnSpPr>
        <p:spPr>
          <a:xfrm>
            <a:off x="303976" y="2999423"/>
            <a:ext cx="93295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7076" y="5142389"/>
            <a:ext cx="3095087" cy="21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9019" y="2492896"/>
            <a:ext cx="4807638" cy="21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-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구성요소에 따라 추가 및 변경 가능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  : Radio Button, Check Box, On/Off Button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등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Calibri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03976" y="4840429"/>
            <a:ext cx="93295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79772" y="4889488"/>
            <a:ext cx="2470945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수정내용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PSD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파일 내 기재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5925108" y="5337212"/>
            <a:ext cx="2304256" cy="612068"/>
          </a:xfrm>
          <a:prstGeom prst="wedgeRectCallout">
            <a:avLst>
              <a:gd name="adj1" fmla="val -63891"/>
              <a:gd name="adj2" fmla="val -597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파일  최초 배포 후  업데이트 발생 시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파일 내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수정내용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별도 기재하여 배포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5889104" y="6093296"/>
            <a:ext cx="2340260" cy="468052"/>
          </a:xfrm>
          <a:prstGeom prst="wedgeRectCallout">
            <a:avLst>
              <a:gd name="adj1" fmla="val -30953"/>
              <a:gd name="adj2" fmla="val -8446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파일 배포 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Font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파일 첨부하여 전달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sym typeface="Arial" pitchFamily="34" charset="0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7119" y="5157192"/>
            <a:ext cx="2194286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파일 배포 시 </a:t>
            </a:r>
            <a:r>
              <a:rPr lang="en-US" altLang="ko-KR" dirty="0"/>
              <a:t>PSD</a:t>
            </a:r>
            <a:r>
              <a:rPr lang="ko-KR" altLang="en-US" dirty="0"/>
              <a:t>에 기재 불가능한 부분을 문서로 추가 정리 하여 배포합니다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46" name="텍스트 개체 틀 4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상세화면 </a:t>
            </a:r>
            <a:r>
              <a:rPr lang="en-US" altLang="ko-KR"/>
              <a:t>Design(2/2)</a:t>
            </a:r>
            <a:endParaRPr lang="ko-KR" altLang="en-US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948" y="1520788"/>
            <a:ext cx="6410995" cy="443395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7" name="모서리가 둥근 직사각형 26"/>
          <p:cNvSpPr/>
          <p:nvPr/>
        </p:nvSpPr>
        <p:spPr>
          <a:xfrm>
            <a:off x="1912660" y="2101086"/>
            <a:ext cx="4418389" cy="3371466"/>
          </a:xfrm>
          <a:prstGeom prst="roundRect">
            <a:avLst>
              <a:gd name="adj" fmla="val 1772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575319" y="2096720"/>
            <a:ext cx="1567623" cy="280603"/>
          </a:xfrm>
          <a:prstGeom prst="roundRect">
            <a:avLst>
              <a:gd name="adj" fmla="val 7115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575319" y="2578355"/>
            <a:ext cx="1567623" cy="929772"/>
          </a:xfrm>
          <a:prstGeom prst="roundRect">
            <a:avLst>
              <a:gd name="adj" fmla="val 631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5319" y="3717535"/>
            <a:ext cx="1567623" cy="753869"/>
          </a:xfrm>
          <a:prstGeom prst="roundRect">
            <a:avLst>
              <a:gd name="adj" fmla="val 1177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136800" y="1898160"/>
            <a:ext cx="1316038" cy="805123"/>
          </a:xfrm>
          <a:prstGeom prst="wedgeRectCallout">
            <a:avLst>
              <a:gd name="adj1" fmla="val 58517"/>
              <a:gd name="adj2" fmla="val -211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①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Screen ID 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 통합을 위한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marL="228600" indent="-228600"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 별 넘버링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(UI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기획 및 개발 파트와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공통적용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)</a:t>
            </a:r>
          </a:p>
        </p:txBody>
      </p:sp>
      <p:sp>
        <p:nvSpPr>
          <p:cNvPr id="21" name="사각형 설명선 20"/>
          <p:cNvSpPr/>
          <p:nvPr/>
        </p:nvSpPr>
        <p:spPr>
          <a:xfrm>
            <a:off x="136800" y="3269909"/>
            <a:ext cx="1316038" cy="611970"/>
          </a:xfrm>
          <a:prstGeom prst="wedgeRectCallout">
            <a:avLst>
              <a:gd name="adj1" fmla="val 82476"/>
              <a:gd name="adj2" fmla="val -2591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②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Sample : </a:t>
            </a:r>
          </a:p>
          <a:p>
            <a:pPr marL="228600" indent="-228600"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해당 화면 이미지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8177849" y="2002677"/>
            <a:ext cx="1419668" cy="503681"/>
          </a:xfrm>
          <a:prstGeom prst="wedgeRectCallout">
            <a:avLst>
              <a:gd name="adj1" fmla="val -63265"/>
              <a:gd name="adj2" fmla="val 2039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③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적용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PSD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파일명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작업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파일명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8177848" y="2766228"/>
            <a:ext cx="1588889" cy="768229"/>
          </a:xfrm>
          <a:prstGeom prst="wedgeRectCallout">
            <a:avLst>
              <a:gd name="adj1" fmla="val -64375"/>
              <a:gd name="adj2" fmla="val -202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④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공통 적용 가능 화면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해당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파일을 기준으로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marL="228600" indent="-228600"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변경하여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진행가능한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화면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8177848" y="3867518"/>
            <a:ext cx="1588889" cy="768229"/>
          </a:xfrm>
          <a:prstGeom prst="wedgeRectCallout">
            <a:avLst>
              <a:gd name="adj1" fmla="val -64375"/>
              <a:gd name="adj2" fmla="val -202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기타 설명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상기 내용 외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추가설명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marL="228600" indent="-228600"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필요한 부분기재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36" name="Oval 398"/>
          <p:cNvSpPr>
            <a:spLocks noChangeArrowheads="1"/>
          </p:cNvSpPr>
          <p:nvPr/>
        </p:nvSpPr>
        <p:spPr bwMode="auto">
          <a:xfrm>
            <a:off x="1784648" y="209685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37" name="Oval 398"/>
          <p:cNvSpPr>
            <a:spLocks noChangeArrowheads="1"/>
          </p:cNvSpPr>
          <p:nvPr/>
        </p:nvSpPr>
        <p:spPr bwMode="auto">
          <a:xfrm>
            <a:off x="6465168" y="209685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38" name="Oval 398"/>
          <p:cNvSpPr>
            <a:spLocks noChangeArrowheads="1"/>
          </p:cNvSpPr>
          <p:nvPr/>
        </p:nvSpPr>
        <p:spPr bwMode="auto">
          <a:xfrm>
            <a:off x="6465168" y="2564904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4</a:t>
            </a:r>
          </a:p>
        </p:txBody>
      </p:sp>
      <p:sp>
        <p:nvSpPr>
          <p:cNvPr id="39" name="Oval 398"/>
          <p:cNvSpPr>
            <a:spLocks noChangeArrowheads="1"/>
          </p:cNvSpPr>
          <p:nvPr/>
        </p:nvSpPr>
        <p:spPr bwMode="auto">
          <a:xfrm>
            <a:off x="6465168" y="371703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5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31947" y="1790925"/>
            <a:ext cx="520753" cy="233919"/>
          </a:xfrm>
          <a:prstGeom prst="round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42" name="Oval 398"/>
          <p:cNvSpPr>
            <a:spLocks noChangeArrowheads="1"/>
          </p:cNvSpPr>
          <p:nvPr/>
        </p:nvSpPr>
        <p:spPr bwMode="auto">
          <a:xfrm>
            <a:off x="1604628" y="1772816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1194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Basic Guideline</a:t>
            </a:r>
          </a:p>
          <a:p>
            <a:r>
              <a:rPr lang="en-US" altLang="ko-KR" dirty="0"/>
              <a:t>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  <a:p>
            <a:r>
              <a:rPr lang="en-US" altLang="ko-KR" dirty="0"/>
              <a:t>OS</a:t>
            </a:r>
            <a:r>
              <a:rPr lang="ko-KR" altLang="en-US" dirty="0"/>
              <a:t>별 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  <a:p>
            <a:r>
              <a:rPr lang="en-US" altLang="ko-KR" dirty="0"/>
              <a:t>Android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1013" y="1485355"/>
            <a:ext cx="7443974" cy="415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ym typeface="Arial" pitchFamily="34" charset="0"/>
              </a:rPr>
              <a:t>HTML </a:t>
            </a:r>
            <a:r>
              <a:rPr lang="ko-KR" altLang="en-US" dirty="0">
                <a:sym typeface="Arial" pitchFamily="34" charset="0"/>
              </a:rPr>
              <a:t>구조가 다양한 디바이스의 해상도에 대응 할 수 있는 확장 가능한 디자인을 제공합니다</a:t>
            </a:r>
            <a:r>
              <a:rPr lang="en-US" altLang="ko-KR" dirty="0">
                <a:sym typeface="Arial" pitchFamily="34" charset="0"/>
              </a:rPr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Basic Guideline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err="1"/>
              <a:t>확장성을</a:t>
            </a:r>
            <a:r>
              <a:rPr lang="ko-KR" altLang="en-US" dirty="0"/>
              <a:t> 고려한 디자인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2648744" y="5589240"/>
            <a:ext cx="5436604" cy="864096"/>
          </a:xfrm>
          <a:prstGeom prst="wedgeRectCallout">
            <a:avLst>
              <a:gd name="adj1" fmla="val 2163"/>
              <a:gd name="adj2" fmla="val -8434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dirty="0">
                <a:solidFill>
                  <a:srgbClr val="C00000"/>
                </a:solidFill>
              </a:rPr>
              <a:t>디자인</a:t>
            </a:r>
            <a:r>
              <a:rPr lang="en-US" altLang="ko-KR" sz="1400" i="1" dirty="0">
                <a:solidFill>
                  <a:srgbClr val="C00000"/>
                </a:solidFill>
              </a:rPr>
              <a:t> Keyword !!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해상도에 적합하도록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확장성을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고려한 디자인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이미지 절감과 </a:t>
            </a:r>
            <a:r>
              <a:rPr lang="en-US" altLang="ko-KR" dirty="0"/>
              <a:t>CSS </a:t>
            </a:r>
            <a:r>
              <a:rPr lang="ko-KR" altLang="en-US" dirty="0"/>
              <a:t>디자인을</a:t>
            </a:r>
            <a:r>
              <a:rPr lang="en-US" altLang="ko-KR" dirty="0"/>
              <a:t> </a:t>
            </a:r>
            <a:r>
              <a:rPr lang="ko-KR" altLang="en-US" dirty="0"/>
              <a:t>통해 애플리케이션의 속도 및 </a:t>
            </a:r>
            <a:r>
              <a:rPr lang="ko-KR" altLang="en-US" dirty="0" err="1"/>
              <a:t>퍼포먼스를</a:t>
            </a:r>
            <a:r>
              <a:rPr lang="ko-KR" altLang="en-US" dirty="0"/>
              <a:t> 높입니다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Basic Guideline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를 고려한 디자인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856656" y="1700808"/>
            <a:ext cx="6120680" cy="4320480"/>
            <a:chOff x="1856656" y="1700808"/>
            <a:chExt cx="6120680" cy="4320480"/>
          </a:xfrm>
        </p:grpSpPr>
        <p:grpSp>
          <p:nvGrpSpPr>
            <p:cNvPr id="46" name="그룹 37"/>
            <p:cNvGrpSpPr/>
            <p:nvPr/>
          </p:nvGrpSpPr>
          <p:grpSpPr>
            <a:xfrm>
              <a:off x="1856656" y="1700808"/>
              <a:ext cx="6120680" cy="3048215"/>
              <a:chOff x="891745" y="1014128"/>
              <a:chExt cx="7379210" cy="3674988"/>
            </a:xfrm>
          </p:grpSpPr>
          <p:grpSp>
            <p:nvGrpSpPr>
              <p:cNvPr id="58" name="그룹 15"/>
              <p:cNvGrpSpPr/>
              <p:nvPr/>
            </p:nvGrpSpPr>
            <p:grpSpPr>
              <a:xfrm>
                <a:off x="2252700" y="2555937"/>
                <a:ext cx="4716524" cy="792088"/>
                <a:chOff x="2000672" y="2276872"/>
                <a:chExt cx="4716524" cy="792088"/>
              </a:xfrm>
            </p:grpSpPr>
            <p:cxnSp>
              <p:nvCxnSpPr>
                <p:cNvPr id="71" name="직선 화살표 연결선 70"/>
                <p:cNvCxnSpPr/>
                <p:nvPr/>
              </p:nvCxnSpPr>
              <p:spPr>
                <a:xfrm>
                  <a:off x="3042692" y="2276872"/>
                  <a:ext cx="3674504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구부러진 연결선 71"/>
                <p:cNvCxnSpPr/>
                <p:nvPr/>
              </p:nvCxnSpPr>
              <p:spPr>
                <a:xfrm flipV="1">
                  <a:off x="2000672" y="2276872"/>
                  <a:ext cx="1044116" cy="792088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16"/>
              <p:cNvGrpSpPr/>
              <p:nvPr/>
            </p:nvGrpSpPr>
            <p:grpSpPr>
              <a:xfrm flipV="1">
                <a:off x="2252700" y="3384029"/>
                <a:ext cx="4716524" cy="792088"/>
                <a:chOff x="2000672" y="2276872"/>
                <a:chExt cx="4716524" cy="792088"/>
              </a:xfrm>
            </p:grpSpPr>
            <p:cxnSp>
              <p:nvCxnSpPr>
                <p:cNvPr id="69" name="직선 화살표 연결선 68"/>
                <p:cNvCxnSpPr/>
                <p:nvPr/>
              </p:nvCxnSpPr>
              <p:spPr>
                <a:xfrm flipV="1">
                  <a:off x="3042692" y="2276872"/>
                  <a:ext cx="3674504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구부러진 연결선 69"/>
                <p:cNvCxnSpPr/>
                <p:nvPr/>
              </p:nvCxnSpPr>
              <p:spPr>
                <a:xfrm flipV="1">
                  <a:off x="2000672" y="2276872"/>
                  <a:ext cx="1044116" cy="792088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모서리가 둥근 직사각형 59"/>
              <p:cNvSpPr/>
              <p:nvPr/>
            </p:nvSpPr>
            <p:spPr>
              <a:xfrm>
                <a:off x="891745" y="3067410"/>
                <a:ext cx="1368152" cy="58819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App.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설치 </a:t>
                </a:r>
              </a:p>
            </p:txBody>
          </p:sp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63054" y="2029297"/>
                <a:ext cx="811645" cy="8986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28279" y="3572683"/>
                <a:ext cx="819710" cy="927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아래쪽 화살표 62"/>
              <p:cNvSpPr/>
              <p:nvPr/>
            </p:nvSpPr>
            <p:spPr>
              <a:xfrm>
                <a:off x="3961842" y="1643210"/>
                <a:ext cx="396044" cy="288032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3404828" y="1014128"/>
                <a:ext cx="1512167" cy="5612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Download</a:t>
                </a:r>
              </a:p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Native files</a:t>
                </a: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7012148" y="2020111"/>
                <a:ext cx="1018695" cy="101869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App. </a:t>
                </a:r>
              </a:p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실행</a:t>
                </a:r>
              </a:p>
            </p:txBody>
          </p:sp>
          <p:sp>
            <p:nvSpPr>
              <p:cNvPr id="66" name="아래쪽 화살표 65"/>
              <p:cNvSpPr/>
              <p:nvPr/>
            </p:nvSpPr>
            <p:spPr>
              <a:xfrm>
                <a:off x="7315801" y="1643211"/>
                <a:ext cx="396044" cy="288032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758788" y="1014128"/>
                <a:ext cx="1512167" cy="5612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Load </a:t>
                </a:r>
              </a:p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HTML</a:t>
                </a: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7012148" y="3670420"/>
                <a:ext cx="1018695" cy="10186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App. </a:t>
                </a:r>
              </a:p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실행</a:t>
                </a:r>
              </a:p>
            </p:txBody>
          </p:sp>
        </p:grpSp>
        <p:grpSp>
          <p:nvGrpSpPr>
            <p:cNvPr id="47" name="그룹 44"/>
            <p:cNvGrpSpPr/>
            <p:nvPr/>
          </p:nvGrpSpPr>
          <p:grpSpPr>
            <a:xfrm>
              <a:off x="2036996" y="4941168"/>
              <a:ext cx="5940340" cy="1080120"/>
              <a:chOff x="488950" y="3717032"/>
              <a:chExt cx="5368684" cy="1080120"/>
            </a:xfrm>
          </p:grpSpPr>
          <p:sp>
            <p:nvSpPr>
              <p:cNvPr id="48" name="모서리가 둥근 직사각형 47"/>
              <p:cNvSpPr/>
              <p:nvPr/>
            </p:nvSpPr>
            <p:spPr bwMode="auto">
              <a:xfrm>
                <a:off x="488950" y="3717033"/>
                <a:ext cx="5368684" cy="1080119"/>
              </a:xfrm>
              <a:prstGeom prst="roundRect">
                <a:avLst>
                  <a:gd name="adj" fmla="val 515"/>
                </a:avLst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28398" dir="1593903" algn="ctr" rotWithShape="0">
                  <a:schemeClr val="bg1"/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193675" indent="-193675" algn="ctr">
                  <a:defRPr/>
                </a:pPr>
                <a:endParaRPr lang="ko-KR" altLang="en-US" sz="700" dirty="0"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488950" y="4005721"/>
                <a:ext cx="5368684" cy="715581"/>
              </a:xfrm>
              <a:prstGeom prst="rect">
                <a:avLst/>
              </a:prstGeom>
            </p:spPr>
            <p:txBody>
              <a:bodyPr wrap="square" lIns="180000" rIns="180000">
                <a:spAutoFit/>
              </a:bodyPr>
              <a:lstStyle/>
              <a:p>
                <a:pPr marL="123825" indent="-123825" latinLnBrk="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ko-KR" altLang="en-US" sz="900" dirty="0" err="1">
                    <a:latin typeface="+mn-lt"/>
                  </a:rPr>
                  <a:t>앱</a:t>
                </a:r>
                <a:r>
                  <a:rPr lang="ko-KR" altLang="en-US" sz="900" dirty="0">
                    <a:latin typeface="+mn-lt"/>
                  </a:rPr>
                  <a:t> 설치 후 실행되는 </a:t>
                </a:r>
                <a:r>
                  <a:rPr lang="en-US" altLang="ko-KR" sz="900" dirty="0">
                    <a:latin typeface="+mn-lt"/>
                  </a:rPr>
                  <a:t>HTML </a:t>
                </a:r>
                <a:r>
                  <a:rPr lang="ko-KR" altLang="en-US" sz="900" dirty="0">
                    <a:latin typeface="+mn-lt"/>
                  </a:rPr>
                  <a:t>화면의 </a:t>
                </a:r>
                <a:r>
                  <a:rPr lang="ko-KR" altLang="en-US" sz="900" dirty="0" err="1">
                    <a:latin typeface="+mn-lt"/>
                  </a:rPr>
                  <a:t>컨텐츠는</a:t>
                </a:r>
                <a:r>
                  <a:rPr lang="ko-KR" altLang="en-US" sz="900" dirty="0">
                    <a:latin typeface="+mn-lt"/>
                  </a:rPr>
                  <a:t> 용량이 클 경우 속도 저하에 따른 </a:t>
                </a:r>
                <a:r>
                  <a:rPr lang="ko-KR" altLang="en-US" sz="900" dirty="0" err="1">
                    <a:latin typeface="+mn-lt"/>
                  </a:rPr>
                  <a:t>퍼포먼스</a:t>
                </a:r>
                <a:r>
                  <a:rPr lang="ko-KR" altLang="en-US" sz="900" dirty="0">
                    <a:latin typeface="+mn-lt"/>
                  </a:rPr>
                  <a:t> 이슈가 발생될 수 있습니다</a:t>
                </a:r>
                <a:r>
                  <a:rPr lang="en-US" altLang="ko-KR" sz="900" dirty="0">
                    <a:latin typeface="+mn-lt"/>
                  </a:rPr>
                  <a:t>. </a:t>
                </a:r>
              </a:p>
              <a:p>
                <a:pPr marL="123825" indent="-123825" latinLnBrk="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ko-KR" altLang="en-US" sz="900" dirty="0">
                    <a:latin typeface="+mn-lt"/>
                  </a:rPr>
                  <a:t>특히 이미지로 처리된 디자인 요소가 많을 경우 </a:t>
                </a:r>
                <a:r>
                  <a:rPr lang="ko-KR" altLang="en-US" sz="900" dirty="0" err="1">
                    <a:latin typeface="+mn-lt"/>
                  </a:rPr>
                  <a:t>컨텐츠</a:t>
                </a:r>
                <a:r>
                  <a:rPr lang="ko-KR" altLang="en-US" sz="900" dirty="0">
                    <a:latin typeface="+mn-lt"/>
                  </a:rPr>
                  <a:t> 용량은 더 증가되어 이런 문제가 심화될 수 있습니다</a:t>
                </a:r>
                <a:r>
                  <a:rPr lang="en-US" altLang="ko-KR" sz="900" dirty="0">
                    <a:latin typeface="+mn-lt"/>
                  </a:rPr>
                  <a:t>.</a:t>
                </a:r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488950" y="3717032"/>
                <a:ext cx="3644104" cy="252000"/>
              </a:xfrm>
              <a:prstGeom prst="rightArrow">
                <a:avLst>
                  <a:gd name="adj1" fmla="val 100000"/>
                  <a:gd name="adj2" fmla="val 4496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r>
                  <a:rPr lang="ko-KR" altLang="en-US" sz="900" b="1" dirty="0">
                    <a:solidFill>
                      <a:schemeClr val="bg1"/>
                    </a:solidFill>
                  </a:rPr>
                  <a:t>하이브리드앱</a:t>
                </a:r>
                <a:r>
                  <a:rPr lang="en-US" altLang="ko-KR" sz="9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를 활용한 디자인 시 발생할 수 있는 문제</a:t>
                </a:r>
              </a:p>
            </p:txBody>
          </p:sp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시스템 폰트 사용을 권장하고 이미지의 </a:t>
            </a:r>
            <a:r>
              <a:rPr lang="en-US" altLang="ko-KR" dirty="0"/>
              <a:t>Vector Source</a:t>
            </a:r>
            <a:r>
              <a:rPr lang="ko-KR" altLang="en-US" dirty="0"/>
              <a:t>를 확보합니다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Basic Guideline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공통 권장사항</a:t>
            </a:r>
            <a:endParaRPr lang="ko-KR" altLang="en-US" dirty="0"/>
          </a:p>
        </p:txBody>
      </p:sp>
      <p:sp>
        <p:nvSpPr>
          <p:cNvPr id="17" name="Text Box 36"/>
          <p:cNvSpPr txBox="1">
            <a:spLocks noChangeArrowheads="1"/>
          </p:cNvSpPr>
          <p:nvPr/>
        </p:nvSpPr>
        <p:spPr bwMode="auto">
          <a:xfrm flipH="1">
            <a:off x="1784648" y="3047991"/>
            <a:ext cx="6624736" cy="26084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228600" indent="-228600" defTabSz="995363">
              <a:spcBef>
                <a:spcPts val="300"/>
              </a:spcBef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시스템 폰트 사용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411162" lvl="1" indent="-228600" defTabSz="995363"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이유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시스템 폰트 이외 별도 폰트 적용 시 용량 보통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6~7MB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정도의 추가 용량 발생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Wingdings" pitchFamily="2" charset="2"/>
              </a:rPr>
              <a:t>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속도 저하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텍스트를 이미지 파일로 사용 시 추가 용량 발생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411162" lvl="1" indent="-228600" defTabSz="995363"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사용방법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1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Platform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에 기본 탑재된 시스템 폰트 사용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1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로고 등 디자인적으로 필요한 경우에만 최소화 하여 이미지 파일로 적용하도록 하며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, 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</a:b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디자인 요소로 별도의 폰트 적용이 불가피한 경우 개발파트와 협의 필요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1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별도 폰트 사용 시 고려사항이 있다면 예외사항으로 추가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808038" lvl="2" indent="-182563" defTabSz="995363">
              <a:spcBef>
                <a:spcPts val="300"/>
              </a:spcBef>
              <a:buFont typeface="Arial" pitchFamily="34" charset="0"/>
              <a:buChar char="•"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228600" indent="-228600" defTabSz="995363">
              <a:spcBef>
                <a:spcPts val="300"/>
              </a:spcBef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이미지의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Vector Source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확보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361950" indent="-180975" defTabSz="995363"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이유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Bitmap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포맷으로 이미지 제작 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Platform,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해상도 확장 시 대응하기 어려움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409575" lvl="2" indent="-228600" defTabSz="995363">
              <a:spcBef>
                <a:spcPts val="300"/>
              </a:spcBef>
              <a:buFont typeface="+mj-ea"/>
              <a:buAutoNum type="circleNumDbPlain" startAt="2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사용방법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일러스트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Vector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이미지 또는 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포토샵의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Path , Shape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를 활용하여 다양한 사이즈에 대응 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09375" y="1613718"/>
            <a:ext cx="4687250" cy="1327652"/>
            <a:chOff x="2065352" y="4401108"/>
            <a:chExt cx="6361087" cy="1801763"/>
          </a:xfrm>
        </p:grpSpPr>
        <p:pic>
          <p:nvPicPr>
            <p:cNvPr id="28" name="Picture 2" descr="C:\Users\Samanda\Desktop\새 폴더\0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889" y="4729063"/>
              <a:ext cx="2114550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Users\Samanda\Desktop\새 폴더\0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889" y="5482096"/>
              <a:ext cx="211455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C:\Users\Samanda\Desktop\새 폴더\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5352" y="4469209"/>
              <a:ext cx="1724499" cy="1694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C:\Users\Samanda\Desktop\새 폴더\07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952" y="4401108"/>
              <a:ext cx="1810384" cy="180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1316596" y="5906878"/>
            <a:ext cx="7799797" cy="546310"/>
            <a:chOff x="470756" y="5906878"/>
            <a:chExt cx="7799797" cy="546310"/>
          </a:xfrm>
        </p:grpSpPr>
        <p:sp>
          <p:nvSpPr>
            <p:cNvPr id="26" name="직사각형 25"/>
            <p:cNvSpPr/>
            <p:nvPr/>
          </p:nvSpPr>
          <p:spPr>
            <a:xfrm>
              <a:off x="470756" y="6065390"/>
              <a:ext cx="7799797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Bitmap: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그래픽 이미지 최소 단위 사각형 점인 픽셀이 모여 이루는 이미지 표시 방법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사이즈에 비례하여 용량이 커짐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예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: JPG,BMP,PNG,TGA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등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  <a:p>
              <a:pPr marL="85725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Vector 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이미지 자체를 좌표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크기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색상 등의 데이터로 인식하는 이미지 표시 방법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표현에 있어 한계가 있으나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리사이징이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 편한 단순한 이미지에 이용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예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: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ai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,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svg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)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470758" y="5906878"/>
              <a:ext cx="648000" cy="157155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800" dirty="0">
                  <a:solidFill>
                    <a:schemeClr val="bg1"/>
                  </a:solidFill>
                </a:rPr>
                <a:t>용어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불필요한 </a:t>
            </a:r>
            <a:r>
              <a:rPr lang="en-US" altLang="ko-KR" dirty="0"/>
              <a:t>Effect</a:t>
            </a:r>
            <a:r>
              <a:rPr lang="ko-KR" altLang="en-US" dirty="0"/>
              <a:t>를 과다하게 적용하지 않도록 간결하게 디자인합니다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Effect </a:t>
            </a:r>
            <a:r>
              <a:rPr lang="ko-KR" altLang="en-US" dirty="0"/>
              <a:t>적용이 불가피한 경우 </a:t>
            </a:r>
            <a:r>
              <a:rPr lang="en-US" altLang="ko-KR" dirty="0"/>
              <a:t>Publishing </a:t>
            </a:r>
            <a:r>
              <a:rPr lang="ko-KR" altLang="en-US" dirty="0"/>
              <a:t>파트와의 사전 논의를 통해 최적의 방안을 제시합니다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Basic Guideline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공통 지양 사항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360712" y="2027170"/>
            <a:ext cx="6228692" cy="3850102"/>
            <a:chOff x="2360712" y="1871661"/>
            <a:chExt cx="6228692" cy="3850102"/>
          </a:xfrm>
        </p:grpSpPr>
        <p:pic>
          <p:nvPicPr>
            <p:cNvPr id="16" name="Picture 2" descr="C:\Users\Samanda\Desktop\새 폴더\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712" y="1871661"/>
              <a:ext cx="1572354" cy="944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C:\Users\Samanda\Desktop\새 폴더\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712" y="2714625"/>
              <a:ext cx="1572354" cy="93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Samanda\Desktop\새 폴더\0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291" y="3808838"/>
              <a:ext cx="1514593" cy="191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4664968" y="1988840"/>
              <a:ext cx="2520280" cy="326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95363">
                <a:lnSpc>
                  <a:spcPct val="200000"/>
                </a:lnSpc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라인 안에 라인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박스 안에 박스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64968" y="2943093"/>
              <a:ext cx="2821235" cy="326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95363">
                <a:lnSpc>
                  <a:spcPct val="200000"/>
                </a:lnSpc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아웃라인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(Stroke)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에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그라데이션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처리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64968" y="3911702"/>
              <a:ext cx="39244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95363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큰사이즈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오브젝트에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Shadow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처리</a:t>
              </a:r>
              <a:b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</a:b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알파값이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적용된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Shadow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영역이 클 경우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퍼포먼스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이슈 발생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)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4196916" y="2024844"/>
              <a:ext cx="432048" cy="372455"/>
            </a:xfrm>
            <a:prstGeom prst="triangl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!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>
              <a:off x="4196916" y="2932559"/>
              <a:ext cx="432048" cy="372455"/>
            </a:xfrm>
            <a:prstGeom prst="triangl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!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>
              <a:off x="4196916" y="3909148"/>
              <a:ext cx="432048" cy="372455"/>
            </a:xfrm>
            <a:prstGeom prst="triangl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!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텍스트 개체 틀 5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대상단말 기준으로 작업하되 대응단말에서 화면 비율 차이로 발생하는 </a:t>
            </a:r>
            <a:endParaRPr lang="en-US" altLang="ko-KR" dirty="0"/>
          </a:p>
          <a:p>
            <a:r>
              <a:rPr lang="ko-KR" altLang="en-US" dirty="0"/>
              <a:t>세로 여분의 영역에 대하여 </a:t>
            </a:r>
            <a:r>
              <a:rPr lang="en-US" altLang="ko-KR" dirty="0"/>
              <a:t>UI </a:t>
            </a:r>
            <a:r>
              <a:rPr lang="ko-KR" altLang="en-US" dirty="0"/>
              <a:t>및 </a:t>
            </a:r>
            <a:r>
              <a:rPr lang="en-US" altLang="ko-KR" dirty="0"/>
              <a:t>Publishing </a:t>
            </a:r>
            <a:r>
              <a:rPr lang="ko-KR" altLang="en-US" dirty="0"/>
              <a:t>파트와 협의하여 화면 별 대응 방안을 고려합니다</a:t>
            </a:r>
            <a:r>
              <a:rPr lang="en-US" altLang="ko-KR" dirty="0"/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82" name="텍스트 개체 틀 8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en-US" altLang="ko-KR"/>
              <a:t>Screen Size &gt; </a:t>
            </a:r>
            <a:r>
              <a:rPr lang="ko-KR" altLang="en-US"/>
              <a:t>해상도 비율 및 화면 별 여백</a:t>
            </a:r>
            <a:endParaRPr lang="ko-KR" altLang="en-US" dirty="0"/>
          </a:p>
        </p:txBody>
      </p:sp>
      <p:grpSp>
        <p:nvGrpSpPr>
          <p:cNvPr id="77" name="그룹 76"/>
          <p:cNvGrpSpPr/>
          <p:nvPr/>
        </p:nvGrpSpPr>
        <p:grpSpPr>
          <a:xfrm>
            <a:off x="447981" y="1625013"/>
            <a:ext cx="9198671" cy="5131547"/>
            <a:chOff x="447981" y="1625013"/>
            <a:chExt cx="9198671" cy="5131547"/>
          </a:xfrm>
        </p:grpSpPr>
        <p:sp>
          <p:nvSpPr>
            <p:cNvPr id="78" name="Rectangle 174"/>
            <p:cNvSpPr>
              <a:spLocks noChangeAspect="1" noChangeArrowheads="1"/>
            </p:cNvSpPr>
            <p:nvPr/>
          </p:nvSpPr>
          <p:spPr bwMode="auto">
            <a:xfrm>
              <a:off x="7622520" y="2660521"/>
              <a:ext cx="1836425" cy="274490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84" name="Rectangle 174"/>
            <p:cNvSpPr>
              <a:spLocks noChangeArrowheads="1"/>
            </p:cNvSpPr>
            <p:nvPr/>
          </p:nvSpPr>
          <p:spPr bwMode="auto">
            <a:xfrm>
              <a:off x="7622520" y="5405427"/>
              <a:ext cx="1836425" cy="293231"/>
            </a:xfrm>
            <a:prstGeom prst="rect">
              <a:avLst/>
            </a:prstGeom>
            <a:solidFill>
              <a:srgbClr val="B2CB7F">
                <a:alpha val="3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105" name="Rectangle 174"/>
            <p:cNvSpPr>
              <a:spLocks noChangeAspect="1" noChangeArrowheads="1"/>
            </p:cNvSpPr>
            <p:nvPr/>
          </p:nvSpPr>
          <p:spPr bwMode="auto">
            <a:xfrm>
              <a:off x="7620000" y="5698658"/>
              <a:ext cx="1838207" cy="214035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106" name="AutoShape 173"/>
            <p:cNvSpPr>
              <a:spLocks noChangeArrowheads="1"/>
            </p:cNvSpPr>
            <p:nvPr/>
          </p:nvSpPr>
          <p:spPr bwMode="auto">
            <a:xfrm>
              <a:off x="5113542" y="2218422"/>
              <a:ext cx="2115247" cy="4046894"/>
            </a:xfrm>
            <a:prstGeom prst="roundRect">
              <a:avLst>
                <a:gd name="adj" fmla="val 15975"/>
              </a:avLst>
            </a:prstGeom>
            <a:solidFill>
              <a:srgbClr val="FFFFFF">
                <a:lumMod val="95000"/>
                <a:alpha val="54000"/>
              </a:srgbClr>
            </a:solidFill>
            <a:ln w="190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7" name="Rectangle 174"/>
            <p:cNvSpPr>
              <a:spLocks noChangeArrowheads="1"/>
            </p:cNvSpPr>
            <p:nvPr/>
          </p:nvSpPr>
          <p:spPr bwMode="auto">
            <a:xfrm>
              <a:off x="5286789" y="2801020"/>
              <a:ext cx="1768752" cy="2949053"/>
            </a:xfrm>
            <a:prstGeom prst="rect">
              <a:avLst/>
            </a:prstGeom>
            <a:solidFill>
              <a:srgbClr val="B2CB7F">
                <a:alpha val="3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1 : 1.67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08" name="그룹 73"/>
            <p:cNvGrpSpPr/>
            <p:nvPr/>
          </p:nvGrpSpPr>
          <p:grpSpPr>
            <a:xfrm>
              <a:off x="5924189" y="2398296"/>
              <a:ext cx="850839" cy="129600"/>
              <a:chOff x="4394200" y="1239492"/>
              <a:chExt cx="920750" cy="140249"/>
            </a:xfrm>
          </p:grpSpPr>
          <p:sp>
            <p:nvSpPr>
              <p:cNvPr id="209" name="AutoShape 201"/>
              <p:cNvSpPr>
                <a:spLocks noChangeArrowheads="1"/>
              </p:cNvSpPr>
              <p:nvPr/>
            </p:nvSpPr>
            <p:spPr bwMode="auto">
              <a:xfrm>
                <a:off x="4394200" y="1250951"/>
                <a:ext cx="488950" cy="63500"/>
              </a:xfrm>
              <a:prstGeom prst="roundRect">
                <a:avLst>
                  <a:gd name="adj" fmla="val 16667"/>
                </a:avLst>
              </a:prstGeom>
              <a:solidFill>
                <a:srgbClr val="5F5F5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90000" tIns="90000" rIns="90000" bIns="900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210" name="타원 209"/>
              <p:cNvSpPr/>
              <p:nvPr/>
            </p:nvSpPr>
            <p:spPr bwMode="auto">
              <a:xfrm>
                <a:off x="5175250" y="1239492"/>
                <a:ext cx="139700" cy="140249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952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9" name="그룹 21"/>
            <p:cNvGrpSpPr/>
            <p:nvPr/>
          </p:nvGrpSpPr>
          <p:grpSpPr>
            <a:xfrm>
              <a:off x="5391075" y="5814122"/>
              <a:ext cx="1533777" cy="265837"/>
              <a:chOff x="873425" y="5097910"/>
              <a:chExt cx="1659804" cy="287680"/>
            </a:xfrm>
          </p:grpSpPr>
          <p:sp>
            <p:nvSpPr>
              <p:cNvPr id="203" name="모서리가 둥근 직사각형 202"/>
              <p:cNvSpPr/>
              <p:nvPr/>
            </p:nvSpPr>
            <p:spPr bwMode="auto">
              <a:xfrm>
                <a:off x="1509575" y="5097910"/>
                <a:ext cx="443791" cy="287680"/>
              </a:xfrm>
              <a:prstGeom prst="roundRect">
                <a:avLst/>
              </a:prstGeom>
              <a:solidFill>
                <a:srgbClr val="FFFFFF">
                  <a:lumMod val="50000"/>
                </a:srgbClr>
              </a:solidFill>
              <a:ln w="6350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rgbClr val="000000"/>
                </a:extrusionClr>
              </a:sp3d>
            </p:spPr>
            <p:txBody>
              <a:bodyPr wrap="none" lIns="90000" tIns="90000" rIns="90000" bIns="900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204" name="그룹 70"/>
              <p:cNvGrpSpPr/>
              <p:nvPr/>
            </p:nvGrpSpPr>
            <p:grpSpPr>
              <a:xfrm>
                <a:off x="873425" y="5180018"/>
                <a:ext cx="246937" cy="123465"/>
                <a:chOff x="3952875" y="5010152"/>
                <a:chExt cx="180975" cy="90485"/>
              </a:xfrm>
            </p:grpSpPr>
            <p:sp>
              <p:nvSpPr>
                <p:cNvPr id="206" name="왼쪽 대괄호 205"/>
                <p:cNvSpPr/>
                <p:nvPr/>
              </p:nvSpPr>
              <p:spPr bwMode="auto">
                <a:xfrm rot="5400000">
                  <a:off x="3998120" y="4964907"/>
                  <a:ext cx="90485" cy="180975"/>
                </a:xfrm>
                <a:prstGeom prst="leftBracket">
                  <a:avLst/>
                </a:prstGeom>
                <a:noFill/>
                <a:ln w="1905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cxnSp>
              <p:nvCxnSpPr>
                <p:cNvPr id="207" name="직선 연결선 206"/>
                <p:cNvCxnSpPr/>
                <p:nvPr/>
              </p:nvCxnSpPr>
              <p:spPr bwMode="auto">
                <a:xfrm>
                  <a:off x="4000499" y="5048251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208" name="직선 연결선 207"/>
                <p:cNvCxnSpPr/>
                <p:nvPr/>
              </p:nvCxnSpPr>
              <p:spPr bwMode="auto">
                <a:xfrm>
                  <a:off x="4000499" y="5091113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205" name="왼쪽 대괄호 204"/>
              <p:cNvSpPr/>
              <p:nvPr/>
            </p:nvSpPr>
            <p:spPr bwMode="auto">
              <a:xfrm rot="10800000">
                <a:off x="2314003" y="5178103"/>
                <a:ext cx="219226" cy="127294"/>
              </a:xfrm>
              <a:prstGeom prst="leftBracket">
                <a:avLst>
                  <a:gd name="adj" fmla="val 19444"/>
                </a:avLst>
              </a:prstGeom>
              <a:noFill/>
              <a:ln w="1905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sp>
          <p:nvSpPr>
            <p:cNvPr id="110" name="AutoShape 172"/>
            <p:cNvSpPr>
              <a:spLocks noChangeArrowheads="1"/>
            </p:cNvSpPr>
            <p:nvPr/>
          </p:nvSpPr>
          <p:spPr bwMode="auto">
            <a:xfrm rot="16200000" flipH="1">
              <a:off x="2164619" y="1842899"/>
              <a:ext cx="66339" cy="376097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11" name="그룹 56"/>
            <p:cNvGrpSpPr/>
            <p:nvPr/>
          </p:nvGrpSpPr>
          <p:grpSpPr>
            <a:xfrm>
              <a:off x="447981" y="2439372"/>
              <a:ext cx="74631" cy="1024942"/>
              <a:chOff x="471488" y="1798638"/>
              <a:chExt cx="71437" cy="981075"/>
            </a:xfrm>
          </p:grpSpPr>
          <p:sp>
            <p:nvSpPr>
              <p:cNvPr id="200" name="AutoShape 172"/>
              <p:cNvSpPr>
                <a:spLocks noChangeArrowheads="1"/>
              </p:cNvSpPr>
              <p:nvPr/>
            </p:nvSpPr>
            <p:spPr bwMode="auto">
              <a:xfrm flipH="1">
                <a:off x="471488" y="1798638"/>
                <a:ext cx="63500" cy="182562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01" name="AutoShape 172"/>
              <p:cNvSpPr>
                <a:spLocks noChangeArrowheads="1"/>
              </p:cNvSpPr>
              <p:nvPr/>
            </p:nvSpPr>
            <p:spPr bwMode="auto">
              <a:xfrm>
                <a:off x="471488" y="2455863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02" name="AutoShape 172"/>
              <p:cNvSpPr>
                <a:spLocks noChangeArrowheads="1"/>
              </p:cNvSpPr>
              <p:nvPr/>
            </p:nvSpPr>
            <p:spPr bwMode="auto">
              <a:xfrm>
                <a:off x="471488" y="2127250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112" name="AutoShape 173"/>
            <p:cNvSpPr>
              <a:spLocks noChangeArrowheads="1"/>
            </p:cNvSpPr>
            <p:nvPr/>
          </p:nvSpPr>
          <p:spPr bwMode="auto">
            <a:xfrm>
              <a:off x="522612" y="2067872"/>
              <a:ext cx="2112909" cy="4197444"/>
            </a:xfrm>
            <a:prstGeom prst="roundRect">
              <a:avLst>
                <a:gd name="adj" fmla="val 12097"/>
              </a:avLst>
            </a:prstGeom>
            <a:solidFill>
              <a:srgbClr val="FFFFFF">
                <a:lumMod val="95000"/>
                <a:alpha val="52000"/>
              </a:srgbClr>
            </a:solidFill>
            <a:ln w="190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13" name="AutoShape 201"/>
            <p:cNvSpPr>
              <a:spLocks noChangeArrowheads="1"/>
            </p:cNvSpPr>
            <p:nvPr/>
          </p:nvSpPr>
          <p:spPr bwMode="auto">
            <a:xfrm>
              <a:off x="1354342" y="2377291"/>
              <a:ext cx="449450" cy="76290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6350" algn="ctr">
              <a:noFill/>
              <a:round/>
              <a:headEnd/>
              <a:tailEnd/>
            </a:ln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grpSp>
          <p:nvGrpSpPr>
            <p:cNvPr id="114" name="그룹 63"/>
            <p:cNvGrpSpPr/>
            <p:nvPr/>
          </p:nvGrpSpPr>
          <p:grpSpPr>
            <a:xfrm>
              <a:off x="1429986" y="5744732"/>
              <a:ext cx="338487" cy="338487"/>
              <a:chOff x="1372419" y="4647063"/>
              <a:chExt cx="324000" cy="324000"/>
            </a:xfrm>
          </p:grpSpPr>
          <p:sp>
            <p:nvSpPr>
              <p:cNvPr id="198" name="타원 197"/>
              <p:cNvSpPr/>
              <p:nvPr/>
            </p:nvSpPr>
            <p:spPr bwMode="auto">
              <a:xfrm>
                <a:off x="1372419" y="4647063"/>
                <a:ext cx="324000" cy="324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6350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rgbClr val="000000"/>
                </a:extrusionClr>
              </a:sp3d>
            </p:spPr>
            <p:txBody>
              <a:bodyPr wrap="none" lIns="90000" tIns="90000" rIns="90000" bIns="900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99" name="모서리가 둥근 직사각형 198"/>
              <p:cNvSpPr/>
              <p:nvPr/>
            </p:nvSpPr>
            <p:spPr bwMode="auto">
              <a:xfrm>
                <a:off x="1444419" y="4719469"/>
                <a:ext cx="180000" cy="179188"/>
              </a:xfrm>
              <a:prstGeom prst="round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19050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115" name="Rectangle 174"/>
            <p:cNvSpPr>
              <a:spLocks noChangeAspect="1" noChangeArrowheads="1"/>
            </p:cNvSpPr>
            <p:nvPr/>
          </p:nvSpPr>
          <p:spPr bwMode="auto">
            <a:xfrm>
              <a:off x="672343" y="2786466"/>
              <a:ext cx="1853730" cy="279080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1 : 1.5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153" name="구부러진 연결선 152"/>
            <p:cNvCxnSpPr/>
            <p:nvPr/>
          </p:nvCxnSpPr>
          <p:spPr>
            <a:xfrm flipV="1">
              <a:off x="1803792" y="3082159"/>
              <a:ext cx="5818836" cy="1099712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구부러진 연결선 153"/>
            <p:cNvCxnSpPr>
              <a:endCxn id="84" idx="1"/>
            </p:cNvCxnSpPr>
            <p:nvPr/>
          </p:nvCxnSpPr>
          <p:spPr>
            <a:xfrm>
              <a:off x="6389017" y="4345575"/>
              <a:ext cx="1233503" cy="120646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그룹 67"/>
            <p:cNvGrpSpPr/>
            <p:nvPr/>
          </p:nvGrpSpPr>
          <p:grpSpPr>
            <a:xfrm>
              <a:off x="740922" y="1625014"/>
              <a:ext cx="1754671" cy="1440000"/>
              <a:chOff x="3800872" y="980728"/>
              <a:chExt cx="1754671" cy="1701413"/>
            </a:xfrm>
          </p:grpSpPr>
          <p:cxnSp>
            <p:nvCxnSpPr>
              <p:cNvPr id="194" name="직선 연결선 193"/>
              <p:cNvCxnSpPr/>
              <p:nvPr/>
            </p:nvCxnSpPr>
            <p:spPr>
              <a:xfrm flipV="1">
                <a:off x="3800872" y="980728"/>
                <a:ext cx="0" cy="1701413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 flipV="1">
                <a:off x="5555543" y="980728"/>
                <a:ext cx="0" cy="1701413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3819922" y="1088740"/>
                <a:ext cx="1728192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 type="triangle" w="sm" len="sm"/>
                <a:tailEnd type="triangle" w="sm" len="sm"/>
              </a:ln>
            </p:spPr>
          </p:cxnSp>
          <p:sp>
            <p:nvSpPr>
              <p:cNvPr id="197" name="Text Box 36"/>
              <p:cNvSpPr txBox="1">
                <a:spLocks noChangeArrowheads="1"/>
              </p:cNvSpPr>
              <p:nvPr/>
            </p:nvSpPr>
            <p:spPr bwMode="auto">
              <a:xfrm rot="5400000" flipH="1" flipV="1">
                <a:off x="4536012" y="872514"/>
                <a:ext cx="180020" cy="41549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defTabSz="995363">
                  <a:lnSpc>
                    <a:spcPct val="150000"/>
                  </a:lnSpc>
                  <a:buFont typeface="산돌고딕 L" pitchFamily="18" charset="-127"/>
                  <a:buNone/>
                </a:pPr>
                <a:r>
                  <a:rPr lang="en-US" altLang="ko-KR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sym typeface="Arial" pitchFamily="34" charset="0"/>
                  </a:rPr>
                  <a:t>=</a:t>
                </a:r>
              </a:p>
            </p:txBody>
          </p:sp>
        </p:grpSp>
        <p:grpSp>
          <p:nvGrpSpPr>
            <p:cNvPr id="156" name="그룹 68"/>
            <p:cNvGrpSpPr/>
            <p:nvPr/>
          </p:nvGrpSpPr>
          <p:grpSpPr>
            <a:xfrm>
              <a:off x="5295658" y="1625013"/>
              <a:ext cx="1754671" cy="1440001"/>
              <a:chOff x="3800872" y="980727"/>
              <a:chExt cx="1754671" cy="1885069"/>
            </a:xfrm>
          </p:grpSpPr>
          <p:cxnSp>
            <p:nvCxnSpPr>
              <p:cNvPr id="190" name="직선 연결선 189"/>
              <p:cNvCxnSpPr/>
              <p:nvPr/>
            </p:nvCxnSpPr>
            <p:spPr>
              <a:xfrm flipV="1">
                <a:off x="3800872" y="980727"/>
                <a:ext cx="0" cy="1885068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/>
              <p:nvPr/>
            </p:nvCxnSpPr>
            <p:spPr>
              <a:xfrm flipV="1">
                <a:off x="5555543" y="980728"/>
                <a:ext cx="0" cy="1885068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/>
              <p:nvPr/>
            </p:nvCxnSpPr>
            <p:spPr>
              <a:xfrm>
                <a:off x="3819922" y="1088740"/>
                <a:ext cx="1728192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 type="triangle" w="sm" len="sm"/>
                <a:tailEnd type="triangle" w="sm" len="sm"/>
              </a:ln>
            </p:spPr>
          </p:cxnSp>
          <p:sp>
            <p:nvSpPr>
              <p:cNvPr id="193" name="Text Box 36"/>
              <p:cNvSpPr txBox="1">
                <a:spLocks noChangeArrowheads="1"/>
              </p:cNvSpPr>
              <p:nvPr/>
            </p:nvSpPr>
            <p:spPr bwMode="auto">
              <a:xfrm rot="5400000" flipH="1" flipV="1">
                <a:off x="4555062" y="872514"/>
                <a:ext cx="180020" cy="41549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defTabSz="995363">
                  <a:lnSpc>
                    <a:spcPct val="150000"/>
                  </a:lnSpc>
                  <a:buFont typeface="산돌고딕 L" pitchFamily="18" charset="-127"/>
                  <a:buNone/>
                </a:pPr>
                <a:r>
                  <a:rPr lang="en-US" altLang="ko-KR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sym typeface="Arial" pitchFamily="34" charset="0"/>
                  </a:rPr>
                  <a:t>=</a:t>
                </a:r>
              </a:p>
            </p:txBody>
          </p:sp>
        </p:grpSp>
        <p:sp>
          <p:nvSpPr>
            <p:cNvPr id="157" name="직사각형 156"/>
            <p:cNvSpPr/>
            <p:nvPr/>
          </p:nvSpPr>
          <p:spPr>
            <a:xfrm>
              <a:off x="1000364" y="6250217"/>
              <a:ext cx="11589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b="1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</a:rPr>
                <a:t>[iPhone3Gs, 4 (iOS)]</a:t>
              </a: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513950" y="6250217"/>
              <a:ext cx="1314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b="1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</a:rPr>
                <a:t>[S2,Android)]</a:t>
              </a:r>
            </a:p>
          </p:txBody>
        </p:sp>
        <p:sp>
          <p:nvSpPr>
            <p:cNvPr id="159" name="AutoShape 172"/>
            <p:cNvSpPr>
              <a:spLocks noChangeArrowheads="1"/>
            </p:cNvSpPr>
            <p:nvPr/>
          </p:nvSpPr>
          <p:spPr bwMode="auto">
            <a:xfrm rot="16200000" flipH="1">
              <a:off x="4372082" y="1645574"/>
              <a:ext cx="45719" cy="376097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60" name="그룹 56"/>
            <p:cNvGrpSpPr/>
            <p:nvPr/>
          </p:nvGrpSpPr>
          <p:grpSpPr>
            <a:xfrm>
              <a:off x="2759772" y="2473037"/>
              <a:ext cx="45719" cy="1024942"/>
              <a:chOff x="471488" y="1798638"/>
              <a:chExt cx="71437" cy="981075"/>
            </a:xfrm>
          </p:grpSpPr>
          <p:sp>
            <p:nvSpPr>
              <p:cNvPr id="187" name="AutoShape 172"/>
              <p:cNvSpPr>
                <a:spLocks noChangeArrowheads="1"/>
              </p:cNvSpPr>
              <p:nvPr/>
            </p:nvSpPr>
            <p:spPr bwMode="auto">
              <a:xfrm flipH="1">
                <a:off x="471488" y="1798638"/>
                <a:ext cx="63500" cy="182562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88" name="AutoShape 172"/>
              <p:cNvSpPr>
                <a:spLocks noChangeArrowheads="1"/>
              </p:cNvSpPr>
              <p:nvPr/>
            </p:nvSpPr>
            <p:spPr bwMode="auto">
              <a:xfrm>
                <a:off x="471488" y="2455863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89" name="AutoShape 172"/>
              <p:cNvSpPr>
                <a:spLocks noChangeArrowheads="1"/>
              </p:cNvSpPr>
              <p:nvPr/>
            </p:nvSpPr>
            <p:spPr bwMode="auto">
              <a:xfrm>
                <a:off x="471488" y="2127250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161" name="AutoShape 173"/>
            <p:cNvSpPr>
              <a:spLocks noChangeArrowheads="1"/>
            </p:cNvSpPr>
            <p:nvPr/>
          </p:nvSpPr>
          <p:spPr bwMode="auto">
            <a:xfrm>
              <a:off x="2808665" y="1860237"/>
              <a:ext cx="2112909" cy="4405079"/>
            </a:xfrm>
            <a:prstGeom prst="roundRect">
              <a:avLst>
                <a:gd name="adj" fmla="val 12097"/>
              </a:avLst>
            </a:prstGeom>
            <a:solidFill>
              <a:srgbClr val="FFFFFF">
                <a:lumMod val="95000"/>
                <a:alpha val="52000"/>
              </a:srgbClr>
            </a:solidFill>
            <a:ln w="190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62" name="AutoShape 201"/>
            <p:cNvSpPr>
              <a:spLocks noChangeArrowheads="1"/>
            </p:cNvSpPr>
            <p:nvPr/>
          </p:nvSpPr>
          <p:spPr bwMode="auto">
            <a:xfrm>
              <a:off x="3640395" y="2123936"/>
              <a:ext cx="449450" cy="76290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6350" algn="ctr">
              <a:noFill/>
              <a:round/>
              <a:headEnd/>
              <a:tailEnd/>
            </a:ln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63" name="타원 162"/>
            <p:cNvSpPr/>
            <p:nvPr/>
          </p:nvSpPr>
          <p:spPr bwMode="auto">
            <a:xfrm>
              <a:off x="3691275" y="5798393"/>
              <a:ext cx="338487" cy="338487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63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82550">
              <a:extrusionClr>
                <a:srgbClr val="000000"/>
              </a:extrusionClr>
            </a:sp3d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 bwMode="auto">
            <a:xfrm>
              <a:off x="3764113" y="5876417"/>
              <a:ext cx="188048" cy="187200"/>
            </a:xfrm>
            <a:prstGeom prst="round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65" name="Rectangle 174"/>
            <p:cNvSpPr>
              <a:spLocks noChangeAspect="1" noChangeArrowheads="1"/>
            </p:cNvSpPr>
            <p:nvPr/>
          </p:nvSpPr>
          <p:spPr bwMode="auto">
            <a:xfrm>
              <a:off x="2942988" y="2482628"/>
              <a:ext cx="1816194" cy="3194405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1 : 1.7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3261186" y="6294895"/>
              <a:ext cx="1158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b="1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</a:rPr>
                <a:t>[iPhone 5 (iOS) / Galaxy Note2, S3, S4(Android)]</a:t>
              </a: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2942988" y="1625014"/>
              <a:ext cx="1816385" cy="1454799"/>
              <a:chOff x="3967165" y="1525025"/>
              <a:chExt cx="1816385" cy="1454799"/>
            </a:xfrm>
          </p:grpSpPr>
          <p:cxnSp>
            <p:nvCxnSpPr>
              <p:cNvPr id="182" name="직선 연결선 181"/>
              <p:cNvCxnSpPr/>
              <p:nvPr/>
            </p:nvCxnSpPr>
            <p:spPr>
              <a:xfrm flipV="1">
                <a:off x="3967728" y="1539824"/>
                <a:ext cx="0" cy="1440000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>
              <a:xfrm flipV="1">
                <a:off x="5783359" y="1539824"/>
                <a:ext cx="0" cy="1440000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그룹 103"/>
              <p:cNvGrpSpPr/>
              <p:nvPr/>
            </p:nvGrpSpPr>
            <p:grpSpPr>
              <a:xfrm>
                <a:off x="3967165" y="1525025"/>
                <a:ext cx="1816385" cy="202681"/>
                <a:chOff x="3986778" y="1547885"/>
                <a:chExt cx="1728192" cy="152361"/>
              </a:xfrm>
            </p:grpSpPr>
            <p:cxnSp>
              <p:nvCxnSpPr>
                <p:cNvPr id="185" name="직선 연결선 184"/>
                <p:cNvCxnSpPr/>
                <p:nvPr/>
              </p:nvCxnSpPr>
              <p:spPr>
                <a:xfrm>
                  <a:off x="3986778" y="1631240"/>
                  <a:ext cx="1728192" cy="0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 type="triangle" w="sm" len="sm"/>
                  <a:tailEnd type="triangle" w="sm" len="sm"/>
                </a:ln>
              </p:spPr>
            </p:cxnSp>
            <p:sp>
              <p:nvSpPr>
                <p:cNvPr id="186" name="Text Box 36"/>
                <p:cNvSpPr txBox="1">
                  <a:spLocks noChangeArrowheads="1"/>
                </p:cNvSpPr>
                <p:nvPr/>
              </p:nvSpPr>
              <p:spPr bwMode="auto">
                <a:xfrm rot="5400000" flipH="1" flipV="1">
                  <a:off x="4716698" y="1416317"/>
                  <a:ext cx="152361" cy="415498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 defTabSz="995363">
                    <a:lnSpc>
                      <a:spcPct val="150000"/>
                    </a:lnSpc>
                    <a:buFont typeface="산돌고딕 L" pitchFamily="18" charset="-127"/>
                    <a:buNone/>
                  </a:pPr>
                  <a:r>
                    <a:rPr lang="en-US" altLang="ko-KR" sz="1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sym typeface="Arial" pitchFamily="34" charset="0"/>
                    </a:rPr>
                    <a:t>=</a:t>
                  </a:r>
                </a:p>
              </p:txBody>
            </p:sp>
          </p:grpSp>
        </p:grpSp>
        <p:cxnSp>
          <p:nvCxnSpPr>
            <p:cNvPr id="168" name="구부러진 연결선 167"/>
            <p:cNvCxnSpPr/>
            <p:nvPr/>
          </p:nvCxnSpPr>
          <p:spPr>
            <a:xfrm>
              <a:off x="4185112" y="4148378"/>
              <a:ext cx="3415627" cy="166525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DE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 Box 36"/>
            <p:cNvSpPr txBox="1">
              <a:spLocks noChangeArrowheads="1"/>
            </p:cNvSpPr>
            <p:nvPr/>
          </p:nvSpPr>
          <p:spPr bwMode="auto">
            <a:xfrm>
              <a:off x="7616066" y="6060915"/>
              <a:ext cx="1809874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화면비율 차이에 따른 여분의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영역 발생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  <a:p>
              <a:pPr defTabSz="995363">
                <a:buFont typeface="산돌고딕 L" pitchFamily="18" charset="-127"/>
                <a:buNone/>
              </a:pP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cxnSp>
          <p:nvCxnSpPr>
            <p:cNvPr id="170" name="직선 연결선 169"/>
            <p:cNvCxnSpPr/>
            <p:nvPr/>
          </p:nvCxnSpPr>
          <p:spPr>
            <a:xfrm rot="5400000" flipV="1">
              <a:off x="9158591" y="4918527"/>
              <a:ext cx="0" cy="976121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 rot="5400000" flipV="1">
              <a:off x="9154794" y="5204519"/>
              <a:ext cx="0" cy="98371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rot="5400000">
              <a:off x="9407662" y="5558139"/>
              <a:ext cx="30068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73" name="직선 연결선 172"/>
            <p:cNvCxnSpPr/>
            <p:nvPr/>
          </p:nvCxnSpPr>
          <p:spPr>
            <a:xfrm rot="5400000" flipV="1">
              <a:off x="9154794" y="5420913"/>
              <a:ext cx="0" cy="98371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9558005" y="5699440"/>
              <a:ext cx="0" cy="213333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175" name="TextBox 174"/>
            <p:cNvSpPr txBox="1"/>
            <p:nvPr/>
          </p:nvSpPr>
          <p:spPr>
            <a:xfrm>
              <a:off x="7617335" y="5210203"/>
              <a:ext cx="8931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dirty="0" err="1">
                  <a:latin typeface="Trebuchet MS" pitchFamily="34" charset="0"/>
                </a:rPr>
                <a:t>iPhone</a:t>
              </a:r>
              <a:r>
                <a:rPr lang="en-US" altLang="ko-KR" sz="800" dirty="0">
                  <a:latin typeface="Trebuchet MS" pitchFamily="34" charset="0"/>
                </a:rPr>
                <a:t> 3, 4, 4S</a:t>
              </a:r>
              <a:endParaRPr lang="ko-KR" altLang="en-US" sz="800" dirty="0">
                <a:latin typeface="Trebuchet MS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669319" y="5713531"/>
              <a:ext cx="1832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latin typeface="Trebuchet MS" pitchFamily="34" charset="0"/>
                </a:rPr>
                <a:t>Galaxy Note2, Galaxy Note2 S3, S4, iPhone5</a:t>
              </a:r>
              <a:endParaRPr lang="ko-KR" altLang="en-US" sz="800" dirty="0">
                <a:latin typeface="Trebuchet MS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8108148" y="5493234"/>
              <a:ext cx="7044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Trebuchet MS" pitchFamily="34" charset="0"/>
                </a:rPr>
                <a:t>Galaxy S2</a:t>
              </a:r>
              <a:endParaRPr lang="ko-KR" altLang="en-US" sz="800" dirty="0">
                <a:latin typeface="Trebuchet MS" pitchFamily="34" charset="0"/>
              </a:endParaRPr>
            </a:p>
          </p:txBody>
        </p:sp>
        <p:cxnSp>
          <p:nvCxnSpPr>
            <p:cNvPr id="178" name="직선 연결선 177"/>
            <p:cNvCxnSpPr/>
            <p:nvPr/>
          </p:nvCxnSpPr>
          <p:spPr>
            <a:xfrm rot="5400000" flipV="1">
              <a:off x="9158591" y="2175702"/>
              <a:ext cx="0" cy="976121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/>
            <p:nvPr/>
          </p:nvCxnSpPr>
          <p:spPr>
            <a:xfrm>
              <a:off x="7674319" y="2648607"/>
              <a:ext cx="0" cy="2774731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/>
            <p:nvPr/>
          </p:nvCxnSpPr>
          <p:spPr>
            <a:xfrm>
              <a:off x="8111101" y="2648607"/>
              <a:ext cx="0" cy="3050627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/>
            <p:nvPr/>
          </p:nvCxnSpPr>
          <p:spPr>
            <a:xfrm>
              <a:off x="8721388" y="2641600"/>
              <a:ext cx="0" cy="3295650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직사각형 78"/>
          <p:cNvSpPr/>
          <p:nvPr/>
        </p:nvSpPr>
        <p:spPr>
          <a:xfrm>
            <a:off x="6874248" y="584684"/>
            <a:ext cx="27735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95363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디자인 프로세스 별 고려사항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&gt;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기준 해상도 설정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 bwMode="auto">
          <a:xfrm>
            <a:off x="477156" y="1808162"/>
            <a:ext cx="4223432" cy="2206625"/>
          </a:xfrm>
          <a:prstGeom prst="roundRect">
            <a:avLst>
              <a:gd name="adj" fmla="val 515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none" lIns="90000" tIns="46800" rIns="90000" bIns="46800" anchor="ctr"/>
          <a:lstStyle/>
          <a:p>
            <a:pPr marL="193675" indent="-193675" algn="ctr">
              <a:defRPr/>
            </a:pPr>
            <a:endParaRPr lang="ko-KR" altLang="en-US" sz="700" dirty="0">
              <a:latin typeface="+mn-lt"/>
              <a:ea typeface="+mn-ea"/>
              <a:cs typeface="Calibri" pitchFamily="34" charset="0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5193618" y="1808162"/>
            <a:ext cx="4223432" cy="2206625"/>
          </a:xfrm>
          <a:prstGeom prst="roundRect">
            <a:avLst>
              <a:gd name="adj" fmla="val 515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none" lIns="90000" tIns="46800" rIns="90000" bIns="46800" anchor="ctr"/>
          <a:lstStyle/>
          <a:p>
            <a:pPr marL="193675" indent="-193675" algn="ctr">
              <a:defRPr/>
            </a:pPr>
            <a:endParaRPr lang="ko-KR" altLang="en-US" sz="700" dirty="0">
              <a:latin typeface="+mn-lt"/>
              <a:ea typeface="+mn-ea"/>
              <a:cs typeface="Calibri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1" name="텍스트 개체 틀 6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ko-KR" dirty="0"/>
              <a:t>HTML</a:t>
            </a:r>
            <a:r>
              <a:rPr lang="ko-KR" altLang="en-US" dirty="0"/>
              <a:t>과 같은 </a:t>
            </a:r>
            <a:r>
              <a:rPr lang="ko-KR" altLang="en-US" dirty="0" err="1"/>
              <a:t>웹표준</a:t>
            </a:r>
            <a:r>
              <a:rPr lang="ko-KR" altLang="en-US" dirty="0"/>
              <a:t> 언어로 한 번 개발한 애플리케이션을</a:t>
            </a:r>
            <a:endParaRPr lang="en-US" altLang="ko-KR" dirty="0"/>
          </a:p>
          <a:p>
            <a:pPr lvl="0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ko-KR" dirty="0"/>
              <a:t>Android, iOS </a:t>
            </a:r>
            <a:r>
              <a:rPr lang="ko-KR" altLang="en-US" dirty="0"/>
              <a:t>등 여러 </a:t>
            </a:r>
            <a:r>
              <a:rPr lang="ko-KR" altLang="en-US" dirty="0" err="1"/>
              <a:t>스마트폰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에 통합 적용할 수 있는 </a:t>
            </a:r>
            <a:r>
              <a:rPr lang="ko-KR" altLang="en-US" dirty="0" err="1"/>
              <a:t>하이브리드형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en-US" altLang="ko-KR" dirty="0">
              <a:latin typeface="+mn-lt"/>
              <a:ea typeface="+mn-ea"/>
              <a:sym typeface="산돌고딕 L" pitchFamily="18" charset="-127"/>
            </a:endParaRPr>
          </a:p>
        </p:txBody>
      </p:sp>
      <p:grpSp>
        <p:nvGrpSpPr>
          <p:cNvPr id="4" name="그룹 98"/>
          <p:cNvGrpSpPr/>
          <p:nvPr/>
        </p:nvGrpSpPr>
        <p:grpSpPr>
          <a:xfrm>
            <a:off x="690367" y="2302633"/>
            <a:ext cx="3821060" cy="694319"/>
            <a:chOff x="645978" y="2302633"/>
            <a:chExt cx="3821060" cy="694319"/>
          </a:xfrm>
        </p:grpSpPr>
        <p:grpSp>
          <p:nvGrpSpPr>
            <p:cNvPr id="5" name="그룹 103"/>
            <p:cNvGrpSpPr/>
            <p:nvPr/>
          </p:nvGrpSpPr>
          <p:grpSpPr>
            <a:xfrm>
              <a:off x="645978" y="2345496"/>
              <a:ext cx="879227" cy="651456"/>
              <a:chOff x="467684" y="3202954"/>
              <a:chExt cx="1008000" cy="768918"/>
            </a:xfrm>
          </p:grpSpPr>
          <p:pic>
            <p:nvPicPr>
              <p:cNvPr id="50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7684" y="3202954"/>
                <a:ext cx="1008000" cy="565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688593" y="3735746"/>
                <a:ext cx="566182" cy="236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Calibri" pitchFamily="34" charset="0"/>
                  </a:rPr>
                  <a:t> iOS </a:t>
                </a:r>
                <a:endPara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Calibri" pitchFamily="34" charset="0"/>
                </a:endParaRPr>
              </a:p>
            </p:txBody>
          </p:sp>
        </p:grpSp>
        <p:grpSp>
          <p:nvGrpSpPr>
            <p:cNvPr id="6" name="그룹 102"/>
            <p:cNvGrpSpPr/>
            <p:nvPr/>
          </p:nvGrpSpPr>
          <p:grpSpPr>
            <a:xfrm>
              <a:off x="1645879" y="2302633"/>
              <a:ext cx="1350242" cy="694318"/>
              <a:chOff x="1729811" y="3152363"/>
              <a:chExt cx="1548000" cy="819508"/>
            </a:xfrm>
          </p:grpSpPr>
          <p:grpSp>
            <p:nvGrpSpPr>
              <p:cNvPr id="7" name="그룹 57"/>
              <p:cNvGrpSpPr/>
              <p:nvPr/>
            </p:nvGrpSpPr>
            <p:grpSpPr>
              <a:xfrm>
                <a:off x="1729811" y="3152363"/>
                <a:ext cx="1548000" cy="616305"/>
                <a:chOff x="1869604" y="3037259"/>
                <a:chExt cx="1555811" cy="616305"/>
              </a:xfrm>
            </p:grpSpPr>
            <p:pic>
              <p:nvPicPr>
                <p:cNvPr id="47" name="Picture 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525415" y="3037259"/>
                  <a:ext cx="900000" cy="6163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1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157636" y="3156529"/>
                  <a:ext cx="352588" cy="4970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14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869604" y="3186725"/>
                  <a:ext cx="252000" cy="4668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6" name="직사각형 45"/>
              <p:cNvSpPr/>
              <p:nvPr/>
            </p:nvSpPr>
            <p:spPr>
              <a:xfrm>
                <a:off x="1963751" y="3735745"/>
                <a:ext cx="1080120" cy="236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Calibri" pitchFamily="34" charset="0"/>
                  </a:rPr>
                  <a:t>  Android </a:t>
                </a:r>
                <a:endPara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Calibri" pitchFamily="34" charset="0"/>
                </a:endParaRPr>
              </a:p>
            </p:txBody>
          </p:sp>
        </p:grpSp>
        <p:grpSp>
          <p:nvGrpSpPr>
            <p:cNvPr id="8" name="그룹 101"/>
            <p:cNvGrpSpPr/>
            <p:nvPr/>
          </p:nvGrpSpPr>
          <p:grpSpPr>
            <a:xfrm>
              <a:off x="3116796" y="2318181"/>
              <a:ext cx="1350242" cy="678771"/>
              <a:chOff x="3566224" y="3170714"/>
              <a:chExt cx="1548000" cy="801158"/>
            </a:xfrm>
          </p:grpSpPr>
          <p:grpSp>
            <p:nvGrpSpPr>
              <p:cNvPr id="9" name="그룹 64"/>
              <p:cNvGrpSpPr/>
              <p:nvPr/>
            </p:nvGrpSpPr>
            <p:grpSpPr>
              <a:xfrm>
                <a:off x="3566224" y="3170714"/>
                <a:ext cx="1548000" cy="597954"/>
                <a:chOff x="3736479" y="3134862"/>
                <a:chExt cx="1572455" cy="597954"/>
              </a:xfrm>
            </p:grpSpPr>
            <p:pic>
              <p:nvPicPr>
                <p:cNvPr id="42" name="Picture 15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3736479" y="3154251"/>
                  <a:ext cx="297755" cy="5785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17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073277" y="3134862"/>
                  <a:ext cx="306000" cy="5979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18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4408934" y="3140968"/>
                  <a:ext cx="900000" cy="5918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1" name="직사각형 40"/>
              <p:cNvSpPr/>
              <p:nvPr/>
            </p:nvSpPr>
            <p:spPr>
              <a:xfrm>
                <a:off x="3800164" y="3735746"/>
                <a:ext cx="1080120" cy="236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Calibri" pitchFamily="34" charset="0"/>
                  </a:rPr>
                  <a:t> Window</a:t>
                </a:r>
                <a:endPara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Calibri" pitchFamily="34" charset="0"/>
                </a:endParaRPr>
              </a:p>
            </p:txBody>
          </p:sp>
        </p:grpSp>
      </p:grpSp>
      <p:sp>
        <p:nvSpPr>
          <p:cNvPr id="91" name="오른쪽 화살표 90"/>
          <p:cNvSpPr/>
          <p:nvPr/>
        </p:nvSpPr>
        <p:spPr>
          <a:xfrm>
            <a:off x="477156" y="1808162"/>
            <a:ext cx="1737271" cy="252000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900" b="1" dirty="0">
                <a:solidFill>
                  <a:schemeClr val="bg1"/>
                </a:solidFill>
              </a:rPr>
              <a:t>다양한 </a:t>
            </a:r>
            <a:r>
              <a:rPr lang="en-US" altLang="ko-KR" sz="900" b="1" dirty="0">
                <a:solidFill>
                  <a:schemeClr val="bg1"/>
                </a:solidFill>
              </a:rPr>
              <a:t>OS</a:t>
            </a:r>
            <a:r>
              <a:rPr lang="ko-KR" altLang="en-US" sz="900" b="1" dirty="0">
                <a:solidFill>
                  <a:schemeClr val="bg1"/>
                </a:solidFill>
              </a:rPr>
              <a:t>와 디바이스 지원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88950" y="3465513"/>
            <a:ext cx="4211638" cy="392415"/>
          </a:xfrm>
          <a:prstGeom prst="rect">
            <a:avLst/>
          </a:prstGeom>
        </p:spPr>
        <p:txBody>
          <a:bodyPr wrap="square" lIns="180000" rIns="180000">
            <a:spAutoFit/>
          </a:bodyPr>
          <a:lstStyle/>
          <a:p>
            <a:pPr marL="123825" lvl="0" indent="-123825" latinLnBrk="0">
              <a:buFont typeface="Wingdings" pitchFamily="2" charset="2"/>
              <a:buChar char="l"/>
            </a:pPr>
            <a:r>
              <a:rPr lang="en-US" altLang="ko-KR" sz="900" dirty="0">
                <a:latin typeface="+mn-lt"/>
                <a:ea typeface="+mn-ea"/>
              </a:rPr>
              <a:t>OS </a:t>
            </a:r>
            <a:r>
              <a:rPr lang="ko-KR" altLang="en-US" sz="900" dirty="0">
                <a:latin typeface="+mn-lt"/>
                <a:ea typeface="+mn-ea"/>
              </a:rPr>
              <a:t>종류나 화면 크기 등에 관계 없이 </a:t>
            </a:r>
            <a:r>
              <a:rPr lang="en-US" altLang="ko-KR" sz="900" dirty="0">
                <a:latin typeface="+mn-lt"/>
                <a:ea typeface="+mn-ea"/>
              </a:rPr>
              <a:t>‘</a:t>
            </a:r>
            <a:r>
              <a:rPr lang="ko-KR" altLang="en-US" sz="900" dirty="0" err="1">
                <a:latin typeface="+mn-lt"/>
                <a:ea typeface="+mn-ea"/>
              </a:rPr>
              <a:t>원소스</a:t>
            </a:r>
            <a:r>
              <a:rPr lang="ko-KR" altLang="en-US" sz="900" dirty="0">
                <a:latin typeface="+mn-lt"/>
                <a:ea typeface="+mn-ea"/>
              </a:rPr>
              <a:t> 멀티 </a:t>
            </a:r>
            <a:r>
              <a:rPr lang="ko-KR" altLang="en-US" sz="900" dirty="0" err="1">
                <a:latin typeface="+mn-lt"/>
                <a:ea typeface="+mn-ea"/>
              </a:rPr>
              <a:t>유즈</a:t>
            </a:r>
            <a:r>
              <a:rPr lang="ko-KR" altLang="en-US" sz="900" dirty="0">
                <a:latin typeface="+mn-lt"/>
                <a:ea typeface="+mn-ea"/>
              </a:rPr>
              <a:t> </a:t>
            </a:r>
            <a:r>
              <a:rPr lang="en-US" altLang="ko-KR" sz="900" dirty="0">
                <a:latin typeface="+mn-lt"/>
                <a:ea typeface="+mn-ea"/>
              </a:rPr>
              <a:t>(One Source Multi Use)’</a:t>
            </a:r>
            <a:r>
              <a:rPr lang="ko-KR" altLang="en-US" sz="900" dirty="0">
                <a:latin typeface="+mn-lt"/>
                <a:ea typeface="+mn-ea"/>
              </a:rPr>
              <a:t>가 가능하기 때문에 </a:t>
            </a:r>
            <a:r>
              <a:rPr lang="ko-KR" altLang="en-US" sz="1050" b="1" dirty="0">
                <a:latin typeface="+mn-lt"/>
                <a:ea typeface="+mn-ea"/>
              </a:rPr>
              <a:t>비용을 절감하고 기간을 줄여 줍니다</a:t>
            </a:r>
            <a:r>
              <a:rPr lang="en-US" altLang="ko-KR" sz="1050" b="1" dirty="0">
                <a:latin typeface="+mn-lt"/>
                <a:ea typeface="+mn-ea"/>
              </a:rPr>
              <a:t>.</a:t>
            </a:r>
            <a:endParaRPr lang="ko-KR" altLang="en-US" sz="900" b="1" dirty="0">
              <a:latin typeface="+mn-lt"/>
              <a:ea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205413" y="3465513"/>
            <a:ext cx="4211637" cy="392415"/>
          </a:xfrm>
          <a:prstGeom prst="rect">
            <a:avLst/>
          </a:prstGeom>
        </p:spPr>
        <p:txBody>
          <a:bodyPr wrap="square" lIns="180000" rIns="180000">
            <a:spAutoFit/>
          </a:bodyPr>
          <a:lstStyle/>
          <a:p>
            <a:pPr marL="123825" indent="-123825" latinLnBrk="0">
              <a:buFont typeface="Wingdings" pitchFamily="2" charset="2"/>
              <a:buChar char="l"/>
            </a:pPr>
            <a:r>
              <a:rPr lang="ko-KR" altLang="en-US" sz="900" dirty="0">
                <a:latin typeface="+mn-lt"/>
                <a:ea typeface="+mn-ea"/>
              </a:rPr>
              <a:t>개발언어로는 개발자 및 기업</a:t>
            </a:r>
            <a:r>
              <a:rPr lang="en-US" altLang="ko-KR" sz="900" dirty="0">
                <a:latin typeface="+mn-lt"/>
                <a:ea typeface="+mn-ea"/>
              </a:rPr>
              <a:t>IT </a:t>
            </a:r>
            <a:r>
              <a:rPr lang="ko-KR" altLang="en-US" sz="900" dirty="0">
                <a:latin typeface="+mn-lt"/>
                <a:ea typeface="+mn-ea"/>
              </a:rPr>
              <a:t>담당자들에게 익숙한 </a:t>
            </a:r>
            <a:r>
              <a:rPr lang="en-US" altLang="ko-KR" sz="900" dirty="0">
                <a:latin typeface="+mn-lt"/>
                <a:ea typeface="+mn-ea"/>
              </a:rPr>
              <a:t>HTML</a:t>
            </a:r>
            <a:r>
              <a:rPr lang="ko-KR" altLang="en-US" sz="900" dirty="0">
                <a:latin typeface="+mn-lt"/>
                <a:ea typeface="+mn-ea"/>
              </a:rPr>
              <a:t>을 채택해 </a:t>
            </a:r>
            <a:r>
              <a:rPr lang="ko-KR" altLang="en-US" sz="1050" b="1" dirty="0">
                <a:latin typeface="+mn-lt"/>
                <a:ea typeface="+mn-ea"/>
              </a:rPr>
              <a:t>개발 및 유지관리를 수월하게 할 수 있습니다</a:t>
            </a:r>
            <a:r>
              <a:rPr lang="en-US" altLang="ko-KR" sz="1050" b="1" dirty="0">
                <a:latin typeface="+mn-lt"/>
                <a:ea typeface="+mn-ea"/>
              </a:rPr>
              <a:t>.</a:t>
            </a:r>
          </a:p>
        </p:txBody>
      </p:sp>
      <p:sp>
        <p:nvSpPr>
          <p:cNvPr id="92" name="오른쪽 화살표 91"/>
          <p:cNvSpPr/>
          <p:nvPr/>
        </p:nvSpPr>
        <p:spPr>
          <a:xfrm>
            <a:off x="5193618" y="1808162"/>
            <a:ext cx="1160928" cy="252000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en-US" altLang="ko-KR" sz="900" b="1" dirty="0">
                <a:solidFill>
                  <a:schemeClr val="bg1"/>
                </a:solidFill>
              </a:rPr>
              <a:t>HTML </a:t>
            </a:r>
            <a:r>
              <a:rPr lang="ko-KR" altLang="en-US" sz="900" b="1" dirty="0">
                <a:solidFill>
                  <a:schemeClr val="bg1"/>
                </a:solidFill>
              </a:rPr>
              <a:t>언어 채택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77156" y="4132126"/>
            <a:ext cx="4223432" cy="2206625"/>
            <a:chOff x="477156" y="4246562"/>
            <a:chExt cx="4223432" cy="2206625"/>
          </a:xfrm>
        </p:grpSpPr>
        <p:sp>
          <p:nvSpPr>
            <p:cNvPr id="95" name="모서리가 둥근 직사각형 94"/>
            <p:cNvSpPr/>
            <p:nvPr/>
          </p:nvSpPr>
          <p:spPr bwMode="auto">
            <a:xfrm>
              <a:off x="477156" y="4246562"/>
              <a:ext cx="4223432" cy="2206625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+mn-ea"/>
                <a:cs typeface="Calibri" pitchFamily="34" charset="0"/>
              </a:endParaRPr>
            </a:p>
          </p:txBody>
        </p:sp>
        <p:grpSp>
          <p:nvGrpSpPr>
            <p:cNvPr id="10" name="그룹 117"/>
            <p:cNvGrpSpPr/>
            <p:nvPr/>
          </p:nvGrpSpPr>
          <p:grpSpPr>
            <a:xfrm>
              <a:off x="644105" y="4835864"/>
              <a:ext cx="3912914" cy="490688"/>
              <a:chOff x="405308" y="4456162"/>
              <a:chExt cx="4752000" cy="579163"/>
            </a:xfrm>
          </p:grpSpPr>
          <p:sp>
            <p:nvSpPr>
              <p:cNvPr id="67" name="모서리가 둥근 직사각형 66"/>
              <p:cNvSpPr/>
              <p:nvPr/>
            </p:nvSpPr>
            <p:spPr bwMode="auto">
              <a:xfrm>
                <a:off x="405308" y="4456162"/>
                <a:ext cx="903029" cy="577550"/>
              </a:xfrm>
              <a:prstGeom prst="roundRect">
                <a:avLst>
                  <a:gd name="adj" fmla="val 6047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Group</a:t>
                </a:r>
              </a:p>
              <a:p>
                <a:pPr indent="-1936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ware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 bwMode="auto">
              <a:xfrm>
                <a:off x="1369548" y="4456162"/>
                <a:ext cx="900366" cy="577550"/>
              </a:xfrm>
              <a:prstGeom prst="roundRect">
                <a:avLst>
                  <a:gd name="adj" fmla="val 7200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SFA</a:t>
                </a:r>
              </a:p>
            </p:txBody>
          </p:sp>
          <p:sp>
            <p:nvSpPr>
              <p:cNvPr id="69" name="모서리가 둥근 직사각형 68"/>
              <p:cNvSpPr/>
              <p:nvPr/>
            </p:nvSpPr>
            <p:spPr bwMode="auto">
              <a:xfrm>
                <a:off x="2331125" y="4456162"/>
                <a:ext cx="900366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FFA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70" name="모서리가 둥근 직사각형 69"/>
              <p:cNvSpPr/>
              <p:nvPr/>
            </p:nvSpPr>
            <p:spPr bwMode="auto">
              <a:xfrm>
                <a:off x="3292702" y="4456162"/>
                <a:ext cx="903030" cy="577550"/>
              </a:xfrm>
              <a:prstGeom prst="roundRect">
                <a:avLst>
                  <a:gd name="adj" fmla="val 5458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CRM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 bwMode="auto">
              <a:xfrm>
                <a:off x="4256942" y="4457775"/>
                <a:ext cx="900366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기업전용</a:t>
                </a:r>
                <a:endPara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Apps Store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96" name="오른쪽 화살표 95"/>
            <p:cNvSpPr/>
            <p:nvPr/>
          </p:nvSpPr>
          <p:spPr>
            <a:xfrm>
              <a:off x="477156" y="4246562"/>
              <a:ext cx="163294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>
                  <a:solidFill>
                    <a:schemeClr val="bg1"/>
                  </a:solidFill>
                </a:rPr>
                <a:t>기업 </a:t>
              </a:r>
              <a:r>
                <a:rPr lang="ko-KR" altLang="en-US" sz="900" b="1" dirty="0" err="1">
                  <a:solidFill>
                    <a:schemeClr val="bg1"/>
                  </a:solidFill>
                </a:rPr>
                <a:t>모빌리티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환경 구축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8951" y="5745288"/>
              <a:ext cx="4211637" cy="553998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buFont typeface="Wingdings" pitchFamily="2" charset="2"/>
                <a:buChar char="l"/>
              </a:pPr>
              <a:r>
                <a:rPr lang="en-US" altLang="ko-KR" sz="900" dirty="0">
                  <a:latin typeface="+mn-lt"/>
                  <a:ea typeface="+mn-ea"/>
                </a:rPr>
                <a:t>Legacy </a:t>
              </a:r>
              <a:r>
                <a:rPr lang="ko-KR" altLang="en-US" sz="900" dirty="0">
                  <a:latin typeface="+mn-lt"/>
                  <a:ea typeface="+mn-ea"/>
                </a:rPr>
                <a:t>시스템과 연동하여 </a:t>
              </a:r>
              <a:r>
                <a:rPr lang="ko-KR" altLang="en-US" sz="1050" b="1" dirty="0">
                  <a:latin typeface="+mn-lt"/>
                  <a:ea typeface="+mn-ea"/>
                </a:rPr>
                <a:t>기업에서 우선적으로 필요로 하는 </a:t>
              </a:r>
              <a:r>
                <a:rPr lang="en-US" altLang="ko-KR" sz="1050" b="1" dirty="0">
                  <a:latin typeface="+mn-lt"/>
                  <a:ea typeface="+mn-ea"/>
                </a:rPr>
                <a:t>Groupware, SFA, FFA, CRM </a:t>
              </a:r>
              <a:r>
                <a:rPr lang="ko-KR" altLang="en-US" sz="1050" b="1" dirty="0">
                  <a:latin typeface="+mn-lt"/>
                  <a:ea typeface="+mn-ea"/>
                </a:rPr>
                <a:t>등의</a:t>
              </a:r>
              <a:r>
                <a:rPr lang="ko-KR" altLang="en-US" sz="900" b="1" dirty="0">
                  <a:latin typeface="+mn-lt"/>
                  <a:ea typeface="+mn-ea"/>
                </a:rPr>
                <a:t> </a:t>
              </a:r>
              <a:r>
                <a:rPr lang="ko-KR" altLang="en-US" sz="1050" b="1" dirty="0">
                  <a:latin typeface="+mn-lt"/>
                  <a:ea typeface="+mn-ea"/>
                </a:rPr>
                <a:t>애플리케이션</a:t>
              </a:r>
              <a:r>
                <a:rPr lang="ko-KR" altLang="en-US" sz="900" dirty="0">
                  <a:latin typeface="+mn-lt"/>
                  <a:ea typeface="+mn-ea"/>
                </a:rPr>
                <a:t>을 빠르게 구축할 수 있는 환경을 제공합니다</a:t>
              </a:r>
              <a:r>
                <a:rPr lang="en-US" altLang="ko-KR" sz="900" dirty="0">
                  <a:latin typeface="+mn-lt"/>
                  <a:ea typeface="+mn-ea"/>
                </a:rPr>
                <a:t>. </a:t>
              </a:r>
            </a:p>
          </p:txBody>
        </p:sp>
      </p:grpSp>
      <p:pic>
        <p:nvPicPr>
          <p:cNvPr id="1026" name="Picture 2" descr="C:\Users\uracle\AppData\Local\Microsoft\Windows\Temporary Internet Files\Content.IE5\S74VK16O\MP900390092[1].jpg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6561325" y="2240868"/>
            <a:ext cx="1488018" cy="1061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5" name="그룹 14"/>
          <p:cNvGrpSpPr/>
          <p:nvPr/>
        </p:nvGrpSpPr>
        <p:grpSpPr>
          <a:xfrm>
            <a:off x="5193618" y="4132126"/>
            <a:ext cx="4223432" cy="2206625"/>
            <a:chOff x="5193618" y="4246562"/>
            <a:chExt cx="4223432" cy="2206625"/>
          </a:xfrm>
        </p:grpSpPr>
        <p:sp>
          <p:nvSpPr>
            <p:cNvPr id="52" name="모서리가 둥근 직사각형 51"/>
            <p:cNvSpPr/>
            <p:nvPr/>
          </p:nvSpPr>
          <p:spPr bwMode="auto">
            <a:xfrm>
              <a:off x="5193618" y="4246562"/>
              <a:ext cx="4223432" cy="2206625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+mn-ea"/>
                <a:cs typeface="Calibri" pitchFamily="34" charset="0"/>
              </a:endParaRPr>
            </a:p>
          </p:txBody>
        </p:sp>
        <p:grpSp>
          <p:nvGrpSpPr>
            <p:cNvPr id="53" name="그룹 116"/>
            <p:cNvGrpSpPr/>
            <p:nvPr/>
          </p:nvGrpSpPr>
          <p:grpSpPr>
            <a:xfrm>
              <a:off x="5340779" y="4833156"/>
              <a:ext cx="3912914" cy="490688"/>
              <a:chOff x="369954" y="5490891"/>
              <a:chExt cx="4860809" cy="579163"/>
            </a:xfrm>
          </p:grpSpPr>
          <p:sp>
            <p:nvSpPr>
              <p:cNvPr id="54" name="모서리가 둥근 직사각형 53"/>
              <p:cNvSpPr/>
              <p:nvPr/>
            </p:nvSpPr>
            <p:spPr bwMode="auto">
              <a:xfrm>
                <a:off x="369954" y="5490891"/>
                <a:ext cx="920566" cy="577550"/>
              </a:xfrm>
              <a:prstGeom prst="roundRect">
                <a:avLst>
                  <a:gd name="adj" fmla="val 6047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PUSH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 bwMode="auto">
              <a:xfrm>
                <a:off x="1357051" y="5490891"/>
                <a:ext cx="917851" cy="577550"/>
              </a:xfrm>
              <a:prstGeom prst="roundRect">
                <a:avLst>
                  <a:gd name="adj" fmla="val 7200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SNS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 bwMode="auto">
              <a:xfrm>
                <a:off x="2341433" y="5490891"/>
                <a:ext cx="917851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Streaming</a:t>
                </a:r>
              </a:p>
            </p:txBody>
          </p:sp>
          <p:sp>
            <p:nvSpPr>
              <p:cNvPr id="57" name="모서리가 둥근 직사각형 56"/>
              <p:cNvSpPr/>
              <p:nvPr/>
            </p:nvSpPr>
            <p:spPr bwMode="auto">
              <a:xfrm>
                <a:off x="3325815" y="5490891"/>
                <a:ext cx="920567" cy="577550"/>
              </a:xfrm>
              <a:prstGeom prst="roundRect">
                <a:avLst>
                  <a:gd name="adj" fmla="val 5458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MDM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 bwMode="auto">
              <a:xfrm>
                <a:off x="4312912" y="5492504"/>
                <a:ext cx="917851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Apps Store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59" name="오른쪽 화살표 58"/>
            <p:cNvSpPr/>
            <p:nvPr/>
          </p:nvSpPr>
          <p:spPr>
            <a:xfrm>
              <a:off x="5193618" y="4246562"/>
              <a:ext cx="163294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>
                  <a:solidFill>
                    <a:schemeClr val="bg1"/>
                  </a:solidFill>
                </a:rPr>
                <a:t>부가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Platform/Contents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205412" y="5745288"/>
              <a:ext cx="4211638" cy="553998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buFont typeface="Wingdings" pitchFamily="2" charset="2"/>
                <a:buChar char="l"/>
              </a:pPr>
              <a:r>
                <a:rPr lang="ko-KR" altLang="en-US" sz="900" dirty="0" err="1">
                  <a:latin typeface="+mn-lt"/>
                  <a:ea typeface="+mn-ea"/>
                </a:rPr>
                <a:t>푸시</a:t>
              </a:r>
              <a:r>
                <a:rPr lang="ko-KR" altLang="en-US" sz="900" dirty="0">
                  <a:latin typeface="+mn-lt"/>
                  <a:ea typeface="+mn-ea"/>
                </a:rPr>
                <a:t> 알림 서비스</a:t>
              </a:r>
              <a:r>
                <a:rPr lang="en-US" altLang="ko-KR" sz="900" dirty="0">
                  <a:latin typeface="+mn-lt"/>
                  <a:ea typeface="+mn-ea"/>
                </a:rPr>
                <a:t>, </a:t>
              </a:r>
              <a:r>
                <a:rPr lang="ko-KR" altLang="en-US" sz="900" dirty="0">
                  <a:latin typeface="+mn-lt"/>
                  <a:ea typeface="+mn-ea"/>
                </a:rPr>
                <a:t>동영상 </a:t>
              </a:r>
              <a:r>
                <a:rPr lang="en-US" altLang="ko-KR" sz="900" dirty="0">
                  <a:latin typeface="+mn-lt"/>
                  <a:ea typeface="+mn-ea"/>
                </a:rPr>
                <a:t>Platform, </a:t>
              </a:r>
              <a:r>
                <a:rPr lang="ko-KR" altLang="en-US" sz="900" dirty="0" err="1">
                  <a:latin typeface="+mn-lt"/>
                  <a:ea typeface="+mn-ea"/>
                </a:rPr>
                <a:t>소셜</a:t>
              </a:r>
              <a:r>
                <a:rPr lang="ko-KR" altLang="en-US" sz="900" dirty="0">
                  <a:latin typeface="+mn-lt"/>
                  <a:ea typeface="+mn-ea"/>
                </a:rPr>
                <a:t> 네트워크 서비스</a:t>
              </a:r>
              <a:r>
                <a:rPr lang="en-US" altLang="ko-KR" sz="900" dirty="0">
                  <a:latin typeface="+mn-lt"/>
                  <a:ea typeface="+mn-ea"/>
                </a:rPr>
                <a:t>(SNS) </a:t>
              </a:r>
              <a:r>
                <a:rPr lang="ko-KR" altLang="en-US" sz="900" dirty="0">
                  <a:latin typeface="+mn-lt"/>
                  <a:ea typeface="+mn-ea"/>
                </a:rPr>
                <a:t>등 </a:t>
              </a:r>
              <a:r>
                <a:rPr lang="ko-KR" altLang="en-US" sz="1050" b="1" dirty="0">
                  <a:latin typeface="+mn-lt"/>
                  <a:ea typeface="+mn-ea"/>
                </a:rPr>
                <a:t>다양한 부가 </a:t>
              </a:r>
              <a:r>
                <a:rPr lang="en-US" altLang="ko-KR" sz="1050" b="1" dirty="0">
                  <a:latin typeface="+mn-lt"/>
                  <a:ea typeface="+mn-ea"/>
                </a:rPr>
                <a:t>Platform</a:t>
              </a:r>
              <a:r>
                <a:rPr lang="ko-KR" altLang="en-US" sz="1050" b="1" dirty="0">
                  <a:latin typeface="+mn-lt"/>
                  <a:ea typeface="+mn-ea"/>
                </a:rPr>
                <a:t>과 관리 </a:t>
              </a:r>
              <a:r>
                <a:rPr lang="en-US" altLang="ko-KR" sz="1050" b="1" dirty="0">
                  <a:latin typeface="+mn-lt"/>
                  <a:ea typeface="+mn-ea"/>
                </a:rPr>
                <a:t>Platform</a:t>
              </a:r>
              <a:r>
                <a:rPr lang="ko-KR" altLang="en-US" sz="1050" b="1" dirty="0">
                  <a:latin typeface="+mn-lt"/>
                  <a:ea typeface="+mn-ea"/>
                </a:rPr>
                <a:t>까지 통합적으로 지원합니다</a:t>
              </a:r>
              <a:r>
                <a:rPr lang="en-US" altLang="ko-KR" sz="1050" b="1" dirty="0">
                  <a:latin typeface="+mn-lt"/>
                  <a:ea typeface="+mn-ea"/>
                </a:rPr>
                <a:t>.</a:t>
              </a:r>
              <a:endParaRPr lang="en-US" altLang="ko-KR" sz="900" b="1" dirty="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29" y="1529333"/>
            <a:ext cx="2396399" cy="4260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011" y="1529333"/>
            <a:ext cx="2577833" cy="3866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텍스트 개체 틀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>
                <a:sym typeface="Arial" pitchFamily="34" charset="0"/>
              </a:rPr>
              <a:t>확장성을</a:t>
            </a:r>
            <a:r>
              <a:rPr lang="ko-KR" altLang="en-US" dirty="0">
                <a:sym typeface="Arial" pitchFamily="34" charset="0"/>
              </a:rPr>
              <a:t> 고려하여 </a:t>
            </a:r>
            <a:r>
              <a:rPr lang="en-US" altLang="ko-KR" dirty="0">
                <a:sym typeface="Arial" pitchFamily="34" charset="0"/>
              </a:rPr>
              <a:t>Background</a:t>
            </a:r>
            <a:r>
              <a:rPr lang="ko-KR" altLang="en-US" dirty="0">
                <a:sym typeface="Arial" pitchFamily="34" charset="0"/>
              </a:rPr>
              <a:t>와 오브젝트를 분리하여</a:t>
            </a:r>
            <a:r>
              <a:rPr lang="en-US" altLang="ko-KR" dirty="0">
                <a:sym typeface="Arial" pitchFamily="34" charset="0"/>
              </a:rPr>
              <a:t> </a:t>
            </a:r>
            <a:r>
              <a:rPr lang="ko-KR" altLang="en-US" dirty="0">
                <a:sym typeface="Arial" pitchFamily="34" charset="0"/>
              </a:rPr>
              <a:t>디자인합니다</a:t>
            </a:r>
            <a:r>
              <a:rPr lang="en-US" altLang="ko-KR" dirty="0">
                <a:sym typeface="Arial" pitchFamily="34" charset="0"/>
              </a:rPr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Full Screen </a:t>
            </a:r>
            <a:r>
              <a:rPr lang="ko-KR" altLang="en-US"/>
              <a:t>적용 시</a:t>
            </a:r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1530044" y="4933532"/>
            <a:ext cx="1453506" cy="184270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04" name="아래쪽 화살표 103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아래쪽 화살표 104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41"/>
          <p:cNvGrpSpPr/>
          <p:nvPr/>
        </p:nvGrpSpPr>
        <p:grpSpPr>
          <a:xfrm flipV="1">
            <a:off x="1513881" y="1972347"/>
            <a:ext cx="1453506" cy="184270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02" name="아래쪽 화살표 101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아래쪽 화살표 102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1229000" y="1948147"/>
            <a:ext cx="2031990" cy="3238048"/>
          </a:xfrm>
          <a:prstGeom prst="roundRect">
            <a:avLst>
              <a:gd name="adj" fmla="val 4067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grpSp>
        <p:nvGrpSpPr>
          <p:cNvPr id="55" name="그룹 56"/>
          <p:cNvGrpSpPr/>
          <p:nvPr/>
        </p:nvGrpSpPr>
        <p:grpSpPr>
          <a:xfrm>
            <a:off x="1003747" y="1687014"/>
            <a:ext cx="2470789" cy="242251"/>
            <a:chOff x="747961" y="1268760"/>
            <a:chExt cx="3304939" cy="324036"/>
          </a:xfrm>
        </p:grpSpPr>
        <p:cxnSp>
          <p:nvCxnSpPr>
            <p:cNvPr id="100" name="직선 화살표 연결선 99"/>
            <p:cNvCxnSpPr/>
            <p:nvPr/>
          </p:nvCxnSpPr>
          <p:spPr>
            <a:xfrm flipV="1">
              <a:off x="3728864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/>
          </p:nvCxnSpPr>
          <p:spPr>
            <a:xfrm flipH="1" flipV="1">
              <a:off x="747961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956556" y="5157188"/>
            <a:ext cx="2592288" cy="252035"/>
            <a:chOff x="583781" y="3440672"/>
            <a:chExt cx="3467457" cy="337123"/>
          </a:xfrm>
        </p:grpSpPr>
        <p:cxnSp>
          <p:nvCxnSpPr>
            <p:cNvPr id="98" name="직선 화살표 연결선 97"/>
            <p:cNvCxnSpPr/>
            <p:nvPr/>
          </p:nvCxnSpPr>
          <p:spPr>
            <a:xfrm>
              <a:off x="3649427" y="3458057"/>
              <a:ext cx="401811" cy="319738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H="1">
              <a:off x="583781" y="3440672"/>
              <a:ext cx="385273" cy="288954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>
            <a:off x="1075629" y="5536664"/>
            <a:ext cx="236859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pPr algn="ctr"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[Splash, Loading </a:t>
            </a:r>
            <a:r>
              <a:rPr lang="ko-KR" altLang="en-US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등 전체배경 주로 사용하는 화면</a:t>
            </a: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708730" y="5783465"/>
            <a:ext cx="239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Bad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전체 이미지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(1ea)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사용</a:t>
            </a:r>
            <a:endParaRPr kumimoji="0" lang="en-US" altLang="ko-KR" sz="800" kern="0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246161" y="5773665"/>
            <a:ext cx="239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Good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배경과 오브젝트 이미지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분리 </a:t>
            </a:r>
            <a:endParaRPr kumimoji="0" lang="en-US" altLang="ko-KR" sz="800" kern="0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6161" y="1526849"/>
            <a:ext cx="2394346" cy="425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6" cstate="print"/>
          <a:srcRect t="6119"/>
          <a:stretch>
            <a:fillRect/>
          </a:stretch>
        </p:blipFill>
        <p:spPr bwMode="auto">
          <a:xfrm>
            <a:off x="6246161" y="1787325"/>
            <a:ext cx="2394346" cy="3996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3" descr="D:\Togsa_Work\00_내부문서\04_Morpheus General UX Guide\PMMS_B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63417" y="2899038"/>
            <a:ext cx="1864283" cy="1839148"/>
          </a:xfrm>
          <a:prstGeom prst="rect">
            <a:avLst/>
          </a:prstGeom>
          <a:solidFill>
            <a:srgbClr val="FF0DE2">
              <a:alpha val="4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3" name="Picture 4" descr="D:\Togsa_Work\00_내부문서\04_Morpheus General UX Guide\PMMS_loading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37973" y="4739033"/>
            <a:ext cx="316172" cy="316172"/>
          </a:xfrm>
          <a:prstGeom prst="rect">
            <a:avLst/>
          </a:prstGeom>
          <a:solidFill>
            <a:srgbClr val="FF0DE2">
              <a:alpha val="4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75" name="사각형 설명선 74"/>
          <p:cNvSpPr/>
          <p:nvPr/>
        </p:nvSpPr>
        <p:spPr>
          <a:xfrm>
            <a:off x="690333" y="5985284"/>
            <a:ext cx="2642487" cy="557407"/>
          </a:xfrm>
          <a:prstGeom prst="wedgeRectCallout">
            <a:avLst>
              <a:gd name="adj1" fmla="val 2982"/>
              <a:gd name="adj2" fmla="val -10085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예외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)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디자인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퀄러티를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중시하는 애플리케이션인 경우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아이덴티티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반응을 위해 해상도별 별도의 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Splash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이미지 제공이 가능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pic>
        <p:nvPicPr>
          <p:cNvPr id="1029" name="Picture 5" descr="C:\Users\design1\Desktop\Untitled-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85248" y="2168860"/>
            <a:ext cx="1940317" cy="4216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161" y="1541462"/>
            <a:ext cx="2398388" cy="426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2860" y="1541463"/>
            <a:ext cx="2408820" cy="428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012" y="1541463"/>
            <a:ext cx="2577832" cy="3866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sym typeface="Arial" pitchFamily="34" charset="0"/>
              </a:rPr>
              <a:t>확장성을 고려하여 패턴화된 </a:t>
            </a:r>
            <a:r>
              <a:rPr lang="en-US" altLang="ko-KR">
                <a:sym typeface="Arial" pitchFamily="34" charset="0"/>
              </a:rPr>
              <a:t>Background </a:t>
            </a:r>
            <a:r>
              <a:rPr lang="ko-KR" altLang="en-US">
                <a:sym typeface="Arial" pitchFamily="34" charset="0"/>
              </a:rPr>
              <a:t>이미지를 사용하여 디자인</a:t>
            </a:r>
            <a:r>
              <a:rPr lang="en-US" altLang="ko-KR">
                <a:sym typeface="Arial" pitchFamily="34" charset="0"/>
              </a:rPr>
              <a:t> </a:t>
            </a:r>
            <a:r>
              <a:rPr lang="ko-KR" altLang="en-US">
                <a:sym typeface="Arial" pitchFamily="34" charset="0"/>
              </a:rPr>
              <a:t>합니다</a:t>
            </a:r>
            <a:r>
              <a:rPr lang="en-US" altLang="ko-KR">
                <a:sym typeface="Arial" pitchFamily="34" charset="0"/>
              </a:rPr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49" name="텍스트 개체 틀 4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</a:t>
            </a:r>
            <a:r>
              <a:rPr lang="ko-KR" altLang="en-US"/>
              <a:t>패턴 적용 시</a:t>
            </a:r>
            <a:endParaRPr lang="ko-KR" altLang="en-US" dirty="0"/>
          </a:p>
        </p:txBody>
      </p:sp>
      <p:pic>
        <p:nvPicPr>
          <p:cNvPr id="75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82255" y="4650900"/>
            <a:ext cx="993596" cy="99359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6" name="직사각형 75"/>
          <p:cNvSpPr/>
          <p:nvPr/>
        </p:nvSpPr>
        <p:spPr>
          <a:xfrm>
            <a:off x="6246161" y="4650899"/>
            <a:ext cx="451039" cy="451039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693081" y="4944521"/>
            <a:ext cx="789174" cy="212558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611848" y="5332968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DE2"/>
                </a:solidFill>
                <a:latin typeface="Trebuchet MS" pitchFamily="34" charset="0"/>
              </a:rPr>
              <a:t>+ Zoom</a:t>
            </a:r>
            <a:endParaRPr lang="ko-KR" altLang="en-US" dirty="0">
              <a:solidFill>
                <a:srgbClr val="FF0DE2"/>
              </a:solidFill>
              <a:latin typeface="Trebuchet MS" pitchFamily="34" charset="0"/>
            </a:endParaRPr>
          </a:p>
        </p:txBody>
      </p:sp>
      <p:pic>
        <p:nvPicPr>
          <p:cNvPr id="80" name="Picture 6" descr="D:\Togsa_Work\00_내부문서\04_Morpheus General UX Guide\mobilo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45401" y="2315069"/>
            <a:ext cx="1602088" cy="286443"/>
          </a:xfrm>
          <a:prstGeom prst="rect">
            <a:avLst/>
          </a:prstGeom>
          <a:solidFill>
            <a:srgbClr val="FF0DE2">
              <a:alpha val="16000"/>
            </a:srgb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1" name="Picture 7" descr="D:\Togsa_Work\00_내부문서\04_Morpheus General UX Guide\mobilo_B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50240" y="2924013"/>
            <a:ext cx="2392410" cy="1465637"/>
          </a:xfrm>
          <a:prstGeom prst="rect">
            <a:avLst/>
          </a:prstGeom>
          <a:solidFill>
            <a:srgbClr val="FF0DE2">
              <a:alpha val="16000"/>
            </a:srgb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9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45400" y="4650898"/>
            <a:ext cx="993598" cy="99359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0" name="직사각형 119"/>
          <p:cNvSpPr/>
          <p:nvPr/>
        </p:nvSpPr>
        <p:spPr>
          <a:xfrm>
            <a:off x="3705187" y="4650898"/>
            <a:ext cx="451039" cy="451039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화살표 연결선 120"/>
          <p:cNvCxnSpPr>
            <a:endCxn id="119" idx="1"/>
          </p:cNvCxnSpPr>
          <p:nvPr/>
        </p:nvCxnSpPr>
        <p:spPr>
          <a:xfrm>
            <a:off x="4156226" y="4935140"/>
            <a:ext cx="789174" cy="212558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048994" y="534941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DE2"/>
                </a:solidFill>
                <a:latin typeface="Trebuchet MS" pitchFamily="34" charset="0"/>
              </a:rPr>
              <a:t>+ Zoom</a:t>
            </a:r>
            <a:endParaRPr lang="ko-KR" altLang="en-US" dirty="0">
              <a:solidFill>
                <a:srgbClr val="FF0DE2"/>
              </a:solidFill>
              <a:latin typeface="Trebuchet MS" pitchFamily="34" charset="0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1530596" y="4949026"/>
            <a:ext cx="1454942" cy="184452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16" name="아래쪽 화살표 115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아래쪽 화살표 116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41"/>
          <p:cNvGrpSpPr/>
          <p:nvPr/>
        </p:nvGrpSpPr>
        <p:grpSpPr>
          <a:xfrm flipV="1">
            <a:off x="1514417" y="1984915"/>
            <a:ext cx="1454942" cy="184452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14" name="아래쪽 화살표 113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아래쪽 화살표 114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85"/>
          <p:cNvSpPr/>
          <p:nvPr/>
        </p:nvSpPr>
        <p:spPr>
          <a:xfrm>
            <a:off x="1229254" y="1960691"/>
            <a:ext cx="2033998" cy="3241247"/>
          </a:xfrm>
          <a:prstGeom prst="roundRect">
            <a:avLst>
              <a:gd name="adj" fmla="val 4067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grpSp>
        <p:nvGrpSpPr>
          <p:cNvPr id="87" name="그룹 56"/>
          <p:cNvGrpSpPr/>
          <p:nvPr/>
        </p:nvGrpSpPr>
        <p:grpSpPr>
          <a:xfrm>
            <a:off x="1003779" y="1699300"/>
            <a:ext cx="2473231" cy="242490"/>
            <a:chOff x="747961" y="1268760"/>
            <a:chExt cx="3304939" cy="324036"/>
          </a:xfrm>
        </p:grpSpPr>
        <p:cxnSp>
          <p:nvCxnSpPr>
            <p:cNvPr id="112" name="직선 화살표 연결선 111"/>
            <p:cNvCxnSpPr/>
            <p:nvPr/>
          </p:nvCxnSpPr>
          <p:spPr>
            <a:xfrm flipV="1">
              <a:off x="3728864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H="1" flipV="1">
              <a:off x="747961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55"/>
          <p:cNvGrpSpPr/>
          <p:nvPr/>
        </p:nvGrpSpPr>
        <p:grpSpPr>
          <a:xfrm>
            <a:off x="956556" y="5193194"/>
            <a:ext cx="2556285" cy="216024"/>
            <a:chOff x="583801" y="3467792"/>
            <a:chExt cx="3415922" cy="288670"/>
          </a:xfrm>
        </p:grpSpPr>
        <p:cxnSp>
          <p:nvCxnSpPr>
            <p:cNvPr id="110" name="직선 화살표 연결선 109"/>
            <p:cNvCxnSpPr/>
            <p:nvPr/>
          </p:nvCxnSpPr>
          <p:spPr>
            <a:xfrm>
              <a:off x="3614830" y="3467793"/>
              <a:ext cx="384893" cy="240558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 flipH="1">
              <a:off x="583801" y="3467792"/>
              <a:ext cx="384892" cy="288670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/>
          <p:cNvSpPr/>
          <p:nvPr/>
        </p:nvSpPr>
        <p:spPr>
          <a:xfrm>
            <a:off x="3705188" y="5816735"/>
            <a:ext cx="239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Bad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전체 이미지 처리로 인한 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Pattern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이미지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Scale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오류 및 오브젝트 이미지 </a:t>
            </a:r>
            <a:r>
              <a:rPr kumimoji="0" lang="ko-KR" altLang="en-US" sz="800" kern="0" dirty="0" err="1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미확장</a:t>
            </a:r>
            <a:endParaRPr kumimoji="0" lang="en-US" altLang="ko-KR" sz="800" kern="0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785792" y="1970276"/>
            <a:ext cx="103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배경이미지 패턴 처리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(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반복 적용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)</a:t>
            </a:r>
          </a:p>
        </p:txBody>
      </p:sp>
      <p:pic>
        <p:nvPicPr>
          <p:cNvPr id="91" name="Picture 1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85792" y="1555709"/>
            <a:ext cx="414567" cy="414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2" name="직사각형 91"/>
          <p:cNvSpPr/>
          <p:nvPr/>
        </p:nvSpPr>
        <p:spPr>
          <a:xfrm>
            <a:off x="8501651" y="1707875"/>
            <a:ext cx="133942" cy="133942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/>
          <p:nvPr/>
        </p:nvCxnSpPr>
        <p:spPr>
          <a:xfrm flipV="1">
            <a:off x="8568622" y="1707875"/>
            <a:ext cx="328714" cy="65362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246161" y="5801890"/>
            <a:ext cx="239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Good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배경이미지 패턴 처리 및 </a:t>
            </a:r>
            <a:r>
              <a:rPr kumimoji="0" lang="ko-KR" altLang="en-US" sz="800" kern="0" dirty="0" err="1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확장성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고려한 오브젝트 이미지</a:t>
            </a:r>
            <a:endParaRPr kumimoji="0" lang="en-US" altLang="ko-KR" sz="800" kern="0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107854" y="5571393"/>
            <a:ext cx="215539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[Background</a:t>
            </a:r>
            <a:r>
              <a:rPr lang="ko-KR" altLang="en-US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에 패턴 이미지를사용하는 화면</a:t>
            </a: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104" name="사각형 설명선 103"/>
          <p:cNvSpPr/>
          <p:nvPr/>
        </p:nvSpPr>
        <p:spPr>
          <a:xfrm>
            <a:off x="1414525" y="6057292"/>
            <a:ext cx="1810283" cy="504056"/>
          </a:xfrm>
          <a:prstGeom prst="wedgeRectCallout">
            <a:avLst>
              <a:gd name="adj1" fmla="val 4868"/>
              <a:gd name="adj2" fmla="val -12062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다양한 화면 확장 시 패턴 이미지 및 오브젝트의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Scale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을 사전에 확인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합니다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.</a:t>
            </a:r>
          </a:p>
        </p:txBody>
      </p:sp>
      <p:sp>
        <p:nvSpPr>
          <p:cNvPr id="105" name="사각형 설명선 104"/>
          <p:cNvSpPr/>
          <p:nvPr/>
        </p:nvSpPr>
        <p:spPr>
          <a:xfrm>
            <a:off x="5853100" y="6330485"/>
            <a:ext cx="2304256" cy="378308"/>
          </a:xfrm>
          <a:prstGeom prst="wedgeRectCallout">
            <a:avLst>
              <a:gd name="adj1" fmla="val -47076"/>
              <a:gd name="adj2" fmla="val -65528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오브젝트이미지의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리사이즈가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필요할 경우를 고려하여 디자인 요소가 잘리지 않도록 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14103" y="2696551"/>
            <a:ext cx="993596" cy="99359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7" name="직사각형 106"/>
          <p:cNvSpPr/>
          <p:nvPr/>
        </p:nvSpPr>
        <p:spPr>
          <a:xfrm>
            <a:off x="971011" y="2696550"/>
            <a:ext cx="451039" cy="451039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1417931" y="2990172"/>
            <a:ext cx="449289" cy="157417"/>
          </a:xfrm>
          <a:prstGeom prst="straightConnector1">
            <a:avLst/>
          </a:prstGeom>
          <a:ln>
            <a:solidFill>
              <a:srgbClr val="FF0DE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982480" y="338352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DE2"/>
                </a:solidFill>
                <a:latin typeface="Trebuchet MS" pitchFamily="34" charset="0"/>
              </a:rPr>
              <a:t>+ Zoom</a:t>
            </a:r>
            <a:endParaRPr lang="ko-KR" altLang="en-US" dirty="0">
              <a:solidFill>
                <a:srgbClr val="FF0DE2"/>
              </a:solidFill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가변영역의 정보요소가 디바이스에 따라 적절히 배치될 수 있도록 </a:t>
            </a:r>
            <a:endParaRPr lang="en-US" altLang="ko-KR" dirty="0"/>
          </a:p>
          <a:p>
            <a:r>
              <a:rPr lang="ko-KR" altLang="en-US" dirty="0"/>
              <a:t>해당 영역의 배경과 오브젝트를 분리 가능하도록 디자인합니다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67" name="텍스트 개체 틀 6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Tile Menu </a:t>
            </a:r>
            <a:r>
              <a:rPr lang="ko-KR" altLang="en-US"/>
              <a:t>화면 적용 시</a:t>
            </a:r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28464" y="1653385"/>
            <a:ext cx="8316864" cy="4511919"/>
            <a:chOff x="128464" y="1653385"/>
            <a:chExt cx="8316864" cy="4511919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366"/>
            <a:stretch>
              <a:fillRect/>
            </a:stretch>
          </p:blipFill>
          <p:spPr bwMode="auto">
            <a:xfrm>
              <a:off x="5325773" y="1933303"/>
              <a:ext cx="2564003" cy="4214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221" y="1892331"/>
              <a:ext cx="2553568" cy="3830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오른쪽 화살표 52"/>
            <p:cNvSpPr/>
            <p:nvPr/>
          </p:nvSpPr>
          <p:spPr>
            <a:xfrm>
              <a:off x="463737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6576" y="1653385"/>
              <a:ext cx="68961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ctr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</a:t>
              </a:r>
              <a:r>
                <a:rPr lang="en-US" altLang="ko-KR" sz="800" b="1" dirty="0" err="1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iPhoen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 4]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242559" y="1653385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ctr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[Galaxy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 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S3]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1739076" y="5720315"/>
              <a:ext cx="0" cy="4366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60" name="Text Box 36"/>
            <p:cNvSpPr txBox="1">
              <a:spLocks noChangeArrowheads="1"/>
            </p:cNvSpPr>
            <p:nvPr/>
          </p:nvSpPr>
          <p:spPr bwMode="auto">
            <a:xfrm>
              <a:off x="1911154" y="5806287"/>
              <a:ext cx="65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1905221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5332044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3" name="직선 연결선 62"/>
            <p:cNvCxnSpPr/>
            <p:nvPr/>
          </p:nvCxnSpPr>
          <p:spPr>
            <a:xfrm>
              <a:off x="1569720" y="2051559"/>
              <a:ext cx="118872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4991100" y="2076959"/>
              <a:ext cx="117729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1739076" y="2049780"/>
              <a:ext cx="0" cy="3665223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69" name="직선 연결선 68"/>
            <p:cNvCxnSpPr/>
            <p:nvPr/>
          </p:nvCxnSpPr>
          <p:spPr>
            <a:xfrm>
              <a:off x="5169024" y="2080260"/>
              <a:ext cx="0" cy="406146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819" t="28441" r="66414" b="59152"/>
            <a:stretch>
              <a:fillRect/>
            </a:stretch>
          </p:blipFill>
          <p:spPr bwMode="auto">
            <a:xfrm>
              <a:off x="6423853" y="3258031"/>
              <a:ext cx="1345708" cy="875979"/>
            </a:xfrm>
            <a:prstGeom prst="rect">
              <a:avLst/>
            </a:prstGeom>
            <a:noFill/>
            <a:ln w="25400">
              <a:solidFill>
                <a:srgbClr val="00B0F0"/>
              </a:solidFill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1571" t="28065" r="66231" b="59497"/>
            <a:stretch>
              <a:fillRect/>
            </a:stretch>
          </p:blipFill>
          <p:spPr bwMode="auto">
            <a:xfrm>
              <a:off x="2950670" y="3265713"/>
              <a:ext cx="1358403" cy="787112"/>
            </a:xfrm>
            <a:prstGeom prst="rect">
              <a:avLst/>
            </a:prstGeom>
            <a:noFill/>
            <a:ln w="25400">
              <a:solidFill>
                <a:srgbClr val="00B0F0"/>
              </a:solidFill>
              <a:miter lim="800000"/>
              <a:headEnd/>
              <a:tailEnd/>
            </a:ln>
          </p:spPr>
        </p:pic>
        <p:cxnSp>
          <p:nvCxnSpPr>
            <p:cNvPr id="72" name="직선 연결선 71"/>
            <p:cNvCxnSpPr/>
            <p:nvPr/>
          </p:nvCxnSpPr>
          <p:spPr>
            <a:xfrm>
              <a:off x="2827725" y="3280470"/>
              <a:ext cx="514470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3062288" y="3500438"/>
              <a:ext cx="203426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515101" y="3595688"/>
              <a:ext cx="203426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048001" y="3776663"/>
              <a:ext cx="1147762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510339" y="3876676"/>
              <a:ext cx="1147762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4312" y="3400424"/>
              <a:ext cx="203426" cy="209550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491412" y="3390899"/>
              <a:ext cx="203426" cy="209550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6232444" y="3594455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2827725" y="3499205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2827725" y="3684946"/>
              <a:ext cx="1687125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2827725" y="3770664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2827725" y="3961168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2827725" y="4032597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242435" y="3780196"/>
              <a:ext cx="1734753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6242435" y="3865914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6242435" y="4056418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6242435" y="4127847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7389732" y="3599217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3927394" y="3603980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6617494" y="3280470"/>
              <a:ext cx="0" cy="31398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99" name="직선 화살표 연결선 98"/>
            <p:cNvCxnSpPr/>
            <p:nvPr/>
          </p:nvCxnSpPr>
          <p:spPr>
            <a:xfrm>
              <a:off x="7593806" y="3609974"/>
              <a:ext cx="0" cy="17361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00" name="직선 화살표 연결선 99"/>
            <p:cNvCxnSpPr>
              <a:endCxn id="73" idx="0"/>
            </p:cNvCxnSpPr>
            <p:nvPr/>
          </p:nvCxnSpPr>
          <p:spPr>
            <a:xfrm flipH="1">
              <a:off x="3164001" y="3280470"/>
              <a:ext cx="7824" cy="21996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01" name="직선 화살표 연결선 100"/>
            <p:cNvCxnSpPr/>
            <p:nvPr/>
          </p:nvCxnSpPr>
          <p:spPr>
            <a:xfrm>
              <a:off x="4126706" y="3609974"/>
              <a:ext cx="0" cy="7497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50" name="사각형 설명선 49"/>
            <p:cNvSpPr/>
            <p:nvPr/>
          </p:nvSpPr>
          <p:spPr>
            <a:xfrm>
              <a:off x="128464" y="3356992"/>
              <a:ext cx="1566928" cy="820119"/>
            </a:xfrm>
            <a:prstGeom prst="wedgeRectCallout">
              <a:avLst>
                <a:gd name="adj1" fmla="val 125575"/>
                <a:gd name="adj2" fmla="val 1473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가변영역에서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통해 조정되도록 배경과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오브젝트가 분리 가능하도록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디자인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7905328" y="2492896"/>
              <a:ext cx="54000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7905328" y="5625244"/>
              <a:ext cx="54000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8049344" y="2492896"/>
              <a:ext cx="0" cy="31323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04" name="직선 연결선 103"/>
            <p:cNvCxnSpPr/>
            <p:nvPr/>
          </p:nvCxnSpPr>
          <p:spPr>
            <a:xfrm>
              <a:off x="1569720" y="5733256"/>
              <a:ext cx="118872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1569720" y="6165304"/>
              <a:ext cx="118872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 Box 36"/>
          <p:cNvSpPr txBox="1">
            <a:spLocks noChangeArrowheads="1"/>
          </p:cNvSpPr>
          <p:nvPr/>
        </p:nvSpPr>
        <p:spPr bwMode="auto">
          <a:xfrm flipH="1">
            <a:off x="8085348" y="3861048"/>
            <a:ext cx="1008112" cy="1620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/>
                </a:solidFill>
                <a:latin typeface="+mn-lt"/>
                <a:sym typeface="Arial" pitchFamily="34" charset="0"/>
              </a:rPr>
              <a:t>가변영역</a:t>
            </a:r>
            <a:endParaRPr lang="en-US" altLang="ko-KR" sz="800" dirty="0">
              <a:solidFill>
                <a:schemeClr val="tx1"/>
              </a:solidFill>
              <a:latin typeface="+mn-lt"/>
              <a:sym typeface="Arial" pitchFamily="34" charset="0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1892660" y="5733256"/>
            <a:ext cx="342038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07" name="사각형 설명선 106"/>
          <p:cNvSpPr/>
          <p:nvPr/>
        </p:nvSpPr>
        <p:spPr>
          <a:xfrm>
            <a:off x="3584848" y="5989241"/>
            <a:ext cx="1566928" cy="680119"/>
          </a:xfrm>
          <a:prstGeom prst="wedgeRectCallout">
            <a:avLst>
              <a:gd name="adj1" fmla="val 46111"/>
              <a:gd name="adj2" fmla="val -754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화면비율 차이에 따른 부분은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가변영역에서 각 텍스트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및 아이콘 간격을 조정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56" name="사각형 설명선 55"/>
          <p:cNvSpPr/>
          <p:nvPr/>
        </p:nvSpPr>
        <p:spPr>
          <a:xfrm>
            <a:off x="8121352" y="5805264"/>
            <a:ext cx="1566928" cy="820119"/>
          </a:xfrm>
          <a:prstGeom prst="wedgeRectCallout">
            <a:avLst>
              <a:gd name="adj1" fmla="val -70601"/>
              <a:gd name="adj2" fmla="val -10862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가변영역에서도 디자인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컨셉에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맞게 디스플레이 되도록 필요 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디자인 스타일 가이드 제시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693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/>
          <p:cNvCxnSpPr/>
          <p:nvPr/>
        </p:nvCxnSpPr>
        <p:spPr>
          <a:xfrm>
            <a:off x="1569720" y="5733256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569720" y="6165304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 bwMode="auto">
          <a:xfrm>
            <a:off x="1892660" y="5733256"/>
            <a:ext cx="342038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아이콘 사이즈는 유지하되 아이콘의 위치 및 간격을 조정하여 디자인합니다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 dirty="0"/>
              <a:t>화면의 구성 </a:t>
            </a:r>
            <a:r>
              <a:rPr lang="en-US" altLang="ko-KR" dirty="0"/>
              <a:t>&gt; N X N Grid Menu </a:t>
            </a:r>
            <a:r>
              <a:rPr lang="ko-KR" altLang="en-US" dirty="0"/>
              <a:t>화면 적용 시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746071" y="1892331"/>
            <a:ext cx="7975961" cy="4377500"/>
            <a:chOff x="1746071" y="1892331"/>
            <a:chExt cx="7975961" cy="4377500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482" y="1892331"/>
              <a:ext cx="2564193" cy="4230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222" y="1892331"/>
              <a:ext cx="2544858" cy="3848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7" name="직선 연결선 56"/>
            <p:cNvCxnSpPr/>
            <p:nvPr/>
          </p:nvCxnSpPr>
          <p:spPr>
            <a:xfrm>
              <a:off x="1793968" y="4494134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1793968" y="4619100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2728937" y="2307771"/>
              <a:ext cx="0" cy="3518261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2844378" y="2290354"/>
              <a:ext cx="0" cy="3535678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3485021" y="2290354"/>
              <a:ext cx="0" cy="3544387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3600462" y="2281646"/>
              <a:ext cx="0" cy="3570512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/>
            <p:nvPr/>
          </p:nvCxnSpPr>
          <p:spPr>
            <a:xfrm>
              <a:off x="7340891" y="3139327"/>
              <a:ext cx="0" cy="144000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90" name="직선 화살표 연결선 89"/>
            <p:cNvCxnSpPr/>
            <p:nvPr/>
          </p:nvCxnSpPr>
          <p:spPr>
            <a:xfrm>
              <a:off x="4510604" y="3573820"/>
              <a:ext cx="0" cy="117118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91" name="사각형 설명선 90"/>
            <p:cNvSpPr/>
            <p:nvPr/>
          </p:nvSpPr>
          <p:spPr>
            <a:xfrm>
              <a:off x="8138455" y="3467276"/>
              <a:ext cx="1583577" cy="1013284"/>
            </a:xfrm>
            <a:prstGeom prst="wedgeRectCallout">
              <a:avLst>
                <a:gd name="adj1" fmla="val -77559"/>
                <a:gd name="adj2" fmla="val -2225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비율에 따라 메뉴 영역이 세로로 길어질 수 없는 경우 위치 나 간격 등을 조절하여 디자인의 미려함을 잃지 않도록 대응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1905221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5332044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4" name="직선 연결선 93"/>
            <p:cNvCxnSpPr/>
            <p:nvPr/>
          </p:nvCxnSpPr>
          <p:spPr>
            <a:xfrm>
              <a:off x="1793968" y="3566669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1793968" y="3691635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5246915" y="4669529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5246915" y="4913153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181884" y="2529840"/>
              <a:ext cx="0" cy="3735229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6297325" y="2512423"/>
              <a:ext cx="0" cy="3750265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6937968" y="2512423"/>
              <a:ext cx="0" cy="375264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7053409" y="2503715"/>
              <a:ext cx="0" cy="376611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5246915" y="3614558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5246915" y="3844032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>
              <a:off x="4510604" y="2533650"/>
              <a:ext cx="0" cy="223506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11" name="직선 연결선 110"/>
            <p:cNvCxnSpPr/>
            <p:nvPr/>
          </p:nvCxnSpPr>
          <p:spPr>
            <a:xfrm>
              <a:off x="1746071" y="2525994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1746071" y="2772886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793971" y="5469085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5242564" y="2530348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5242564" y="2803367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231606" y="5809122"/>
              <a:ext cx="2819338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5243513" y="6125686"/>
              <a:ext cx="2807431" cy="0"/>
            </a:xfrm>
            <a:prstGeom prst="line">
              <a:avLst/>
            </a:prstGeom>
            <a:ln w="3175">
              <a:solidFill>
                <a:srgbClr val="E64C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>
              <a:off x="5267841" y="2533650"/>
              <a:ext cx="0" cy="27146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24" name="직선 화살표 연결선 123"/>
            <p:cNvCxnSpPr/>
            <p:nvPr/>
          </p:nvCxnSpPr>
          <p:spPr>
            <a:xfrm>
              <a:off x="5267841" y="3630970"/>
              <a:ext cx="0" cy="217130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25" name="직선 화살표 연결선 124"/>
            <p:cNvCxnSpPr/>
            <p:nvPr/>
          </p:nvCxnSpPr>
          <p:spPr>
            <a:xfrm>
              <a:off x="5267841" y="4688246"/>
              <a:ext cx="0" cy="217130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3" name="직선 화살표 연결선 132"/>
            <p:cNvCxnSpPr/>
            <p:nvPr/>
          </p:nvCxnSpPr>
          <p:spPr>
            <a:xfrm>
              <a:off x="4510604" y="4497745"/>
              <a:ext cx="0" cy="117118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4" name="직선 화살표 연결선 133"/>
            <p:cNvCxnSpPr/>
            <p:nvPr/>
          </p:nvCxnSpPr>
          <p:spPr>
            <a:xfrm>
              <a:off x="4510604" y="5476875"/>
              <a:ext cx="0" cy="223506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5" name="직선 화살표 연결선 134"/>
            <p:cNvCxnSpPr/>
            <p:nvPr/>
          </p:nvCxnSpPr>
          <p:spPr>
            <a:xfrm>
              <a:off x="5267841" y="5838825"/>
              <a:ext cx="0" cy="27146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6" name="직선 화살표 연결선 135"/>
            <p:cNvCxnSpPr/>
            <p:nvPr/>
          </p:nvCxnSpPr>
          <p:spPr>
            <a:xfrm flipH="1" flipV="1">
              <a:off x="2728636" y="5785644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7" name="직선 화살표 연결선 136"/>
            <p:cNvCxnSpPr/>
            <p:nvPr/>
          </p:nvCxnSpPr>
          <p:spPr>
            <a:xfrm flipH="1" flipV="1">
              <a:off x="3488255" y="5785644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8" name="직선 화살표 연결선 137"/>
            <p:cNvCxnSpPr/>
            <p:nvPr/>
          </p:nvCxnSpPr>
          <p:spPr>
            <a:xfrm flipH="1" flipV="1">
              <a:off x="6183830" y="6211888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9" name="직선 화살표 연결선 138"/>
            <p:cNvCxnSpPr/>
            <p:nvPr/>
          </p:nvCxnSpPr>
          <p:spPr>
            <a:xfrm flipH="1" flipV="1">
              <a:off x="6941068" y="6211888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140" name="오른쪽 화살표 139"/>
            <p:cNvSpPr/>
            <p:nvPr/>
          </p:nvSpPr>
          <p:spPr>
            <a:xfrm>
              <a:off x="472875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1746696" y="5721334"/>
              <a:ext cx="0" cy="4366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146" name="Text Box 36"/>
            <p:cNvSpPr txBox="1">
              <a:spLocks noChangeArrowheads="1"/>
            </p:cNvSpPr>
            <p:nvPr/>
          </p:nvSpPr>
          <p:spPr bwMode="auto">
            <a:xfrm>
              <a:off x="1885027" y="5823705"/>
              <a:ext cx="65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2836576" y="1653385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en-US" altLang="ko-KR" sz="800" b="1" dirty="0" err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iPhoen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4]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242559" y="1653385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[Galaxy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S3]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3224808" y="5877272"/>
            <a:ext cx="1566928" cy="820119"/>
          </a:xfrm>
          <a:prstGeom prst="wedgeRectCallout">
            <a:avLst>
              <a:gd name="adj1" fmla="val 78393"/>
              <a:gd name="adj2" fmla="val -56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화면비율 차이에 따른 부분은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아이콘 위치 및 간격을 조정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아이콘 사이즈 유지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0978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>
            <a:off x="1569720" y="5733256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569720" y="6165304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1892660" y="5733256"/>
            <a:ext cx="342038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컨텐츠</a:t>
            </a:r>
            <a:r>
              <a:rPr lang="ko-KR" altLang="en-US" dirty="0"/>
              <a:t> 영역에 추가 </a:t>
            </a:r>
            <a:r>
              <a:rPr lang="ko-KR" altLang="en-US" dirty="0" err="1"/>
              <a:t>컨텐츠를</a:t>
            </a:r>
            <a:r>
              <a:rPr lang="ko-KR" altLang="en-US" dirty="0"/>
              <a:t> 제공하되</a:t>
            </a:r>
            <a:r>
              <a:rPr lang="en-US" altLang="ko-KR" dirty="0"/>
              <a:t>, </a:t>
            </a:r>
            <a:r>
              <a:rPr lang="ko-KR" altLang="en-US" dirty="0"/>
              <a:t>디바이스 별로 미려하게 디스플레이 되도록 디자인합니다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List</a:t>
            </a:r>
            <a:r>
              <a:rPr lang="ko-KR" altLang="en-US"/>
              <a:t>화면 적용 시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746696" y="1892331"/>
            <a:ext cx="6143080" cy="4264632"/>
            <a:chOff x="1746696" y="1892331"/>
            <a:chExt cx="6143080" cy="4264632"/>
          </a:xfrm>
        </p:grpSpPr>
        <p:grpSp>
          <p:nvGrpSpPr>
            <p:cNvPr id="22" name="그룹 60"/>
            <p:cNvGrpSpPr/>
            <p:nvPr/>
          </p:nvGrpSpPr>
          <p:grpSpPr>
            <a:xfrm>
              <a:off x="2965357" y="5420728"/>
              <a:ext cx="1512168" cy="246483"/>
              <a:chOff x="1694638" y="5727670"/>
              <a:chExt cx="1512168" cy="360044"/>
            </a:xfrm>
            <a:solidFill>
              <a:srgbClr val="E64C48"/>
            </a:solidFill>
          </p:grpSpPr>
          <p:sp>
            <p:nvSpPr>
              <p:cNvPr id="36" name="아래쪽 화살표 35"/>
              <p:cNvSpPr/>
              <p:nvPr/>
            </p:nvSpPr>
            <p:spPr>
              <a:xfrm>
                <a:off x="1694638" y="5727670"/>
                <a:ext cx="216024" cy="36004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아래쪽 화살표 36"/>
              <p:cNvSpPr/>
              <p:nvPr/>
            </p:nvSpPr>
            <p:spPr>
              <a:xfrm>
                <a:off x="2990782" y="5727674"/>
                <a:ext cx="216024" cy="36004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5221" y="1892331"/>
              <a:ext cx="2552320" cy="3828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37456" y="1892331"/>
              <a:ext cx="2552320" cy="4253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5338354" y="5360355"/>
              <a:ext cx="2544356" cy="422136"/>
            </a:xfrm>
            <a:prstGeom prst="roundRect">
              <a:avLst>
                <a:gd name="adj" fmla="val 4067"/>
              </a:avLst>
            </a:prstGeom>
            <a:noFill/>
            <a:ln w="28575" algn="ctr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sz="12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맑은 고딕"/>
              </a:endParaRPr>
            </a:p>
          </p:txBody>
        </p:sp>
        <p:sp>
          <p:nvSpPr>
            <p:cNvPr id="30" name="오른쪽 화살표 29"/>
            <p:cNvSpPr/>
            <p:nvPr/>
          </p:nvSpPr>
          <p:spPr>
            <a:xfrm>
              <a:off x="472875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746696" y="5720315"/>
              <a:ext cx="0" cy="4366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1964488" y="5884665"/>
              <a:ext cx="65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23" name="사각형 설명선 22"/>
          <p:cNvSpPr/>
          <p:nvPr/>
        </p:nvSpPr>
        <p:spPr>
          <a:xfrm>
            <a:off x="7977336" y="5337212"/>
            <a:ext cx="1566928" cy="820119"/>
          </a:xfrm>
          <a:prstGeom prst="wedgeRectCallout">
            <a:avLst>
              <a:gd name="adj1" fmla="val -72361"/>
              <a:gd name="adj2" fmla="val -1462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화면비율 차이에 따른 부분은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리스트 영역을 추가하여 조정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36576" y="1653385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en-US" altLang="ko-KR" sz="800" b="1" dirty="0" err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iPhoen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4]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42559" y="1653385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[Galaxy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S3]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41" name="사각형 설명선 40"/>
          <p:cNvSpPr/>
          <p:nvPr/>
        </p:nvSpPr>
        <p:spPr>
          <a:xfrm>
            <a:off x="8085348" y="3681028"/>
            <a:ext cx="1566928" cy="820119"/>
          </a:xfrm>
          <a:prstGeom prst="wedgeRectCallout">
            <a:avLst>
              <a:gd name="adj1" fmla="val -58185"/>
              <a:gd name="adj2" fmla="val -7778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리스트 크기 및 제공되는 폰트 사이즈는 디바이스 별로 미려하게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디스플레이될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수 있도록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 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스타일 가이드 제시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72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디자인이 필요한 </a:t>
            </a:r>
            <a:r>
              <a:rPr lang="en-US" altLang="ko-KR"/>
              <a:t>Customized Pop-up</a:t>
            </a:r>
            <a:r>
              <a:rPr lang="ko-KR" altLang="en-US"/>
              <a:t>의 경우 공통 </a:t>
            </a:r>
            <a:r>
              <a:rPr lang="en-US" altLang="ko-KR"/>
              <a:t>Look</a:t>
            </a:r>
            <a:r>
              <a:rPr lang="ko-KR" altLang="en-US"/>
              <a:t>으로 제작하며 타 컴포넌트와의 영역을 고려하여 제공합니다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화면의 구성 </a:t>
            </a:r>
            <a:r>
              <a:rPr lang="en-US" altLang="ko-KR"/>
              <a:t>&gt; Pop-up(Customized Pop-up Only)</a:t>
            </a:r>
            <a:endParaRPr lang="ko-KR" altLang="en-US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4149080"/>
            <a:ext cx="1273341" cy="10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/>
          <a:stretch/>
        </p:blipFill>
        <p:spPr bwMode="auto">
          <a:xfrm>
            <a:off x="2648744" y="2600908"/>
            <a:ext cx="1362869" cy="8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 descr="D:\00_work\999_지원업무\D01_모피어스\00_모피어스가이드라인\02_work\ppt_img\popu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3080" y="3933056"/>
            <a:ext cx="1645171" cy="1537451"/>
          </a:xfrm>
          <a:prstGeom prst="rect">
            <a:avLst/>
          </a:prstGeom>
          <a:noFill/>
        </p:spPr>
      </p:pic>
      <p:pic>
        <p:nvPicPr>
          <p:cNvPr id="26" name="Picture 4" descr="D:\00_work\999_지원업무\D01_모피어스\00_모피어스가이드라인\02_work\ppt_img\cp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5028" y="2600908"/>
            <a:ext cx="1656184" cy="12600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22" name="그룹 21"/>
          <p:cNvGrpSpPr/>
          <p:nvPr/>
        </p:nvGrpSpPr>
        <p:grpSpPr>
          <a:xfrm>
            <a:off x="2073250" y="5906878"/>
            <a:ext cx="5616054" cy="694043"/>
            <a:chOff x="2073250" y="5906878"/>
            <a:chExt cx="5616054" cy="694043"/>
          </a:xfrm>
        </p:grpSpPr>
        <p:sp>
          <p:nvSpPr>
            <p:cNvPr id="31" name="직사각형 30"/>
            <p:cNvSpPr/>
            <p:nvPr/>
          </p:nvSpPr>
          <p:spPr>
            <a:xfrm>
              <a:off x="2073250" y="6065390"/>
              <a:ext cx="5616054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lvl="0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Native Pop-up : OS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자체 제공 기본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 Pop-up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으로 디자인 불필요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  <a:p>
              <a:pPr marL="85725" lvl="0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Customized Pop-up :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앱에서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 별도 제작하여 제공하는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Pop-up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으로 디자인 제공 필요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  <a:p>
              <a:pPr marL="85725" lvl="0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Picker View 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날짜 선택이나 입력 값을 버튼을 통한 터치나 드래그를 이용하여 추가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삭제하는 기능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입력창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2073250" y="5906878"/>
              <a:ext cx="648000" cy="157155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800" dirty="0">
                  <a:solidFill>
                    <a:schemeClr val="bg1"/>
                  </a:solidFill>
                </a:rPr>
                <a:t>용어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936776" y="2132856"/>
            <a:ext cx="942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[Native Pop-up]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78920" y="2132856"/>
            <a:ext cx="11929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[Customized Pop-up]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40732" y="238488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(iOS)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40732" y="3933056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(Android)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7" name="사각형 설명선 36"/>
          <p:cNvSpPr/>
          <p:nvPr/>
        </p:nvSpPr>
        <p:spPr>
          <a:xfrm>
            <a:off x="7293260" y="2204864"/>
            <a:ext cx="1797051" cy="756741"/>
          </a:xfrm>
          <a:prstGeom prst="wedgeRectCallout">
            <a:avLst>
              <a:gd name="adj1" fmla="val -69602"/>
              <a:gd name="adj2" fmla="val 3930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스타일에 영향을 받지 않는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Look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디자인</a:t>
            </a:r>
          </a:p>
        </p:txBody>
      </p:sp>
      <p:sp>
        <p:nvSpPr>
          <p:cNvPr id="38" name="사각형 설명선 37"/>
          <p:cNvSpPr/>
          <p:nvPr/>
        </p:nvSpPr>
        <p:spPr>
          <a:xfrm>
            <a:off x="7581292" y="3825044"/>
            <a:ext cx="1797051" cy="936104"/>
          </a:xfrm>
          <a:prstGeom prst="wedgeRectCallout">
            <a:avLst>
              <a:gd name="adj1" fmla="val -74487"/>
              <a:gd name="adj2" fmla="val 315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 이벤트가 있는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 각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Keypad, Picker View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등의 영역 을 고려하여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최적의 사이즈로 작업</a:t>
            </a:r>
          </a:p>
        </p:txBody>
      </p:sp>
    </p:spTree>
    <p:extLst>
      <p:ext uri="{BB962C8B-B14F-4D97-AF65-F5344CB8AC3E}">
        <p14:creationId xmlns:p14="http://schemas.microsoft.com/office/powerpoint/2010/main" val="1014377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아이콘은 </a:t>
            </a:r>
            <a:r>
              <a:rPr lang="en-US" altLang="ko-KR" dirty="0"/>
              <a:t>Vector</a:t>
            </a:r>
            <a:r>
              <a:rPr lang="ko-KR" altLang="en-US" dirty="0"/>
              <a:t> 형태로 제공하고 버튼은 배경과 아이콘</a:t>
            </a:r>
            <a:r>
              <a:rPr lang="en-US" altLang="ko-KR" dirty="0"/>
              <a:t> </a:t>
            </a:r>
            <a:r>
              <a:rPr lang="ko-KR" altLang="en-US" dirty="0"/>
              <a:t>이미지 또는 텍스트를 분리하여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</a:t>
            </a:r>
            <a:r>
              <a:rPr lang="ko-KR" altLang="en-US"/>
              <a:t>아이콘</a:t>
            </a:r>
            <a:r>
              <a:rPr lang="en-US" altLang="ko-KR"/>
              <a:t>, </a:t>
            </a:r>
            <a:r>
              <a:rPr lang="ko-KR" altLang="en-US"/>
              <a:t>버튼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88504" y="2240868"/>
            <a:ext cx="8853835" cy="3544521"/>
            <a:chOff x="488504" y="2240868"/>
            <a:chExt cx="8853835" cy="3544521"/>
          </a:xfrm>
        </p:grpSpPr>
        <p:pic>
          <p:nvPicPr>
            <p:cNvPr id="28" name="Picture 2" descr="D:\00_work\999_지원업무\D01_모피어스\00_모피어스가이드라인\02_work\ppt_img\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96716" y="2780928"/>
              <a:ext cx="2220976" cy="288032"/>
            </a:xfrm>
            <a:prstGeom prst="rect">
              <a:avLst/>
            </a:prstGeom>
            <a:noFill/>
          </p:spPr>
        </p:pic>
        <p:grpSp>
          <p:nvGrpSpPr>
            <p:cNvPr id="29" name="그룹 28"/>
            <p:cNvGrpSpPr/>
            <p:nvPr/>
          </p:nvGrpSpPr>
          <p:grpSpPr>
            <a:xfrm>
              <a:off x="2396716" y="3068960"/>
              <a:ext cx="2324100" cy="1541326"/>
              <a:chOff x="1496616" y="4545124"/>
              <a:chExt cx="2324100" cy="1541326"/>
            </a:xfrm>
          </p:grpSpPr>
          <p:pic>
            <p:nvPicPr>
              <p:cNvPr id="54" name="Picture 3" descr="D:\00_work\999_지원업무\D01_모피어스\00_모피어스가이드라인\02_work\ppt_img\vec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496616" y="5229200"/>
                <a:ext cx="2324100" cy="857250"/>
              </a:xfrm>
              <a:prstGeom prst="rect">
                <a:avLst/>
              </a:prstGeom>
              <a:noFill/>
            </p:spPr>
          </p:pic>
          <p:cxnSp>
            <p:nvCxnSpPr>
              <p:cNvPr id="55" name="직선 화살표 연결선 54"/>
              <p:cNvCxnSpPr>
                <a:stCxn id="28" idx="2"/>
              </p:cNvCxnSpPr>
              <p:nvPr/>
            </p:nvCxnSpPr>
            <p:spPr>
              <a:xfrm>
                <a:off x="2607104" y="4545124"/>
                <a:ext cx="581700" cy="68407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5"/>
              <p:cNvSpPr/>
              <p:nvPr/>
            </p:nvSpPr>
            <p:spPr>
              <a:xfrm>
                <a:off x="1496616" y="5409220"/>
                <a:ext cx="2196244" cy="396044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5426111" y="2564904"/>
              <a:ext cx="2191185" cy="1095592"/>
              <a:chOff x="5519936" y="3356992"/>
              <a:chExt cx="2191185" cy="1095592"/>
            </a:xfrm>
          </p:grpSpPr>
          <p:pic>
            <p:nvPicPr>
              <p:cNvPr id="50" name="Picture 4" descr="D:\00_work\999_지원업무\D01_모피어스\00_모피어스가이드라인\02_work\ppt_img\btn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519936" y="3356992"/>
                <a:ext cx="2191185" cy="1095592"/>
              </a:xfrm>
              <a:prstGeom prst="rect">
                <a:avLst/>
              </a:prstGeom>
              <a:noFill/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5789119" y="3874652"/>
                <a:ext cx="911082" cy="269183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223954" y="3543350"/>
                <a:ext cx="1118146" cy="269183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6327486" y="3812533"/>
                <a:ext cx="186358" cy="227770"/>
              </a:xfrm>
              <a:prstGeom prst="straightConnector1">
                <a:avLst/>
              </a:prstGeom>
              <a:ln>
                <a:solidFill>
                  <a:srgbClr val="E64C48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5390107" y="3825044"/>
              <a:ext cx="2191185" cy="1095592"/>
              <a:chOff x="7714815" y="3356992"/>
              <a:chExt cx="2191185" cy="1095592"/>
            </a:xfrm>
          </p:grpSpPr>
          <p:pic>
            <p:nvPicPr>
              <p:cNvPr id="46" name="Picture 5" descr="D:\00_work\999_지원업무\D01_모피어스\00_모피어스가이드라인\02_work\ppt_img\btn2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714815" y="3356992"/>
                <a:ext cx="2191185" cy="1095592"/>
              </a:xfrm>
              <a:prstGeom prst="rect">
                <a:avLst/>
              </a:prstGeom>
              <a:noFill/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8211769" y="3791826"/>
                <a:ext cx="496954" cy="455541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8750135" y="3460524"/>
                <a:ext cx="434835" cy="434834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8460246" y="3729707"/>
                <a:ext cx="289890" cy="269183"/>
              </a:xfrm>
              <a:prstGeom prst="straightConnector1">
                <a:avLst/>
              </a:prstGeom>
              <a:ln>
                <a:solidFill>
                  <a:srgbClr val="E64C48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사각형 설명선 39"/>
            <p:cNvSpPr/>
            <p:nvPr/>
          </p:nvSpPr>
          <p:spPr>
            <a:xfrm>
              <a:off x="488504" y="3212976"/>
              <a:ext cx="1797051" cy="756741"/>
            </a:xfrm>
            <a:prstGeom prst="wedgeRectCallout">
              <a:avLst>
                <a:gd name="adj1" fmla="val 64323"/>
                <a:gd name="adj2" fmla="val 6347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해상도별 대응을 위해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  <a:p>
              <a:pPr latinLnBrk="0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Vector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Shape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로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제작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96816" y="2240868"/>
              <a:ext cx="57579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아이콘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241130" y="2240868"/>
              <a:ext cx="4732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버튼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43" name="사각형 설명선 42"/>
            <p:cNvSpPr/>
            <p:nvPr/>
          </p:nvSpPr>
          <p:spPr>
            <a:xfrm>
              <a:off x="7545288" y="2580376"/>
              <a:ext cx="1797051" cy="756741"/>
            </a:xfrm>
            <a:prstGeom prst="wedgeRectCallout">
              <a:avLst>
                <a:gd name="adj1" fmla="val -69602"/>
                <a:gd name="adj2" fmla="val 3930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박스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Shape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는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CSS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를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적용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하고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상위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Layer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아이콘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텍스트를 배치 </a:t>
              </a:r>
            </a:p>
          </p:txBody>
        </p:sp>
        <p:sp>
          <p:nvSpPr>
            <p:cNvPr id="44" name="사각형 설명선 43"/>
            <p:cNvSpPr/>
            <p:nvPr/>
          </p:nvSpPr>
          <p:spPr>
            <a:xfrm>
              <a:off x="7545288" y="4056540"/>
              <a:ext cx="1797051" cy="756741"/>
            </a:xfrm>
            <a:prstGeom prst="wedgeRectCallout">
              <a:avLst>
                <a:gd name="adj1" fmla="val -93619"/>
                <a:gd name="adj2" fmla="val -13759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박스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Shape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는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해상도 별 확대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/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축소가 용이 하도록 디자인</a:t>
              </a:r>
            </a:p>
          </p:txBody>
        </p:sp>
        <p:sp>
          <p:nvSpPr>
            <p:cNvPr id="45" name="사각형 설명선 44"/>
            <p:cNvSpPr/>
            <p:nvPr/>
          </p:nvSpPr>
          <p:spPr>
            <a:xfrm>
              <a:off x="7149244" y="5028648"/>
              <a:ext cx="1797051" cy="756741"/>
            </a:xfrm>
            <a:prstGeom prst="wedgeRectCallout">
              <a:avLst>
                <a:gd name="adj1" fmla="val 36642"/>
                <a:gd name="adj2" fmla="val -8346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Shape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사이즈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(width, height)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의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min/max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값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정의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필요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4665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텍스트 개체 틀 4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ym typeface="Arial" pitchFamily="34" charset="0"/>
              </a:rPr>
              <a:t>입력화면의 경우 멀티</a:t>
            </a:r>
            <a:r>
              <a:rPr lang="en-US" altLang="ko-KR" dirty="0">
                <a:sym typeface="Arial" pitchFamily="34" charset="0"/>
              </a:rPr>
              <a:t> </a:t>
            </a:r>
            <a:r>
              <a:rPr lang="ko-KR" altLang="en-US" dirty="0">
                <a:sym typeface="Arial" pitchFamily="34" charset="0"/>
              </a:rPr>
              <a:t>디바이스의 화면비율 및 </a:t>
            </a:r>
            <a:r>
              <a:rPr lang="en-US" altLang="ko-KR" dirty="0">
                <a:sym typeface="Arial" pitchFamily="34" charset="0"/>
              </a:rPr>
              <a:t>Keypad</a:t>
            </a:r>
            <a:r>
              <a:rPr lang="ko-KR" altLang="en-US" dirty="0">
                <a:sym typeface="Arial" pitchFamily="34" charset="0"/>
              </a:rPr>
              <a:t>의 높이를 고려하여 컨텐츠 영역을 디자인합니다</a:t>
            </a:r>
            <a:r>
              <a:rPr lang="en-US" altLang="ko-KR" dirty="0">
                <a:sym typeface="Arial" pitchFamily="34" charset="0"/>
              </a:rPr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기타 고려사항 </a:t>
            </a:r>
            <a:r>
              <a:rPr lang="en-US" altLang="ko-KR"/>
              <a:t>&gt; Keypad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848544" y="1572374"/>
            <a:ext cx="8334013" cy="4577261"/>
            <a:chOff x="848544" y="1572374"/>
            <a:chExt cx="8334013" cy="4577261"/>
          </a:xfrm>
        </p:grpSpPr>
        <p:sp>
          <p:nvSpPr>
            <p:cNvPr id="38" name="자유형 37"/>
            <p:cNvSpPr/>
            <p:nvPr/>
          </p:nvSpPr>
          <p:spPr>
            <a:xfrm>
              <a:off x="2891724" y="2247085"/>
              <a:ext cx="962099" cy="3492388"/>
            </a:xfrm>
            <a:custGeom>
              <a:avLst/>
              <a:gdLst>
                <a:gd name="connsiteX0" fmla="*/ 804672 w 937565"/>
                <a:gd name="connsiteY0" fmla="*/ 306019 h 3868522"/>
                <a:gd name="connsiteX1" fmla="*/ 7315 w 937565"/>
                <a:gd name="connsiteY1" fmla="*/ 2032407 h 3868522"/>
                <a:gd name="connsiteX2" fmla="*/ 0 w 937565"/>
                <a:gd name="connsiteY2" fmla="*/ 3422295 h 3868522"/>
                <a:gd name="connsiteX3" fmla="*/ 804672 w 937565"/>
                <a:gd name="connsiteY3" fmla="*/ 3868522 h 3868522"/>
                <a:gd name="connsiteX4" fmla="*/ 804672 w 937565"/>
                <a:gd name="connsiteY4" fmla="*/ 306019 h 3868522"/>
                <a:gd name="connsiteX0" fmla="*/ 804672 w 937565"/>
                <a:gd name="connsiteY0" fmla="*/ 306019 h 3868522"/>
                <a:gd name="connsiteX1" fmla="*/ 7315 w 937565"/>
                <a:gd name="connsiteY1" fmla="*/ 2032407 h 3868522"/>
                <a:gd name="connsiteX2" fmla="*/ 0 w 937565"/>
                <a:gd name="connsiteY2" fmla="*/ 3422295 h 3868522"/>
                <a:gd name="connsiteX3" fmla="*/ 804672 w 937565"/>
                <a:gd name="connsiteY3" fmla="*/ 3868522 h 3868522"/>
                <a:gd name="connsiteX4" fmla="*/ 804672 w 937565"/>
                <a:gd name="connsiteY4" fmla="*/ 306019 h 3868522"/>
                <a:gd name="connsiteX0" fmla="*/ 804672 w 937565"/>
                <a:gd name="connsiteY0" fmla="*/ 306019 h 3868522"/>
                <a:gd name="connsiteX1" fmla="*/ 7315 w 937565"/>
                <a:gd name="connsiteY1" fmla="*/ 2032407 h 3868522"/>
                <a:gd name="connsiteX2" fmla="*/ 0 w 937565"/>
                <a:gd name="connsiteY2" fmla="*/ 3422295 h 3868522"/>
                <a:gd name="connsiteX3" fmla="*/ 804672 w 937565"/>
                <a:gd name="connsiteY3" fmla="*/ 3868522 h 3868522"/>
                <a:gd name="connsiteX4" fmla="*/ 804672 w 937565"/>
                <a:gd name="connsiteY4" fmla="*/ 306019 h 3868522"/>
                <a:gd name="connsiteX0" fmla="*/ 947372 w 1080265"/>
                <a:gd name="connsiteY0" fmla="*/ 306019 h 3801984"/>
                <a:gd name="connsiteX1" fmla="*/ 7315 w 1080265"/>
                <a:gd name="connsiteY1" fmla="*/ 1965869 h 3801984"/>
                <a:gd name="connsiteX2" fmla="*/ 0 w 1080265"/>
                <a:gd name="connsiteY2" fmla="*/ 3355757 h 3801984"/>
                <a:gd name="connsiteX3" fmla="*/ 804672 w 1080265"/>
                <a:gd name="connsiteY3" fmla="*/ 3801984 h 3801984"/>
                <a:gd name="connsiteX4" fmla="*/ 947372 w 1080265"/>
                <a:gd name="connsiteY4" fmla="*/ 306019 h 3801984"/>
                <a:gd name="connsiteX0" fmla="*/ 947372 w 1080265"/>
                <a:gd name="connsiteY0" fmla="*/ 0 h 3495965"/>
                <a:gd name="connsiteX1" fmla="*/ 7315 w 1080265"/>
                <a:gd name="connsiteY1" fmla="*/ 1659850 h 3495965"/>
                <a:gd name="connsiteX2" fmla="*/ 0 w 1080265"/>
                <a:gd name="connsiteY2" fmla="*/ 3049738 h 3495965"/>
                <a:gd name="connsiteX3" fmla="*/ 804672 w 1080265"/>
                <a:gd name="connsiteY3" fmla="*/ 3495965 h 3495965"/>
                <a:gd name="connsiteX4" fmla="*/ 947372 w 1080265"/>
                <a:gd name="connsiteY4" fmla="*/ 0 h 3495965"/>
                <a:gd name="connsiteX0" fmla="*/ 947372 w 962099"/>
                <a:gd name="connsiteY0" fmla="*/ 0 h 3495965"/>
                <a:gd name="connsiteX1" fmla="*/ 7315 w 962099"/>
                <a:gd name="connsiteY1" fmla="*/ 1659850 h 3495965"/>
                <a:gd name="connsiteX2" fmla="*/ 0 w 962099"/>
                <a:gd name="connsiteY2" fmla="*/ 3049738 h 3495965"/>
                <a:gd name="connsiteX3" fmla="*/ 804672 w 962099"/>
                <a:gd name="connsiteY3" fmla="*/ 3495965 h 3495965"/>
                <a:gd name="connsiteX4" fmla="*/ 947372 w 962099"/>
                <a:gd name="connsiteY4" fmla="*/ 0 h 3495965"/>
                <a:gd name="connsiteX0" fmla="*/ 947372 w 962099"/>
                <a:gd name="connsiteY0" fmla="*/ 0 h 3492388"/>
                <a:gd name="connsiteX1" fmla="*/ 7315 w 962099"/>
                <a:gd name="connsiteY1" fmla="*/ 1659850 h 3492388"/>
                <a:gd name="connsiteX2" fmla="*/ 0 w 962099"/>
                <a:gd name="connsiteY2" fmla="*/ 3049738 h 3492388"/>
                <a:gd name="connsiteX3" fmla="*/ 911368 w 962099"/>
                <a:gd name="connsiteY3" fmla="*/ 3492388 h 3492388"/>
                <a:gd name="connsiteX4" fmla="*/ 947372 w 962099"/>
                <a:gd name="connsiteY4" fmla="*/ 0 h 349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099" h="3492388">
                  <a:moveTo>
                    <a:pt x="947372" y="0"/>
                  </a:moveTo>
                  <a:cubicBezTo>
                    <a:pt x="962099" y="10001"/>
                    <a:pt x="273101" y="1084387"/>
                    <a:pt x="7315" y="1659850"/>
                  </a:cubicBezTo>
                  <a:cubicBezTo>
                    <a:pt x="4877" y="2123146"/>
                    <a:pt x="2438" y="2586442"/>
                    <a:pt x="0" y="3049738"/>
                  </a:cubicBezTo>
                  <a:lnTo>
                    <a:pt x="911368" y="3492388"/>
                  </a:lnTo>
                  <a:cubicBezTo>
                    <a:pt x="913806" y="2307326"/>
                    <a:pt x="947168" y="9971"/>
                    <a:pt x="94737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40000"/>
                  </a:schemeClr>
                </a:gs>
                <a:gs pos="32000">
                  <a:schemeClr val="bg1">
                    <a:lumMod val="85000"/>
                    <a:alpha val="50000"/>
                  </a:schemeClr>
                </a:gs>
                <a:gs pos="75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 flipH="1">
              <a:off x="3964332" y="1631073"/>
              <a:ext cx="1907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995363">
                <a:lnSpc>
                  <a:spcPct val="150000"/>
                </a:lnSpc>
                <a:buFont typeface="산돌고딕 L" pitchFamily="18" charset="-127"/>
                <a:buNone/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[iOS Keypad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 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(640x960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해상도 기준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)]</a:t>
              </a:r>
            </a:p>
          </p:txBody>
        </p:sp>
        <p:pic>
          <p:nvPicPr>
            <p:cNvPr id="44" name="그림 43" descr="ios_keypad1.png"/>
            <p:cNvPicPr>
              <a:picLocks noChangeAspect="1"/>
            </p:cNvPicPr>
            <p:nvPr/>
          </p:nvPicPr>
          <p:blipFill>
            <a:blip r:embed="rId3" cstate="print"/>
            <a:srcRect t="46850"/>
            <a:stretch>
              <a:fillRect/>
            </a:stretch>
          </p:blipFill>
          <p:spPr>
            <a:xfrm>
              <a:off x="7571628" y="1686630"/>
              <a:ext cx="1415829" cy="1128769"/>
            </a:xfrm>
            <a:prstGeom prst="rect">
              <a:avLst/>
            </a:prstGeom>
          </p:spPr>
        </p:pic>
        <p:pic>
          <p:nvPicPr>
            <p:cNvPr id="45" name="Picture 2" descr="C:\Users\bulman\Desktop\2012-12-18 16;54;48.jpg"/>
            <p:cNvPicPr>
              <a:picLocks noChangeAspect="1" noChangeArrowheads="1"/>
            </p:cNvPicPr>
            <p:nvPr/>
          </p:nvPicPr>
          <p:blipFill>
            <a:blip r:embed="rId4" cstate="print"/>
            <a:srcRect l="54618" t="52747" r="1161" b="7531"/>
            <a:stretch>
              <a:fillRect/>
            </a:stretch>
          </p:blipFill>
          <p:spPr bwMode="auto">
            <a:xfrm>
              <a:off x="5763574" y="1855245"/>
              <a:ext cx="1414880" cy="960154"/>
            </a:xfrm>
            <a:prstGeom prst="rect">
              <a:avLst/>
            </a:prstGeom>
            <a:noFill/>
          </p:spPr>
        </p:pic>
        <p:pic>
          <p:nvPicPr>
            <p:cNvPr id="47" name="Picture 2" descr="C:\Users\bulman\Desktop\2012-12-18 16;54;48.jpg"/>
            <p:cNvPicPr>
              <a:picLocks noChangeAspect="1" noChangeArrowheads="1"/>
            </p:cNvPicPr>
            <p:nvPr/>
          </p:nvPicPr>
          <p:blipFill>
            <a:blip r:embed="rId4" cstate="print"/>
            <a:srcRect l="1368" t="1347" r="54523" b="59394"/>
            <a:stretch>
              <a:fillRect/>
            </a:stretch>
          </p:blipFill>
          <p:spPr bwMode="auto">
            <a:xfrm>
              <a:off x="4069847" y="1866429"/>
              <a:ext cx="1411289" cy="948970"/>
            </a:xfrm>
            <a:prstGeom prst="rect">
              <a:avLst/>
            </a:prstGeom>
            <a:noFill/>
          </p:spPr>
        </p:pic>
        <p:sp>
          <p:nvSpPr>
            <p:cNvPr id="48" name="Text Box 36"/>
            <p:cNvSpPr txBox="1">
              <a:spLocks noChangeArrowheads="1"/>
            </p:cNvSpPr>
            <p:nvPr/>
          </p:nvSpPr>
          <p:spPr bwMode="auto">
            <a:xfrm flipH="1">
              <a:off x="3964332" y="3005491"/>
              <a:ext cx="20986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995363">
                <a:lnSpc>
                  <a:spcPct val="150000"/>
                </a:lnSpc>
                <a:buFont typeface="산돌고딕 L" pitchFamily="18" charset="-127"/>
                <a:buNone/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[Android Keypad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 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(480x800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해상도기준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)]</a:t>
              </a:r>
            </a:p>
          </p:txBody>
        </p:sp>
        <p:pic>
          <p:nvPicPr>
            <p:cNvPr id="49" name="Picture 2" descr="D:\00_work\999_지원업무\D01_모피어스\00_모피어스가이드라인\02_work\ppt_img\key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63575" y="3227199"/>
              <a:ext cx="1416269" cy="981177"/>
            </a:xfrm>
            <a:prstGeom prst="rect">
              <a:avLst/>
            </a:prstGeom>
            <a:noFill/>
          </p:spPr>
        </p:pic>
        <p:cxnSp>
          <p:nvCxnSpPr>
            <p:cNvPr id="50" name="직선 화살표 연결선 49"/>
            <p:cNvCxnSpPr/>
            <p:nvPr/>
          </p:nvCxnSpPr>
          <p:spPr>
            <a:xfrm>
              <a:off x="3951633" y="3219885"/>
              <a:ext cx="0" cy="988491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51" name="Text Box 36"/>
            <p:cNvSpPr txBox="1">
              <a:spLocks noChangeArrowheads="1"/>
            </p:cNvSpPr>
            <p:nvPr/>
          </p:nvSpPr>
          <p:spPr bwMode="auto">
            <a:xfrm flipH="1">
              <a:off x="3605019" y="3605849"/>
              <a:ext cx="272510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332px</a:t>
              </a: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961835" y="1868058"/>
              <a:ext cx="0" cy="935707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53" name="Text Box 36"/>
            <p:cNvSpPr txBox="1">
              <a:spLocks noChangeArrowheads="1"/>
            </p:cNvSpPr>
            <p:nvPr/>
          </p:nvSpPr>
          <p:spPr bwMode="auto">
            <a:xfrm flipH="1">
              <a:off x="3653321" y="2247085"/>
              <a:ext cx="272510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432px</a:t>
              </a:r>
            </a:p>
          </p:txBody>
        </p:sp>
        <p:pic>
          <p:nvPicPr>
            <p:cNvPr id="54" name="Picture 4" descr="D:\00_work\999_지원업무\D01_모피어스\00_모피어스가이드라인\02_work\ppt_img\key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69847" y="3228790"/>
              <a:ext cx="1416269" cy="979586"/>
            </a:xfrm>
            <a:prstGeom prst="rect">
              <a:avLst/>
            </a:prstGeom>
            <a:noFill/>
          </p:spPr>
        </p:pic>
        <p:pic>
          <p:nvPicPr>
            <p:cNvPr id="60" name="Picture 5" descr="D:\00_work\999_지원업무\D01_모피어스\00_모피어스가이드라인\02_work\ppt_img\key3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71628" y="2886524"/>
              <a:ext cx="1416270" cy="1321852"/>
            </a:xfrm>
            <a:prstGeom prst="rect">
              <a:avLst/>
            </a:prstGeom>
            <a:noFill/>
          </p:spPr>
        </p:pic>
        <p:cxnSp>
          <p:nvCxnSpPr>
            <p:cNvPr id="61" name="직선 연결선 60"/>
            <p:cNvCxnSpPr/>
            <p:nvPr/>
          </p:nvCxnSpPr>
          <p:spPr>
            <a:xfrm>
              <a:off x="3853823" y="1857617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62" name="직선 연결선 61"/>
            <p:cNvCxnSpPr/>
            <p:nvPr/>
          </p:nvCxnSpPr>
          <p:spPr>
            <a:xfrm>
              <a:off x="3853823" y="2813290"/>
              <a:ext cx="529905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63" name="직선 연결선 62"/>
            <p:cNvCxnSpPr/>
            <p:nvPr/>
          </p:nvCxnSpPr>
          <p:spPr>
            <a:xfrm>
              <a:off x="3879625" y="3229296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64" name="직선 연결선 63"/>
            <p:cNvCxnSpPr/>
            <p:nvPr/>
          </p:nvCxnSpPr>
          <p:spPr>
            <a:xfrm>
              <a:off x="3879625" y="4208376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sp>
          <p:nvSpPr>
            <p:cNvPr id="65" name="Text Box 36"/>
            <p:cNvSpPr txBox="1">
              <a:spLocks noChangeArrowheads="1"/>
            </p:cNvSpPr>
            <p:nvPr/>
          </p:nvSpPr>
          <p:spPr bwMode="auto">
            <a:xfrm flipH="1">
              <a:off x="7346353" y="5903414"/>
              <a:ext cx="1836204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Input 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버튼 등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Component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 조합 시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  <a:p>
              <a:pPr algn="ctr" defTabSz="995363"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Height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값이 변동됨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48544" y="2113198"/>
              <a:ext cx="2060014" cy="3296022"/>
              <a:chOff x="1236802" y="2113198"/>
              <a:chExt cx="2060014" cy="3296022"/>
            </a:xfrm>
          </p:grpSpPr>
          <p:pic>
            <p:nvPicPr>
              <p:cNvPr id="82" name="Picture 3" descr="D:\00_work\999_지원업무\D01_모피어스\00_모피어스가이드라인\02_work\ppt_img\keypad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236802" y="2113198"/>
                <a:ext cx="2060014" cy="3296022"/>
              </a:xfrm>
              <a:prstGeom prst="rect">
                <a:avLst/>
              </a:prstGeom>
              <a:noFill/>
            </p:spPr>
          </p:pic>
          <p:sp>
            <p:nvSpPr>
              <p:cNvPr id="83" name="직사각형 82"/>
              <p:cNvSpPr/>
              <p:nvPr/>
            </p:nvSpPr>
            <p:spPr>
              <a:xfrm>
                <a:off x="1416822" y="4129422"/>
                <a:ext cx="1728192" cy="11161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keypad</a:t>
                </a:r>
                <a:endParaRPr lang="ko-KR" altLang="en-US" dirty="0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1236802" y="2401230"/>
                <a:ext cx="2052228" cy="1584176"/>
              </a:xfrm>
              <a:prstGeom prst="roundRect">
                <a:avLst>
                  <a:gd name="adj" fmla="val 4067"/>
                </a:avLst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</p:grp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69847" y="4803763"/>
              <a:ext cx="1410735" cy="993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63574" y="4803763"/>
              <a:ext cx="1416270" cy="997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569216" y="4306034"/>
              <a:ext cx="1414404" cy="149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6" name="직선 화살표 연결선 75"/>
            <p:cNvCxnSpPr/>
            <p:nvPr/>
          </p:nvCxnSpPr>
          <p:spPr>
            <a:xfrm>
              <a:off x="3951633" y="4781958"/>
              <a:ext cx="0" cy="988491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77" name="Text Box 36"/>
            <p:cNvSpPr txBox="1">
              <a:spLocks noChangeArrowheads="1"/>
            </p:cNvSpPr>
            <p:nvPr/>
          </p:nvSpPr>
          <p:spPr bwMode="auto">
            <a:xfrm flipH="1">
              <a:off x="3607105" y="5185678"/>
              <a:ext cx="272510" cy="1620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507px</a:t>
              </a: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3881711" y="4791369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79" name="직선 연결선 78"/>
            <p:cNvCxnSpPr/>
            <p:nvPr/>
          </p:nvCxnSpPr>
          <p:spPr>
            <a:xfrm>
              <a:off x="3881711" y="5800980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sp>
          <p:nvSpPr>
            <p:cNvPr id="80" name="직사각형 79"/>
            <p:cNvSpPr/>
            <p:nvPr/>
          </p:nvSpPr>
          <p:spPr>
            <a:xfrm>
              <a:off x="7444011" y="1572374"/>
              <a:ext cx="1670767" cy="4320426"/>
            </a:xfrm>
            <a:prstGeom prst="rect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 Box 36"/>
            <p:cNvSpPr txBox="1">
              <a:spLocks noChangeArrowheads="1"/>
            </p:cNvSpPr>
            <p:nvPr/>
          </p:nvSpPr>
          <p:spPr bwMode="auto">
            <a:xfrm flipH="1">
              <a:off x="3964332" y="4539975"/>
              <a:ext cx="21595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995363">
                <a:lnSpc>
                  <a:spcPct val="150000"/>
                </a:lnSpc>
                <a:buFont typeface="산돌고딕 L" pitchFamily="18" charset="-127"/>
                <a:buNone/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[Android Keypad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 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(720x1280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해상도기준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630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ym typeface="Arial" pitchFamily="34" charset="0"/>
              </a:rPr>
              <a:t>Multi-Platform </a:t>
            </a:r>
            <a:r>
              <a:rPr lang="ko-KR" altLang="en-US" dirty="0">
                <a:sym typeface="Arial" pitchFamily="34" charset="0"/>
              </a:rPr>
              <a:t>적용을 위해 특정</a:t>
            </a:r>
            <a:r>
              <a:rPr lang="en-US" altLang="ko-KR" dirty="0">
                <a:sym typeface="Arial" pitchFamily="34" charset="0"/>
              </a:rPr>
              <a:t>OS </a:t>
            </a:r>
            <a:r>
              <a:rPr lang="ko-KR" altLang="en-US" dirty="0">
                <a:sym typeface="Arial" pitchFamily="34" charset="0"/>
              </a:rPr>
              <a:t>스타일을 지양하며</a:t>
            </a:r>
            <a:r>
              <a:rPr lang="en-US" altLang="ko-KR" dirty="0">
                <a:sym typeface="Arial" pitchFamily="34" charset="0"/>
              </a:rPr>
              <a:t>, </a:t>
            </a:r>
            <a:r>
              <a:rPr lang="ko-KR" altLang="en-US" dirty="0">
                <a:sym typeface="Arial" pitchFamily="34" charset="0"/>
              </a:rPr>
              <a:t>디자인 시 픽셀 단위 기준은 </a:t>
            </a:r>
            <a:r>
              <a:rPr lang="en-US" altLang="ko-KR" dirty="0">
                <a:sym typeface="Arial" pitchFamily="34" charset="0"/>
              </a:rPr>
              <a:t>Publishing </a:t>
            </a:r>
            <a:r>
              <a:rPr lang="ko-KR" altLang="en-US" dirty="0">
                <a:sym typeface="Arial" pitchFamily="34" charset="0"/>
              </a:rPr>
              <a:t>파트와 사전논의를 합니다</a:t>
            </a:r>
            <a:r>
              <a:rPr lang="en-US" altLang="ko-KR" dirty="0">
                <a:sym typeface="Arial" pitchFamily="34" charset="0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기타 고려사항 </a:t>
            </a:r>
            <a:r>
              <a:rPr lang="en-US" altLang="ko-KR"/>
              <a:t>&gt; </a:t>
            </a:r>
            <a:r>
              <a:rPr lang="ko-KR" altLang="en-US"/>
              <a:t>디자인 </a:t>
            </a:r>
            <a:r>
              <a:rPr lang="en-US" altLang="ko-KR"/>
              <a:t>Style </a:t>
            </a:r>
            <a:r>
              <a:rPr lang="ko-KR" altLang="en-US"/>
              <a:t>및 사이즈 정의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16496" y="2118048"/>
            <a:ext cx="9323563" cy="3507196"/>
            <a:chOff x="416496" y="2118048"/>
            <a:chExt cx="9323563" cy="3507196"/>
          </a:xfrm>
        </p:grpSpPr>
        <p:grpSp>
          <p:nvGrpSpPr>
            <p:cNvPr id="26" name="그룹 25"/>
            <p:cNvGrpSpPr/>
            <p:nvPr/>
          </p:nvGrpSpPr>
          <p:grpSpPr>
            <a:xfrm>
              <a:off x="3080793" y="2168861"/>
              <a:ext cx="1418830" cy="1620180"/>
              <a:chOff x="2468724" y="2276872"/>
              <a:chExt cx="2195314" cy="2820727"/>
            </a:xfrm>
          </p:grpSpPr>
          <p:pic>
            <p:nvPicPr>
              <p:cNvPr id="39" name="Picture 2" descr="D:\00_work\999_지원업무\D01_모피어스\00_모피어스가이드라인\02_work\ppt_img\iosstyl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4788" y="2744924"/>
                <a:ext cx="1619250" cy="2352675"/>
              </a:xfrm>
              <a:prstGeom prst="rect">
                <a:avLst/>
              </a:prstGeom>
              <a:noFill/>
            </p:spPr>
          </p:pic>
          <p:pic>
            <p:nvPicPr>
              <p:cNvPr id="40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68724" y="2276872"/>
                <a:ext cx="1620180" cy="24277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3070902" y="3969060"/>
              <a:ext cx="1428720" cy="1656184"/>
              <a:chOff x="5169024" y="2276872"/>
              <a:chExt cx="2484276" cy="2879793"/>
            </a:xfrm>
          </p:grpSpPr>
          <p:pic>
            <p:nvPicPr>
              <p:cNvPr id="37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997116" y="2528900"/>
                <a:ext cx="1656184" cy="26277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4" descr="D:\00_work\999_지원업무\D01_모피어스\00_모피어스가이드라인\02_work\ppt_img\androidstyle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169024" y="2276872"/>
                <a:ext cx="1656184" cy="2622952"/>
              </a:xfrm>
              <a:prstGeom prst="rect">
                <a:avLst/>
              </a:prstGeom>
              <a:noFill/>
            </p:spPr>
          </p:pic>
        </p:grpSp>
        <p:pic>
          <p:nvPicPr>
            <p:cNvPr id="28" name="Picture 6" descr="D:\00_work\999_지원업무\D01_모피어스\00_모피어스가이드라인\02_work\ppt_img\inf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45088" y="4089805"/>
              <a:ext cx="1662250" cy="1283411"/>
            </a:xfrm>
            <a:prstGeom prst="rect">
              <a:avLst/>
            </a:prstGeom>
            <a:noFill/>
          </p:spPr>
        </p:pic>
        <p:pic>
          <p:nvPicPr>
            <p:cNvPr id="29" name="Picture 7" descr="D:\00_work\999_지원업무\D01_모피어스\00_모피어스가이드라인\02_work\ppt_img\info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82357" y="2372499"/>
              <a:ext cx="1278855" cy="1380537"/>
            </a:xfrm>
            <a:prstGeom prst="rect">
              <a:avLst/>
            </a:prstGeom>
            <a:noFill/>
          </p:spPr>
        </p:pic>
        <p:sp>
          <p:nvSpPr>
            <p:cNvPr id="31" name="직사각형 30"/>
            <p:cNvSpPr/>
            <p:nvPr/>
          </p:nvSpPr>
          <p:spPr>
            <a:xfrm>
              <a:off x="2413622" y="2118048"/>
              <a:ext cx="4235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[iOS]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413622" y="3918248"/>
              <a:ext cx="64472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[Android]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33" name="사각형 설명선 32"/>
            <p:cNvSpPr/>
            <p:nvPr/>
          </p:nvSpPr>
          <p:spPr>
            <a:xfrm>
              <a:off x="416496" y="3032956"/>
              <a:ext cx="1797051" cy="756741"/>
            </a:xfrm>
            <a:prstGeom prst="wedgeRectCallout">
              <a:avLst>
                <a:gd name="adj1" fmla="val 75721"/>
                <a:gd name="adj2" fmla="val -3609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특정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OS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에 특화된 디자인 스타일 지양 </a:t>
              </a:r>
            </a:p>
          </p:txBody>
        </p:sp>
        <p:sp>
          <p:nvSpPr>
            <p:cNvPr id="34" name="사각형 설명선 33"/>
            <p:cNvSpPr/>
            <p:nvPr/>
          </p:nvSpPr>
          <p:spPr>
            <a:xfrm>
              <a:off x="7943008" y="3501008"/>
              <a:ext cx="1797051" cy="957781"/>
            </a:xfrm>
            <a:prstGeom prst="wedgeRectCallout">
              <a:avLst>
                <a:gd name="adj1" fmla="val -85477"/>
                <a:gd name="adj2" fmla="val -31671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영역 사이즈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오브젝트 좌표 등 정의는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Publishing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파트와 사전 논의를 거쳐 확인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필요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Shape 29"/>
            <p:cNvCxnSpPr>
              <a:stCxn id="29" idx="3"/>
            </p:cNvCxnSpPr>
            <p:nvPr/>
          </p:nvCxnSpPr>
          <p:spPr>
            <a:xfrm>
              <a:off x="6861212" y="3062768"/>
              <a:ext cx="216024" cy="1014304"/>
            </a:xfrm>
            <a:prstGeom prst="bentConnector2">
              <a:avLst/>
            </a:prstGeom>
            <a:ln>
              <a:solidFill>
                <a:srgbClr val="E64C48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사각형 설명선 35"/>
            <p:cNvSpPr/>
            <p:nvPr/>
          </p:nvSpPr>
          <p:spPr>
            <a:xfrm>
              <a:off x="7943008" y="4799025"/>
              <a:ext cx="1797051" cy="765256"/>
            </a:xfrm>
            <a:prstGeom prst="wedgeRectCallout">
              <a:avLst>
                <a:gd name="adj1" fmla="val 21445"/>
                <a:gd name="adj2" fmla="val -10457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 :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픽셀값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짝수로 통일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or 5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배수로 또는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3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배수 통일 등</a:t>
              </a:r>
              <a:b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기준 확인 필요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ym typeface="Arial" pitchFamily="34" charset="0"/>
              </a:rPr>
              <a:t>애니메이션은 </a:t>
            </a:r>
            <a:r>
              <a:rPr lang="en-US" altLang="ko-KR" dirty="0">
                <a:sym typeface="Arial" pitchFamily="34" charset="0"/>
              </a:rPr>
              <a:t>Publishing </a:t>
            </a:r>
            <a:r>
              <a:rPr lang="ko-KR" altLang="en-US" dirty="0">
                <a:sym typeface="Arial" pitchFamily="34" charset="0"/>
              </a:rPr>
              <a:t>단계에서의 적용을 감안하여 샘플 및 오브젝트를 제작합니다</a:t>
            </a:r>
            <a:r>
              <a:rPr lang="en-US" altLang="ko-KR" dirty="0">
                <a:sym typeface="Arial" pitchFamily="34" charset="0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기타 고려사항 </a:t>
            </a:r>
            <a:r>
              <a:rPr lang="en-US" altLang="ko-KR"/>
              <a:t>&gt; Animation</a:t>
            </a:r>
            <a:r>
              <a:rPr lang="ko-KR" altLang="en-US"/>
              <a:t> 정의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884548" y="3075118"/>
            <a:ext cx="8687153" cy="2927198"/>
            <a:chOff x="884548" y="3075118"/>
            <a:chExt cx="8687153" cy="2927198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33947" y="3139441"/>
              <a:ext cx="1484811" cy="1484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4" descr="D:\Togsa_Work\00_내부문서\04_Morpheus General UX Guide\loading00.png"/>
            <p:cNvPicPr>
              <a:picLocks noChangeAspect="1" noChangeArrowheads="1"/>
            </p:cNvPicPr>
            <p:nvPr/>
          </p:nvPicPr>
          <p:blipFill>
            <a:blip r:embed="rId4" cstate="print">
              <a:lum bright="22000" contrast="-6000"/>
            </a:blip>
            <a:srcRect/>
            <a:stretch>
              <a:fillRect/>
            </a:stretch>
          </p:blipFill>
          <p:spPr bwMode="auto">
            <a:xfrm>
              <a:off x="5664380" y="3139441"/>
              <a:ext cx="1484811" cy="1484811"/>
            </a:xfrm>
            <a:prstGeom prst="rect">
              <a:avLst/>
            </a:prstGeom>
            <a:noFill/>
          </p:spPr>
        </p:pic>
        <p:pic>
          <p:nvPicPr>
            <p:cNvPr id="29" name="Picture 3" descr="D:\Togsa_Work\00_내부문서\04_Morpheus General UX Guide\loading0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38550" y="3289663"/>
              <a:ext cx="1484811" cy="1484811"/>
            </a:xfrm>
            <a:prstGeom prst="rect">
              <a:avLst/>
            </a:prstGeom>
            <a:solidFill>
              <a:srgbClr val="FF0DE2">
                <a:alpha val="34000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1" name="오른쪽 화살표 30"/>
            <p:cNvSpPr/>
            <p:nvPr/>
          </p:nvSpPr>
          <p:spPr>
            <a:xfrm>
              <a:off x="472875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371949" y="3857897"/>
              <a:ext cx="383177" cy="365760"/>
              <a:chOff x="6191794" y="5164183"/>
              <a:chExt cx="383177" cy="36576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6191794" y="5347063"/>
                <a:ext cx="383177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383382" y="5164183"/>
                <a:ext cx="0" cy="3657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사각형 설명선 32"/>
            <p:cNvSpPr/>
            <p:nvPr/>
          </p:nvSpPr>
          <p:spPr>
            <a:xfrm>
              <a:off x="7712698" y="3075118"/>
              <a:ext cx="1583577" cy="1013284"/>
            </a:xfrm>
            <a:prstGeom prst="wedgeRectCallout">
              <a:avLst>
                <a:gd name="adj1" fmla="val -77559"/>
                <a:gd name="adj2" fmla="val -2225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해당 애니메이션 방식은 프레임 별 이미지 나열이 아닌 기본 한 컷을 기준으로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CSS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의 위치 조정을 통해 애니메이션 작업 진행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</p:txBody>
        </p:sp>
        <p:sp>
          <p:nvSpPr>
            <p:cNvPr id="34" name="사각형 설명선 33"/>
            <p:cNvSpPr/>
            <p:nvPr/>
          </p:nvSpPr>
          <p:spPr>
            <a:xfrm>
              <a:off x="7977336" y="4221088"/>
              <a:ext cx="1594365" cy="809120"/>
            </a:xfrm>
            <a:prstGeom prst="wedgeRectCallout">
              <a:avLst>
                <a:gd name="adj1" fmla="val 8050"/>
                <a:gd name="adj2" fmla="val -7274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이동의 경우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시작 위치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,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끝 위치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,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회전의 경우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중심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,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각도 값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을 지정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  <p:sp>
          <p:nvSpPr>
            <p:cNvPr id="35" name="사각형 설명선 34"/>
            <p:cNvSpPr/>
            <p:nvPr/>
          </p:nvSpPr>
          <p:spPr>
            <a:xfrm>
              <a:off x="884548" y="4914084"/>
              <a:ext cx="2098421" cy="668110"/>
            </a:xfrm>
            <a:prstGeom prst="wedgeRectCallout">
              <a:avLst>
                <a:gd name="adj1" fmla="val 68614"/>
                <a:gd name="adj2" fmla="val -9802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실제 구현 시 보여질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애니메이션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샘플을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GIF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로 제작 및 전달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</p:txBody>
        </p:sp>
        <p:sp>
          <p:nvSpPr>
            <p:cNvPr id="18" name="사각형 설명선 17"/>
            <p:cNvSpPr/>
            <p:nvPr/>
          </p:nvSpPr>
          <p:spPr>
            <a:xfrm>
              <a:off x="7689304" y="5193196"/>
              <a:ext cx="1594365" cy="809120"/>
            </a:xfrm>
            <a:prstGeom prst="wedgeRectCallout">
              <a:avLst>
                <a:gd name="adj1" fmla="val 8050"/>
                <a:gd name="adj2" fmla="val -7274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애니메이션 적용 오브젝트를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개별 분리하여 작업 후 전달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16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General UX Guideline 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</p:spPr>
        <p:txBody>
          <a:bodyPr/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ko-KR" altLang="en-US" dirty="0"/>
              <a:t>하이브리드앱</a:t>
            </a:r>
            <a:r>
              <a:rPr lang="en-US" altLang="ko-KR" dirty="0"/>
              <a:t> </a:t>
            </a:r>
            <a:r>
              <a:rPr lang="ko-KR" altLang="en-US" dirty="0"/>
              <a:t>로 개발되어 </a:t>
            </a:r>
            <a:r>
              <a:rPr lang="en-US" altLang="ko-KR" dirty="0"/>
              <a:t>Multi-Device</a:t>
            </a:r>
            <a:r>
              <a:rPr lang="ko-KR" altLang="en-US" dirty="0"/>
              <a:t>에서 실행되는 </a:t>
            </a:r>
            <a:r>
              <a:rPr lang="ko-KR" altLang="en-US" dirty="0" err="1"/>
              <a:t>모바일</a:t>
            </a:r>
            <a:r>
              <a:rPr lang="en-US" altLang="ko-KR" dirty="0"/>
              <a:t> </a:t>
            </a:r>
            <a:r>
              <a:rPr lang="ko-KR" altLang="en-US" dirty="0"/>
              <a:t>애플리케이션의 최적화 된 </a:t>
            </a:r>
            <a:r>
              <a:rPr lang="en-US" altLang="ko-KR" dirty="0" err="1"/>
              <a:t>UX</a:t>
            </a:r>
            <a:r>
              <a:rPr lang="ko-KR" altLang="en-US" dirty="0"/>
              <a:t>를 위한 </a:t>
            </a:r>
            <a:r>
              <a:rPr lang="en-US" altLang="ko-KR" dirty="0"/>
              <a:t>Guideline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5" name="제목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ko-KR" altLang="en-US" dirty="0"/>
          </a:p>
        </p:txBody>
      </p:sp>
      <p:grpSp>
        <p:nvGrpSpPr>
          <p:cNvPr id="39" name="그룹 38"/>
          <p:cNvGrpSpPr/>
          <p:nvPr/>
        </p:nvGrpSpPr>
        <p:grpSpPr>
          <a:xfrm>
            <a:off x="1640632" y="4653308"/>
            <a:ext cx="6624737" cy="1548000"/>
            <a:chOff x="1640632" y="4401280"/>
            <a:chExt cx="6624737" cy="1548000"/>
          </a:xfrm>
        </p:grpSpPr>
        <p:sp>
          <p:nvSpPr>
            <p:cNvPr id="68" name="모서리가 둥근 직사각형 67"/>
            <p:cNvSpPr>
              <a:spLocks noChangeAspect="1"/>
            </p:cNvSpPr>
            <p:nvPr/>
          </p:nvSpPr>
          <p:spPr bwMode="auto">
            <a:xfrm>
              <a:off x="1640632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lvl="0" algn="ctr">
                <a:defRPr/>
              </a:pP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Multiple OS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및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디바이스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대응을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위한 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UI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고려사항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제공 </a:t>
              </a:r>
            </a:p>
          </p:txBody>
        </p:sp>
        <p:sp>
          <p:nvSpPr>
            <p:cNvPr id="36" name="모서리가 둥근 직사각형 35"/>
            <p:cNvSpPr>
              <a:spLocks noChangeAspect="1"/>
            </p:cNvSpPr>
            <p:nvPr/>
          </p:nvSpPr>
          <p:spPr bwMode="auto">
            <a:xfrm>
              <a:off x="5025122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C8C3B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Multiple OS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및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해상도 대응을 위한 디자인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고려사항</a:t>
              </a:r>
              <a:endParaRPr lang="en-US" altLang="ko-KR" sz="1400" baseline="3000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/>
                <a:ea typeface="맑은 고딕" pitchFamily="50" charset="-127"/>
              </a:endParaRPr>
            </a:p>
            <a:p>
              <a:pPr lvl="0" algn="ctr"/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제공  </a:t>
              </a:r>
            </a:p>
          </p:txBody>
        </p:sp>
        <p:sp>
          <p:nvSpPr>
            <p:cNvPr id="38" name="모서리가 둥근 직사각형 37"/>
            <p:cNvSpPr>
              <a:spLocks noChangeAspect="1"/>
            </p:cNvSpPr>
            <p:nvPr/>
          </p:nvSpPr>
          <p:spPr bwMode="auto">
            <a:xfrm>
              <a:off x="3332877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algn="ctr">
                <a:defRPr/>
              </a:pPr>
              <a:r>
                <a:rPr lang="en-US" altLang="ko-KR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UI 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Planner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를 위한 기본적인 </a:t>
              </a:r>
              <a:endParaRPr lang="en-US" altLang="ko-KR" sz="1400" baseline="3000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UX Scenario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작성 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Guideline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제공 </a:t>
              </a:r>
            </a:p>
          </p:txBody>
        </p:sp>
        <p:sp>
          <p:nvSpPr>
            <p:cNvPr id="42" name="모서리가 둥근 직사각형 41"/>
            <p:cNvSpPr>
              <a:spLocks noChangeAspect="1"/>
            </p:cNvSpPr>
            <p:nvPr/>
          </p:nvSpPr>
          <p:spPr bwMode="auto">
            <a:xfrm>
              <a:off x="6717367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C8C3B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GUI Designer</a:t>
              </a:r>
              <a:r>
                <a:rPr lang="ko-KR" altLang="en-US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를 </a:t>
              </a:r>
              <a:endParaRPr lang="en-US" altLang="ko-KR" sz="1400" baseline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  <a:p>
              <a:pPr algn="ctr"/>
              <a:r>
                <a:rPr lang="ko-KR" altLang="en-US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위한 기본적인</a:t>
              </a:r>
              <a:endParaRPr lang="en-US" altLang="ko-KR" sz="1400" baseline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  <a:p>
              <a:pPr algn="ctr"/>
              <a:r>
                <a:rPr lang="ko-KR" altLang="en-US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디자인 </a:t>
              </a:r>
              <a:endParaRPr lang="en-US" altLang="ko-KR" sz="1400" baseline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  <a:p>
              <a:pPr algn="ctr"/>
              <a:r>
                <a:rPr lang="en-US" altLang="ko-KR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Guideline </a:t>
              </a:r>
              <a:r>
                <a:rPr lang="ko-KR" altLang="en-US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제공 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33690" y="1952836"/>
            <a:ext cx="8303786" cy="2569805"/>
            <a:chOff x="933690" y="1772815"/>
            <a:chExt cx="8303786" cy="2569805"/>
          </a:xfrm>
        </p:grpSpPr>
        <p:grpSp>
          <p:nvGrpSpPr>
            <p:cNvPr id="31" name="Group 32"/>
            <p:cNvGrpSpPr>
              <a:grpSpLocks/>
            </p:cNvGrpSpPr>
            <p:nvPr/>
          </p:nvGrpSpPr>
          <p:grpSpPr bwMode="auto">
            <a:xfrm rot="16200000">
              <a:off x="3515820" y="2819911"/>
              <a:ext cx="1431180" cy="435068"/>
              <a:chOff x="1343" y="2512"/>
              <a:chExt cx="3278" cy="461"/>
            </a:xfrm>
          </p:grpSpPr>
          <p:sp>
            <p:nvSpPr>
              <p:cNvPr id="40" name="AutoShape 28"/>
              <p:cNvSpPr>
                <a:spLocks noChangeArrowheads="1"/>
              </p:cNvSpPr>
              <p:nvPr/>
            </p:nvSpPr>
            <p:spPr bwMode="auto">
              <a:xfrm>
                <a:off x="1516" y="2581"/>
                <a:ext cx="2912" cy="392"/>
              </a:xfrm>
              <a:prstGeom prst="downArrow">
                <a:avLst>
                  <a:gd name="adj1" fmla="val 77954"/>
                  <a:gd name="adj2" fmla="val 50000"/>
                </a:avLst>
              </a:prstGeom>
              <a:solidFill>
                <a:srgbClr val="D7D7D7"/>
              </a:solidFill>
              <a:ln w="3810" algn="ctr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41" name="AutoShape 29"/>
              <p:cNvSpPr>
                <a:spLocks noChangeArrowheads="1"/>
              </p:cNvSpPr>
              <p:nvPr/>
            </p:nvSpPr>
            <p:spPr bwMode="auto">
              <a:xfrm>
                <a:off x="1343" y="2512"/>
                <a:ext cx="3278" cy="392"/>
              </a:xfrm>
              <a:prstGeom prst="downArrow">
                <a:avLst>
                  <a:gd name="adj1" fmla="val 70009"/>
                  <a:gd name="adj2" fmla="val 55759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949494"/>
                  </a:gs>
                </a:gsLst>
                <a:lin ang="540000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28964" y="1772815"/>
              <a:ext cx="4608512" cy="2569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4" name="그룹 33"/>
            <p:cNvGrpSpPr/>
            <p:nvPr/>
          </p:nvGrpSpPr>
          <p:grpSpPr>
            <a:xfrm>
              <a:off x="933690" y="2171413"/>
              <a:ext cx="2795174" cy="2049675"/>
              <a:chOff x="834088" y="2131018"/>
              <a:chExt cx="2795174" cy="2049675"/>
            </a:xfrm>
          </p:grpSpPr>
          <p:sp>
            <p:nvSpPr>
              <p:cNvPr id="35" name="TextBox 35"/>
              <p:cNvSpPr txBox="1"/>
              <p:nvPr/>
            </p:nvSpPr>
            <p:spPr>
              <a:xfrm>
                <a:off x="2216696" y="3949861"/>
                <a:ext cx="141256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D5F19"/>
                    </a:solidFill>
                    <a:effectLst/>
                    <a:uLnTx/>
                    <a:uFillTx/>
                    <a:latin typeface="+mn-lt"/>
                    <a:ea typeface="맑은 고딕"/>
                    <a:sym typeface="Wingdings 2" pitchFamily="18" charset="2"/>
                  </a:rPr>
                  <a:t>** </a:t>
                </a:r>
                <a:r>
                  <a:rPr lang="en-US" altLang="ko-KR" sz="900" noProof="0" dirty="0">
                    <a:solidFill>
                      <a:srgbClr val="BD5F19"/>
                    </a:solidFill>
                    <a:latin typeface="+mn-lt"/>
                  </a:rPr>
                  <a:t>General </a:t>
                </a: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D5F19"/>
                    </a:solidFill>
                    <a:effectLst/>
                    <a:uLnTx/>
                    <a:uFillTx/>
                    <a:latin typeface="+mn-lt"/>
                    <a:ea typeface="맑은 고딕"/>
                    <a:sym typeface="Wingdings 2" pitchFamily="18" charset="2"/>
                  </a:rPr>
                  <a:t>UX Guideline</a:t>
                </a:r>
                <a:endPara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BD5F19"/>
                  </a:solidFill>
                  <a:effectLst/>
                  <a:uLnTx/>
                  <a:uFillTx/>
                  <a:latin typeface="+mn-lt"/>
                  <a:ea typeface="맑은 고딕"/>
                  <a:sym typeface="Wingdings 2" pitchFamily="18" charset="2"/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834088" y="2131018"/>
                <a:ext cx="2687202" cy="1833844"/>
                <a:chOff x="1100572" y="2312876"/>
                <a:chExt cx="2420717" cy="1651985"/>
              </a:xfrm>
            </p:grpSpPr>
            <p:pic>
              <p:nvPicPr>
                <p:cNvPr id="23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62723" y="2776861"/>
                  <a:ext cx="1658566" cy="1188000"/>
                </a:xfrm>
                <a:prstGeom prst="rect">
                  <a:avLst/>
                </a:prstGeom>
                <a:noFill/>
                <a:ln w="9525">
                  <a:solidFill>
                    <a:srgbClr val="FFFFFF">
                      <a:lumMod val="65000"/>
                    </a:srgbClr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24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100572" y="2312876"/>
                  <a:ext cx="1668725" cy="1152000"/>
                </a:xfrm>
                <a:prstGeom prst="rect">
                  <a:avLst/>
                </a:prstGeom>
                <a:noFill/>
                <a:ln w="9525">
                  <a:solidFill>
                    <a:srgbClr val="FFFFFF">
                      <a:lumMod val="65000"/>
                    </a:srgbClr>
                  </a:solidFill>
                  <a:miter lim="800000"/>
                  <a:headEnd/>
                  <a:tailEnd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62216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ym typeface="Arial" pitchFamily="34" charset="0"/>
              </a:rPr>
              <a:t>디바이스 실행 및 </a:t>
            </a:r>
            <a:r>
              <a:rPr lang="ko-KR" altLang="en-US" dirty="0" err="1">
                <a:sym typeface="Arial" pitchFamily="34" charset="0"/>
              </a:rPr>
              <a:t>앱</a:t>
            </a:r>
            <a:r>
              <a:rPr lang="ko-KR" altLang="en-US" dirty="0">
                <a:sym typeface="Arial" pitchFamily="34" charset="0"/>
              </a:rPr>
              <a:t> 스토어에 적용될 사이즈</a:t>
            </a:r>
            <a:r>
              <a:rPr lang="en-US" altLang="ko-KR" dirty="0">
                <a:sym typeface="Arial" pitchFamily="34" charset="0"/>
              </a:rPr>
              <a:t>,</a:t>
            </a:r>
            <a:r>
              <a:rPr lang="ko-KR" altLang="en-US" dirty="0">
                <a:sym typeface="Arial" pitchFamily="34" charset="0"/>
              </a:rPr>
              <a:t> 종류별 이미지를 제작합니다</a:t>
            </a:r>
            <a:r>
              <a:rPr lang="en-US" altLang="ko-KR" dirty="0">
                <a:sym typeface="Arial" pitchFamily="34" charset="0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OS </a:t>
            </a:r>
            <a:r>
              <a:rPr lang="ko-KR" altLang="en-US"/>
              <a:t>별 대응을 위한 디자인</a:t>
            </a:r>
            <a:endParaRPr lang="ko-KR" altLang="en-US" dirty="0"/>
          </a:p>
        </p:txBody>
      </p:sp>
      <p:sp>
        <p:nvSpPr>
          <p:cNvPr id="55" name="텍스트 개체 틀 5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실행 아이콘 및 이미지 </a:t>
            </a:r>
            <a:r>
              <a:rPr lang="en-US" altLang="ko-KR" dirty="0"/>
              <a:t>&gt; iOS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714148" y="1631538"/>
          <a:ext cx="8404463" cy="3434400"/>
        </p:xfrm>
        <a:graphic>
          <a:graphicData uri="http://schemas.openxmlformats.org/drawingml/2006/table">
            <a:tbl>
              <a:tblPr/>
              <a:tblGrid>
                <a:gridCol w="175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6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4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종류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이미지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iPhone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/iPod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iPad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비고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(32</a:t>
                      </a:r>
                      <a:r>
                        <a:rPr lang="en-US" altLang="ko-KR" sz="800" baseline="0" dirty="0">
                          <a:solidFill>
                            <a:schemeClr val="bg1"/>
                          </a:solidFill>
                        </a:rPr>
                        <a:t>bit-PNG)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57x57(3GS/iPod3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114x114 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72x72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144x144 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고해상도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(No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스토어 아이콘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※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아이콘과 동일 디자인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512x512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512x512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1024x1024 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고해상도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(No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검색결과 및 설정화면 아이콘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29x29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58x58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50x50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문서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22x29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44x58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64x64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툴바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및 탐색표시줄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20x20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40x40 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20x20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탭 표시줄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30x30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60x60 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30x30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시작화면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로딩화면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320x480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640x960 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1024x768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2048x1536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고해상도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Text Box 36"/>
          <p:cNvSpPr txBox="1">
            <a:spLocks noChangeArrowheads="1"/>
          </p:cNvSpPr>
          <p:nvPr/>
        </p:nvSpPr>
        <p:spPr bwMode="auto">
          <a:xfrm flipH="1">
            <a:off x="8398531" y="1434970"/>
            <a:ext cx="72008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단위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px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24" name="사각형 설명선 23"/>
          <p:cNvSpPr/>
          <p:nvPr/>
        </p:nvSpPr>
        <p:spPr>
          <a:xfrm>
            <a:off x="3908884" y="6057292"/>
            <a:ext cx="1622679" cy="513962"/>
          </a:xfrm>
          <a:prstGeom prst="wedgeRectCallout">
            <a:avLst>
              <a:gd name="adj1" fmla="val -22907"/>
              <a:gd name="adj2" fmla="val -783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실행 아이콘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외곽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라운딩은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자동 적용되므로 아이콘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시 처리하지 않음 </a:t>
            </a:r>
          </a:p>
        </p:txBody>
      </p:sp>
      <p:sp>
        <p:nvSpPr>
          <p:cNvPr id="25" name="사각형 설명선 24"/>
          <p:cNvSpPr/>
          <p:nvPr/>
        </p:nvSpPr>
        <p:spPr>
          <a:xfrm>
            <a:off x="7005228" y="6057292"/>
            <a:ext cx="1931916" cy="684076"/>
          </a:xfrm>
          <a:prstGeom prst="wedgeRectCallout">
            <a:avLst>
              <a:gd name="adj1" fmla="val 27889"/>
              <a:gd name="adj2" fmla="val -8754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rgbClr val="7575D1"/>
                </a:solidFill>
              </a:rPr>
              <a:t>.PLIST FILE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 </a:t>
            </a:r>
            <a:r>
              <a:rPr lang="en-US" altLang="ko-KR" sz="800" dirty="0">
                <a:solidFill>
                  <a:srgbClr val="7575D1"/>
                </a:solidFill>
              </a:rPr>
              <a:t>UIPRERENDERED</a:t>
            </a:r>
            <a:r>
              <a:rPr lang="ko-KR" altLang="en-US" sz="800" dirty="0">
                <a:solidFill>
                  <a:srgbClr val="7575D1"/>
                </a:solidFill>
              </a:rPr>
              <a:t>아이콘</a:t>
            </a:r>
            <a:r>
              <a:rPr lang="en-US" altLang="ko-KR" sz="800" dirty="0">
                <a:solidFill>
                  <a:srgbClr val="7575D1"/>
                </a:solidFill>
              </a:rPr>
              <a:t> ENTRY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추가하고 값을 </a:t>
            </a:r>
            <a:r>
              <a:rPr lang="en-US" altLang="ko-KR" sz="800" dirty="0">
                <a:solidFill>
                  <a:srgbClr val="7575D1"/>
                </a:solidFill>
              </a:rPr>
              <a:t>YES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설정하면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샤인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효과 가 제거됨 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843496" y="5163240"/>
            <a:ext cx="720080" cy="737903"/>
            <a:chOff x="848565" y="2212170"/>
            <a:chExt cx="720080" cy="737903"/>
          </a:xfrm>
        </p:grpSpPr>
        <p:pic>
          <p:nvPicPr>
            <p:cNvPr id="36" name="Picture 2" descr="D:\00_work\999_지원업무\D01_모피어스\00_모피어스가이드라인\02_work\ppt_img\icon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0573" y="2212170"/>
              <a:ext cx="544835" cy="548783"/>
            </a:xfrm>
            <a:prstGeom prst="rect">
              <a:avLst/>
            </a:prstGeom>
            <a:noFill/>
          </p:spPr>
        </p:pic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 flipH="1">
              <a:off x="848565" y="2788234"/>
              <a:ext cx="720080" cy="1618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제작이미지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grpSp>
        <p:nvGrpSpPr>
          <p:cNvPr id="39" name="그룹 28"/>
          <p:cNvGrpSpPr/>
          <p:nvPr/>
        </p:nvGrpSpPr>
        <p:grpSpPr>
          <a:xfrm>
            <a:off x="5504109" y="5163240"/>
            <a:ext cx="1620180" cy="822285"/>
            <a:chOff x="4880992" y="5115192"/>
            <a:chExt cx="1620180" cy="822285"/>
          </a:xfrm>
        </p:grpSpPr>
        <p:pic>
          <p:nvPicPr>
            <p:cNvPr id="44" name="Picture 3" descr="D:\00_work\999_지원업무\D01_모피어스\00_모피어스가이드라인\02_work\ppt_img\icon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85048" y="5115192"/>
              <a:ext cx="544835" cy="552731"/>
            </a:xfrm>
            <a:prstGeom prst="rect">
              <a:avLst/>
            </a:prstGeom>
            <a:noFill/>
          </p:spPr>
        </p:pic>
        <p:sp>
          <p:nvSpPr>
            <p:cNvPr id="47" name="Text Box 36"/>
            <p:cNvSpPr txBox="1">
              <a:spLocks noChangeArrowheads="1"/>
            </p:cNvSpPr>
            <p:nvPr/>
          </p:nvSpPr>
          <p:spPr bwMode="auto">
            <a:xfrm flipH="1">
              <a:off x="4880992" y="5691256"/>
              <a:ext cx="1620180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buFont typeface="산돌고딕 L" pitchFamily="18" charset="-127"/>
                <a:buNone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개발 적용 시 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  <a:p>
              <a:pPr algn="ctr" defTabSz="995363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(Default :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샤인효과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라운딩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)</a:t>
              </a:r>
            </a:p>
          </p:txBody>
        </p:sp>
      </p:grpSp>
      <p:grpSp>
        <p:nvGrpSpPr>
          <p:cNvPr id="41" name="그룹 29"/>
          <p:cNvGrpSpPr/>
          <p:nvPr/>
        </p:nvGrpSpPr>
        <p:grpSpPr>
          <a:xfrm>
            <a:off x="7733683" y="5163240"/>
            <a:ext cx="1620180" cy="693179"/>
            <a:chOff x="7043328" y="5121188"/>
            <a:chExt cx="1620180" cy="693179"/>
          </a:xfrm>
        </p:grpSpPr>
        <p:pic>
          <p:nvPicPr>
            <p:cNvPr id="42" name="Picture 4" descr="D:\00_work\999_지원업무\D01_모피어스\00_모피어스가이드라인\02_work\ppt_img\icon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17296" y="5121188"/>
              <a:ext cx="538925" cy="546735"/>
            </a:xfrm>
            <a:prstGeom prst="rect">
              <a:avLst/>
            </a:prstGeom>
            <a:noFill/>
          </p:spPr>
        </p:pic>
        <p:sp>
          <p:nvSpPr>
            <p:cNvPr id="43" name="Text Box 36"/>
            <p:cNvSpPr txBox="1">
              <a:spLocks noChangeArrowheads="1"/>
            </p:cNvSpPr>
            <p:nvPr/>
          </p:nvSpPr>
          <p:spPr bwMode="auto">
            <a:xfrm flipH="1">
              <a:off x="7043328" y="5691256"/>
              <a:ext cx="1620180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buFont typeface="산돌고딕 L" pitchFamily="18" charset="-127"/>
                <a:buNone/>
              </a:pP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샤인효과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  제거 시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5123788" y="5440977"/>
            <a:ext cx="380321" cy="1587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7170296" y="5470005"/>
            <a:ext cx="380321" cy="1587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669957" y="1915383"/>
            <a:ext cx="1632063" cy="2582982"/>
            <a:chOff x="2708869" y="1915383"/>
            <a:chExt cx="1632063" cy="2582982"/>
          </a:xfrm>
        </p:grpSpPr>
        <p:grpSp>
          <p:nvGrpSpPr>
            <p:cNvPr id="53" name="그룹 52"/>
            <p:cNvGrpSpPr/>
            <p:nvPr/>
          </p:nvGrpSpPr>
          <p:grpSpPr>
            <a:xfrm>
              <a:off x="3083918" y="2859693"/>
              <a:ext cx="881965" cy="346347"/>
              <a:chOff x="2989283" y="2823573"/>
              <a:chExt cx="881965" cy="346347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989283" y="2823573"/>
                <a:ext cx="328471" cy="346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24901" y="2823573"/>
                <a:ext cx="346347" cy="346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45510" y="1915383"/>
              <a:ext cx="958781" cy="344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1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49839" y="3801147"/>
              <a:ext cx="350122" cy="341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7" name="Picture 1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08869" y="4253508"/>
              <a:ext cx="1632063" cy="244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21"/>
            <p:cNvPicPr>
              <a:picLocks noChangeAspect="1" noChangeArrowheads="1"/>
            </p:cNvPicPr>
            <p:nvPr/>
          </p:nvPicPr>
          <p:blipFill>
            <a:blip r:embed="rId11" cstate="print"/>
            <a:srcRect t="8700" b="15018"/>
            <a:stretch>
              <a:fillRect/>
            </a:stretch>
          </p:blipFill>
          <p:spPr bwMode="auto">
            <a:xfrm>
              <a:off x="3277250" y="2370874"/>
              <a:ext cx="495301" cy="377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그룹 47"/>
            <p:cNvGrpSpPr/>
            <p:nvPr/>
          </p:nvGrpSpPr>
          <p:grpSpPr>
            <a:xfrm>
              <a:off x="2955790" y="3317034"/>
              <a:ext cx="1138221" cy="373119"/>
              <a:chOff x="2846967" y="3271781"/>
              <a:chExt cx="1138221" cy="373119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846967" y="3271781"/>
                <a:ext cx="373119" cy="373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216869" y="3294802"/>
                <a:ext cx="340471" cy="3404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3612069" y="3271781"/>
                <a:ext cx="373119" cy="373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5" name="Text Box 36"/>
          <p:cNvSpPr txBox="1">
            <a:spLocks noChangeArrowheads="1"/>
          </p:cNvSpPr>
          <p:nvPr/>
        </p:nvSpPr>
        <p:spPr bwMode="auto">
          <a:xfrm flipH="1">
            <a:off x="714148" y="5147239"/>
            <a:ext cx="320135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추천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앱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홍보용 이미지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</a:t>
            </a:r>
          </a:p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300x148(Mobile), 640x260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(Mobile)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200x98(Web), 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680x260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(Web)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87935" y="6169894"/>
            <a:ext cx="1192047" cy="45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823001" y="5698787"/>
            <a:ext cx="1121914" cy="45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/>
          <p:nvPr/>
        </p:nvSpPr>
        <p:spPr>
          <a:xfrm>
            <a:off x="1823000" y="5987503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Trebuchet MS" pitchFamily="34" charset="0"/>
              </a:rPr>
              <a:t>640X260</a:t>
            </a:r>
            <a:endParaRPr lang="ko-KR" altLang="en-US" sz="700" dirty="0">
              <a:latin typeface="Trebuchet MS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87934" y="6457724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Trebuchet MS" pitchFamily="34" charset="0"/>
              </a:rPr>
              <a:t>680X260</a:t>
            </a:r>
            <a:endParaRPr lang="ko-KR" altLang="en-US" sz="700" dirty="0">
              <a:latin typeface="Trebuchet MS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8378" y="5923355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Trebuchet MS" pitchFamily="34" charset="0"/>
              </a:rPr>
              <a:t>300X148</a:t>
            </a:r>
            <a:endParaRPr lang="ko-KR" altLang="en-US" sz="700" dirty="0">
              <a:latin typeface="Trebuchet MS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0128" y="6294654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Trebuchet MS" pitchFamily="34" charset="0"/>
              </a:rPr>
              <a:t>200X98</a:t>
            </a:r>
            <a:endParaRPr lang="ko-KR" altLang="en-US" sz="700" dirty="0">
              <a:latin typeface="Trebuchet MS" pitchFamily="34" charset="0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30994" y="5698787"/>
            <a:ext cx="526000" cy="25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18661" y="6169894"/>
            <a:ext cx="350666" cy="17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26537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sym typeface="Arial" pitchFamily="34" charset="0"/>
              </a:rPr>
              <a:t>디바이스 실행 및 앱 스토어에 적용될 사이즈</a:t>
            </a:r>
            <a:r>
              <a:rPr lang="en-US" altLang="ko-KR">
                <a:sym typeface="Arial" pitchFamily="34" charset="0"/>
              </a:rPr>
              <a:t>,</a:t>
            </a:r>
            <a:r>
              <a:rPr lang="ko-KR" altLang="en-US">
                <a:sym typeface="Arial" pitchFamily="34" charset="0"/>
              </a:rPr>
              <a:t> 종류별 이미지를 제작합니다</a:t>
            </a:r>
            <a:r>
              <a:rPr lang="en-US" altLang="ko-KR">
                <a:sym typeface="Arial" pitchFamily="34" charset="0"/>
              </a:rPr>
              <a:t>.</a:t>
            </a:r>
            <a:endParaRPr lang="en-US" altLang="ko-KR" dirty="0">
              <a:sym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OS </a:t>
            </a:r>
            <a:r>
              <a:rPr lang="ko-KR" altLang="en-US"/>
              <a:t>별 대응을 위한 디자인</a:t>
            </a:r>
            <a:endParaRPr lang="ko-KR" altLang="en-US" dirty="0"/>
          </a:p>
        </p:txBody>
      </p:sp>
      <p:sp>
        <p:nvSpPr>
          <p:cNvPr id="43" name="텍스트 개체 틀 4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실행 아이콘 및 이미지</a:t>
            </a:r>
            <a:r>
              <a:rPr lang="en-US" altLang="ko-KR"/>
              <a:t> &gt; Android</a:t>
            </a:r>
            <a:endParaRPr lang="ko-KR" altLang="en-US" dirty="0"/>
          </a:p>
        </p:txBody>
      </p:sp>
      <p:sp>
        <p:nvSpPr>
          <p:cNvPr id="22" name="Text Box 36"/>
          <p:cNvSpPr txBox="1">
            <a:spLocks noChangeArrowheads="1"/>
          </p:cNvSpPr>
          <p:nvPr/>
        </p:nvSpPr>
        <p:spPr bwMode="auto">
          <a:xfrm flipH="1">
            <a:off x="639999" y="4408537"/>
            <a:ext cx="6041193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고해상도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앱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 아이콘 경우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: 512x512 (32bit-PNG / with Alpha)</a:t>
            </a:r>
          </a:p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마켓 등록용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스크린샷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320x480, 480x800, 480x854, 1280x720, 1280x800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(JPG or 24bit-PNG /No Alpha)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추천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앱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홍보용 이미지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108x54, 180x89, 400x195, 609x297, 1024x500 (JPG or 24bit-PNG)</a:t>
            </a:r>
          </a:p>
          <a:p>
            <a:pPr marL="87313" indent="-87313" defTabSz="995363">
              <a:lnSpc>
                <a:spcPct val="150000"/>
              </a:lnSpc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※ 4.2 Jelly Bean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홍보이미지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1024x500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만 사용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72760"/>
              </p:ext>
            </p:extLst>
          </p:nvPr>
        </p:nvGraphicFramePr>
        <p:xfrm>
          <a:off x="630424" y="1499642"/>
          <a:ext cx="8404464" cy="2912724"/>
        </p:xfrm>
        <a:graphic>
          <a:graphicData uri="http://schemas.openxmlformats.org/drawingml/2006/table">
            <a:tbl>
              <a:tblPr/>
              <a:tblGrid>
                <a:gridCol w="1575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9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8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1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1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아이콘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Low(MDPI)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Medium(HDPI)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High(XHDPI)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Extra High(XXHDPI)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비고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(32bit-PNG/With</a:t>
                      </a:r>
                      <a:r>
                        <a:rPr lang="en-US" altLang="ko-KR" sz="800" b="1" baseline="0" dirty="0">
                          <a:solidFill>
                            <a:schemeClr val="bg1"/>
                          </a:solidFill>
                        </a:rPr>
                        <a:t> Alpha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72x72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96x96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구글플레이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등록 용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512 x 512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Action Bar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 </a:t>
                      </a:r>
                      <a:endParaRPr lang="en-US" altLang="ko-KR" sz="8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Status Bar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상단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Indicator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대화상자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팝업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창</a:t>
                      </a:r>
                      <a:endParaRPr lang="en-US" altLang="ko-KR" sz="8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 View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 앞 아이콘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Tab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32x32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Text Box 36"/>
          <p:cNvSpPr txBox="1">
            <a:spLocks noChangeArrowheads="1"/>
          </p:cNvSpPr>
          <p:nvPr/>
        </p:nvSpPr>
        <p:spPr bwMode="auto">
          <a:xfrm flipH="1">
            <a:off x="8841432" y="1525667"/>
            <a:ext cx="72008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단위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px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28" name="사각형 설명선 27"/>
          <p:cNvSpPr/>
          <p:nvPr/>
        </p:nvSpPr>
        <p:spPr>
          <a:xfrm>
            <a:off x="6033120" y="4545124"/>
            <a:ext cx="1883735" cy="571514"/>
          </a:xfrm>
          <a:prstGeom prst="wedgeRectCallout">
            <a:avLst>
              <a:gd name="adj1" fmla="val 33478"/>
              <a:gd name="adj2" fmla="val -87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실행 아이콘의 경우 정해진 사이즈 내에 자유로운 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표현이 가능함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8013341" y="4520603"/>
            <a:ext cx="1512168" cy="571515"/>
          </a:xfrm>
          <a:prstGeom prst="wedgeRectCallout">
            <a:avLst>
              <a:gd name="adj1" fmla="val -29247"/>
              <a:gd name="adj2" fmla="val 8235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함께 지원되는 애플리케이션의 경우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통일성 고려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6986" y="1850921"/>
            <a:ext cx="1051218" cy="38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0676" y="2346329"/>
            <a:ext cx="1443839" cy="36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8734" y="2819626"/>
            <a:ext cx="1627722" cy="25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70635" y="4077731"/>
            <a:ext cx="1363920" cy="24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1866" y="3616840"/>
            <a:ext cx="661459" cy="3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8" cstate="print"/>
          <a:srcRect b="47917"/>
          <a:stretch>
            <a:fillRect/>
          </a:stretch>
        </p:blipFill>
        <p:spPr bwMode="auto">
          <a:xfrm>
            <a:off x="2570827" y="3185305"/>
            <a:ext cx="963537" cy="31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4"/>
          <p:cNvGrpSpPr/>
          <p:nvPr/>
        </p:nvGrpSpPr>
        <p:grpSpPr>
          <a:xfrm>
            <a:off x="714148" y="5265204"/>
            <a:ext cx="8092820" cy="1524517"/>
            <a:chOff x="714148" y="5360867"/>
            <a:chExt cx="8092820" cy="1524517"/>
          </a:xfrm>
        </p:grpSpPr>
        <p:pic>
          <p:nvPicPr>
            <p:cNvPr id="2050" name="Picture 2" descr="D:\00_work\999_지원업무\D01_모피어스\00_모피어스가이드라인\02_work\ppt_img\iconf.png"/>
            <p:cNvPicPr>
              <a:picLocks noChangeAspect="1" noChangeArrowheads="1"/>
            </p:cNvPicPr>
            <p:nvPr/>
          </p:nvPicPr>
          <p:blipFill>
            <a:blip r:embed="rId9" cstate="print"/>
            <a:srcRect r="59901"/>
            <a:stretch>
              <a:fillRect/>
            </a:stretch>
          </p:blipFill>
          <p:spPr bwMode="auto">
            <a:xfrm>
              <a:off x="6919707" y="5360867"/>
              <a:ext cx="473486" cy="540656"/>
            </a:xfrm>
            <a:prstGeom prst="rect">
              <a:avLst/>
            </a:prstGeom>
            <a:noFill/>
          </p:spPr>
        </p:pic>
        <p:pic>
          <p:nvPicPr>
            <p:cNvPr id="2051" name="Picture 3" descr="D:\00_work\999_지원업무\D01_모피어스\00_모피어스가이드라인\02_work\ppt_img\iconp1.png"/>
            <p:cNvPicPr>
              <a:picLocks noChangeAspect="1" noChangeArrowheads="1"/>
            </p:cNvPicPr>
            <p:nvPr/>
          </p:nvPicPr>
          <p:blipFill>
            <a:blip r:embed="rId10" cstate="print"/>
            <a:srcRect r="59901"/>
            <a:stretch>
              <a:fillRect/>
            </a:stretch>
          </p:blipFill>
          <p:spPr bwMode="auto">
            <a:xfrm>
              <a:off x="7583695" y="5360867"/>
              <a:ext cx="473486" cy="540656"/>
            </a:xfrm>
            <a:prstGeom prst="rect">
              <a:avLst/>
            </a:prstGeom>
            <a:noFill/>
          </p:spPr>
        </p:pic>
        <p:pic>
          <p:nvPicPr>
            <p:cNvPr id="2052" name="Picture 4" descr="D:\00_work\999_지원업무\D01_모피어스\00_모피어스가이드라인\02_work\ppt_img\iconp2.png"/>
            <p:cNvPicPr>
              <a:picLocks noChangeAspect="1" noChangeArrowheads="1"/>
            </p:cNvPicPr>
            <p:nvPr/>
          </p:nvPicPr>
          <p:blipFill>
            <a:blip r:embed="rId11" cstate="print"/>
            <a:srcRect r="59901"/>
            <a:stretch>
              <a:fillRect/>
            </a:stretch>
          </p:blipFill>
          <p:spPr bwMode="auto">
            <a:xfrm>
              <a:off x="8297416" y="5360867"/>
              <a:ext cx="473486" cy="540656"/>
            </a:xfrm>
            <a:prstGeom prst="rect">
              <a:avLst/>
            </a:prstGeom>
            <a:noFill/>
          </p:spPr>
        </p:pic>
        <p:sp>
          <p:nvSpPr>
            <p:cNvPr id="30" name="Text Box 36"/>
            <p:cNvSpPr txBox="1">
              <a:spLocks noChangeArrowheads="1"/>
            </p:cNvSpPr>
            <p:nvPr/>
          </p:nvSpPr>
          <p:spPr bwMode="auto">
            <a:xfrm flipH="1">
              <a:off x="6372718" y="5360867"/>
              <a:ext cx="288032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[iOS]</a:t>
              </a: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 flipH="1">
              <a:off x="6192469" y="5919959"/>
              <a:ext cx="648530" cy="2543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[Android]</a:t>
              </a:r>
            </a:p>
          </p:txBody>
        </p:sp>
        <p:pic>
          <p:nvPicPr>
            <p:cNvPr id="3074" name="Picture 2" descr="C:\Users\design1\Downloads\unicorn_good_medium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540775" y="5445673"/>
              <a:ext cx="1666132" cy="812240"/>
            </a:xfrm>
            <a:prstGeom prst="rect">
              <a:avLst/>
            </a:prstGeom>
            <a:noFill/>
          </p:spPr>
        </p:pic>
        <p:pic>
          <p:nvPicPr>
            <p:cNvPr id="3075" name="Picture 3" descr="C:\Users\design1\Downloads\unicorn_good_small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14148" y="5985332"/>
              <a:ext cx="749759" cy="370713"/>
            </a:xfrm>
            <a:prstGeom prst="rect">
              <a:avLst/>
            </a:prstGeom>
            <a:noFill/>
          </p:spPr>
        </p:pic>
        <p:pic>
          <p:nvPicPr>
            <p:cNvPr id="3076" name="Picture 4" descr="C:\Users\design1\Downloads\unicorn_good_extrasmall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76352" y="5445673"/>
              <a:ext cx="449856" cy="224928"/>
            </a:xfrm>
            <a:prstGeom prst="rect">
              <a:avLst/>
            </a:prstGeom>
            <a:noFill/>
          </p:spPr>
        </p:pic>
        <p:pic>
          <p:nvPicPr>
            <p:cNvPr id="3077" name="Picture 5" descr="C:\Users\design1\Downloads\unicorn_good_large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337378" y="5445673"/>
              <a:ext cx="2536687" cy="1237104"/>
            </a:xfrm>
            <a:prstGeom prst="rect">
              <a:avLst/>
            </a:prstGeom>
            <a:noFill/>
          </p:spPr>
        </p:pic>
        <p:sp>
          <p:nvSpPr>
            <p:cNvPr id="34" name="직사각형 33"/>
            <p:cNvSpPr/>
            <p:nvPr/>
          </p:nvSpPr>
          <p:spPr>
            <a:xfrm>
              <a:off x="740532" y="5615478"/>
              <a:ext cx="585417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[108x54]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40532" y="6300922"/>
              <a:ext cx="585417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[180x89]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00672" y="6225450"/>
              <a:ext cx="639919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[400x195]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233396" y="6631019"/>
              <a:ext cx="639919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[609x297]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pic>
          <p:nvPicPr>
            <p:cNvPr id="38" name="Picture 2" descr="D:\00_work\999_지원업무\D01_모피어스\00_모피어스가이드라인\02_work\ppt_img\iconf.png"/>
            <p:cNvPicPr>
              <a:picLocks noChangeAspect="1" noChangeArrowheads="1"/>
            </p:cNvPicPr>
            <p:nvPr/>
          </p:nvPicPr>
          <p:blipFill>
            <a:blip r:embed="rId9" cstate="print"/>
            <a:srcRect l="48414"/>
            <a:stretch>
              <a:fillRect/>
            </a:stretch>
          </p:blipFill>
          <p:spPr bwMode="auto">
            <a:xfrm>
              <a:off x="6851891" y="5919959"/>
              <a:ext cx="609118" cy="540656"/>
            </a:xfrm>
            <a:prstGeom prst="rect">
              <a:avLst/>
            </a:prstGeom>
            <a:noFill/>
          </p:spPr>
        </p:pic>
        <p:pic>
          <p:nvPicPr>
            <p:cNvPr id="39" name="Picture 3" descr="D:\00_work\999_지원업무\D01_모피어스\00_모피어스가이드라인\02_work\ppt_img\iconp1.png"/>
            <p:cNvPicPr>
              <a:picLocks noChangeAspect="1" noChangeArrowheads="1"/>
            </p:cNvPicPr>
            <p:nvPr/>
          </p:nvPicPr>
          <p:blipFill>
            <a:blip r:embed="rId10" cstate="print"/>
            <a:srcRect l="48414"/>
            <a:stretch>
              <a:fillRect/>
            </a:stretch>
          </p:blipFill>
          <p:spPr bwMode="auto">
            <a:xfrm>
              <a:off x="7515879" y="5919959"/>
              <a:ext cx="609118" cy="540656"/>
            </a:xfrm>
            <a:prstGeom prst="rect">
              <a:avLst/>
            </a:prstGeom>
            <a:noFill/>
          </p:spPr>
        </p:pic>
        <p:pic>
          <p:nvPicPr>
            <p:cNvPr id="40" name="Picture 4" descr="D:\00_work\999_지원업무\D01_모피어스\00_모피어스가이드라인\02_work\ppt_img\iconp2.png"/>
            <p:cNvPicPr>
              <a:picLocks noChangeAspect="1" noChangeArrowheads="1"/>
            </p:cNvPicPr>
            <p:nvPr/>
          </p:nvPicPr>
          <p:blipFill>
            <a:blip r:embed="rId11" cstate="print"/>
            <a:srcRect l="48414"/>
            <a:stretch>
              <a:fillRect/>
            </a:stretch>
          </p:blipFill>
          <p:spPr bwMode="auto">
            <a:xfrm>
              <a:off x="8197850" y="5919959"/>
              <a:ext cx="609118" cy="54065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99831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ym typeface="Arial" pitchFamily="34" charset="0"/>
              </a:rPr>
              <a:t>Android Widget Grid </a:t>
            </a:r>
            <a:r>
              <a:rPr lang="ko-KR" altLang="en-US" dirty="0">
                <a:sym typeface="Arial" pitchFamily="34" charset="0"/>
              </a:rPr>
              <a:t>사이즈에 맞추어 디자인 하며</a:t>
            </a:r>
            <a:r>
              <a:rPr lang="en-US" altLang="ko-KR" dirty="0">
                <a:sym typeface="Arial" pitchFamily="34" charset="0"/>
              </a:rPr>
              <a:t>, </a:t>
            </a:r>
            <a:r>
              <a:rPr lang="ko-KR" altLang="en-US" dirty="0" err="1">
                <a:sym typeface="Arial" pitchFamily="34" charset="0"/>
              </a:rPr>
              <a:t>확장성을</a:t>
            </a:r>
            <a:r>
              <a:rPr lang="ko-KR" altLang="en-US" dirty="0">
                <a:sym typeface="Arial" pitchFamily="34" charset="0"/>
              </a:rPr>
              <a:t> 고려하여 제작합니다</a:t>
            </a:r>
            <a:r>
              <a:rPr lang="en-US" altLang="ko-KR" dirty="0">
                <a:sym typeface="Arial" pitchFamily="34" charset="0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Android</a:t>
            </a:r>
            <a:r>
              <a:rPr lang="ko-KR" altLang="en-US"/>
              <a:t> 대응을 위한 디자인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dirty="0"/>
              <a:t>Widget(Android)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28299" y="3999076"/>
            <a:ext cx="389172" cy="492951"/>
          </a:xfrm>
          <a:prstGeom prst="rect">
            <a:avLst/>
          </a:prstGeom>
          <a:noFill/>
          <a:ln w="3175">
            <a:solidFill>
              <a:srgbClr val="E64C4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36"/>
          <p:cNvSpPr txBox="1">
            <a:spLocks noChangeArrowheads="1"/>
          </p:cNvSpPr>
          <p:nvPr/>
        </p:nvSpPr>
        <p:spPr bwMode="auto">
          <a:xfrm flipH="1">
            <a:off x="2804363" y="2279800"/>
            <a:ext cx="935513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342900" indent="-342900" defTabSz="995363">
              <a:lnSpc>
                <a:spcPct val="150000"/>
              </a:lnSpc>
              <a:buFont typeface="산돌고딕 L" pitchFamily="18" charset="-127"/>
              <a:buNone/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[480x800 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해상도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]</a:t>
            </a:r>
          </a:p>
        </p:txBody>
      </p:sp>
      <p:pic>
        <p:nvPicPr>
          <p:cNvPr id="10243" name="Picture 3" descr="D:\00_work\999_지원업무\D01_모피어스\00_모피어스가이드라인\02_work\ppt_img\w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4363" y="2520223"/>
            <a:ext cx="1608577" cy="2680960"/>
          </a:xfrm>
          <a:prstGeom prst="rect">
            <a:avLst/>
          </a:prstGeom>
          <a:noFill/>
        </p:spPr>
      </p:pic>
      <p:sp>
        <p:nvSpPr>
          <p:cNvPr id="13" name="Text Box 36"/>
          <p:cNvSpPr txBox="1">
            <a:spLocks noChangeArrowheads="1"/>
          </p:cNvSpPr>
          <p:nvPr/>
        </p:nvSpPr>
        <p:spPr bwMode="auto">
          <a:xfrm flipH="1">
            <a:off x="2865449" y="2857506"/>
            <a:ext cx="27317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1x1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 flipH="1">
            <a:off x="3001215" y="3324512"/>
            <a:ext cx="415117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2x1</a:t>
            </a:r>
          </a:p>
        </p:txBody>
      </p:sp>
      <p:sp>
        <p:nvSpPr>
          <p:cNvPr id="15" name="Text Box 36"/>
          <p:cNvSpPr txBox="1">
            <a:spLocks noChangeArrowheads="1"/>
          </p:cNvSpPr>
          <p:nvPr/>
        </p:nvSpPr>
        <p:spPr bwMode="auto">
          <a:xfrm flipH="1">
            <a:off x="3784912" y="3091009"/>
            <a:ext cx="46700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2x2</a:t>
            </a:r>
          </a:p>
        </p:txBody>
      </p:sp>
      <p:sp>
        <p:nvSpPr>
          <p:cNvPr id="16" name="Text Box 36"/>
          <p:cNvSpPr txBox="1">
            <a:spLocks noChangeArrowheads="1"/>
          </p:cNvSpPr>
          <p:nvPr/>
        </p:nvSpPr>
        <p:spPr bwMode="auto">
          <a:xfrm flipH="1">
            <a:off x="3304178" y="4082264"/>
            <a:ext cx="596730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4x2</a:t>
            </a:r>
          </a:p>
        </p:txBody>
      </p:sp>
      <p:cxnSp>
        <p:nvCxnSpPr>
          <p:cNvPr id="18" name="직선 화살표 연결선 17"/>
          <p:cNvCxnSpPr>
            <a:endCxn id="17" idx="3"/>
          </p:cNvCxnSpPr>
          <p:nvPr/>
        </p:nvCxnSpPr>
        <p:spPr>
          <a:xfrm flipH="1" flipV="1">
            <a:off x="2617471" y="4245552"/>
            <a:ext cx="330908" cy="227564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94625" y="4466844"/>
            <a:ext cx="671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1x1Grid</a:t>
            </a:r>
          </a:p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120x150px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0" name="Text Box 36"/>
          <p:cNvSpPr txBox="1">
            <a:spLocks noChangeArrowheads="1"/>
          </p:cNvSpPr>
          <p:nvPr/>
        </p:nvSpPr>
        <p:spPr bwMode="auto">
          <a:xfrm flipH="1">
            <a:off x="5493059" y="2279800"/>
            <a:ext cx="996427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342900" indent="-342900" defTabSz="995363">
              <a:lnSpc>
                <a:spcPct val="150000"/>
              </a:lnSpc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[720x1280 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해상도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]</a:t>
            </a:r>
          </a:p>
        </p:txBody>
      </p:sp>
      <p:pic>
        <p:nvPicPr>
          <p:cNvPr id="10244" name="Picture 4" descr="D:\00_work\999_지원업무\D01_모피어스\00_모피어스가이드라인\02_work\ppt_img\w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3060" y="2520223"/>
            <a:ext cx="1702077" cy="3025915"/>
          </a:xfrm>
          <a:prstGeom prst="rect">
            <a:avLst/>
          </a:prstGeom>
          <a:noFill/>
        </p:spPr>
      </p:pic>
      <p:sp>
        <p:nvSpPr>
          <p:cNvPr id="28" name="Text Box 36"/>
          <p:cNvSpPr txBox="1">
            <a:spLocks noChangeArrowheads="1"/>
          </p:cNvSpPr>
          <p:nvPr/>
        </p:nvSpPr>
        <p:spPr bwMode="auto">
          <a:xfrm flipH="1">
            <a:off x="5585444" y="2935340"/>
            <a:ext cx="273175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1x1</a:t>
            </a:r>
          </a:p>
        </p:txBody>
      </p:sp>
      <p:sp>
        <p:nvSpPr>
          <p:cNvPr id="29" name="Text Box 36"/>
          <p:cNvSpPr txBox="1">
            <a:spLocks noChangeArrowheads="1"/>
          </p:cNvSpPr>
          <p:nvPr/>
        </p:nvSpPr>
        <p:spPr bwMode="auto">
          <a:xfrm flipH="1">
            <a:off x="5721210" y="3402346"/>
            <a:ext cx="41511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2x1</a:t>
            </a:r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auto">
          <a:xfrm flipH="1">
            <a:off x="6504906" y="3168843"/>
            <a:ext cx="46700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2x2</a:t>
            </a:r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 flipH="1">
            <a:off x="6024173" y="4194417"/>
            <a:ext cx="596730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4x2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09195" y="4154744"/>
            <a:ext cx="389172" cy="492951"/>
          </a:xfrm>
          <a:prstGeom prst="rect">
            <a:avLst/>
          </a:prstGeom>
          <a:noFill/>
          <a:ln w="3175">
            <a:solidFill>
              <a:srgbClr val="E64C4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endCxn id="37" idx="1"/>
          </p:cNvCxnSpPr>
          <p:nvPr/>
        </p:nvCxnSpPr>
        <p:spPr>
          <a:xfrm flipV="1">
            <a:off x="7023802" y="4401220"/>
            <a:ext cx="285393" cy="194586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171191" y="4622513"/>
            <a:ext cx="671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1x1Grid </a:t>
            </a:r>
          </a:p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180x220px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6" name="사각형 설명선 45"/>
          <p:cNvSpPr/>
          <p:nvPr/>
        </p:nvSpPr>
        <p:spPr>
          <a:xfrm>
            <a:off x="7977336" y="2672916"/>
            <a:ext cx="1620180" cy="1008112"/>
          </a:xfrm>
          <a:prstGeom prst="wedgeRectCallout">
            <a:avLst>
              <a:gd name="adj1" fmla="val -109405"/>
              <a:gd name="adj2" fmla="val -2221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디자인을 적용을 위해 패턴이나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단컬러를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이용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가변적인 사이즈 변경을 위해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배경이미지와 오브젝트는 분리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7977336" y="3897052"/>
            <a:ext cx="1620180" cy="742488"/>
          </a:xfrm>
          <a:prstGeom prst="wedgeRectCallout">
            <a:avLst>
              <a:gd name="adj1" fmla="val -24147"/>
              <a:gd name="adj2" fmla="val -877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오브젝트는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이미지를 이용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리사이즈에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하도록 제작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93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Thank you!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 bwMode="auto">
          <a:xfrm>
            <a:off x="3258548" y="4473116"/>
            <a:ext cx="3370852" cy="64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맑은 고딕"/>
                <a:sym typeface="Wingdings 2" pitchFamily="18" charset="2"/>
              </a:rPr>
              <a:t>Uracle </a:t>
            </a:r>
            <a:r>
              <a:rPr kumimoji="1" lang="en-US" altLang="ko-KR" sz="1000" b="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맑은 고딕"/>
                <a:sym typeface="Wingdings 2" pitchFamily="18" charset="2"/>
              </a:rPr>
              <a:t>UX Team</a:t>
            </a:r>
            <a:endParaRPr kumimoji="1" lang="en-US" altLang="ko-KR" sz="10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Trebuchet MS" pitchFamily="34" charset="0"/>
              <a:ea typeface="맑은 고딕"/>
              <a:cs typeface="맑은 고딕"/>
              <a:sym typeface="Wingdings 2" pitchFamily="18" charset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마스터폰트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 / Tre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3175" algn="ctr">
          <a:solidFill>
            <a:srgbClr val="FFFFFF">
              <a:lumMod val="50000"/>
            </a:srgbClr>
          </a:solidFill>
          <a:round/>
          <a:headEnd/>
          <a:tailEnd/>
        </a:ln>
      </a:spPr>
      <a:bodyPr lIns="108000" tIns="180000" rIns="108000" bIns="180000" anchor="ctr">
        <a:spAutoFit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>
            <a:ln>
              <a:noFill/>
            </a:ln>
            <a:solidFill>
              <a:srgbClr val="FFFFFF"/>
            </a:solidFill>
            <a:effectLst/>
            <a:uLnTx/>
            <a:uFillTx/>
            <a:latin typeface="Trebuchet MS" pitchFamily="34" charset="0"/>
            <a:ea typeface="맑은 고딕" pitchFamily="50" charset="-127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1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6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6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마스터폰트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80836</TotalTime>
  <Words>10878</Words>
  <Application>Microsoft Macintosh PowerPoint</Application>
  <PresentationFormat>A4 용지(210x297mm)</PresentationFormat>
  <Paragraphs>2414</Paragraphs>
  <Slides>93</Slides>
  <Notes>93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93</vt:i4>
      </vt:variant>
    </vt:vector>
  </HeadingPairs>
  <TitlesOfParts>
    <vt:vector size="106" baseType="lpstr">
      <vt:lpstr>Trebuchet MS</vt:lpstr>
      <vt:lpstr>굴림</vt:lpstr>
      <vt:lpstr>산돌고딕 L</vt:lpstr>
      <vt:lpstr>Calibri</vt:lpstr>
      <vt:lpstr>Arial</vt:lpstr>
      <vt:lpstr>Wingdings</vt:lpstr>
      <vt:lpstr>맑은 고딕</vt:lpstr>
      <vt:lpstr>Verdana</vt:lpstr>
      <vt:lpstr>12_디자인 사용자 지정</vt:lpstr>
      <vt:lpstr>16_디자인 사용자 지정</vt:lpstr>
      <vt:lpstr>14_디자인 사용자 지정</vt:lpstr>
      <vt:lpstr>15_디자인 사용자 지정</vt:lpstr>
      <vt:lpstr>17_디자인 사용자 지정</vt:lpstr>
      <vt:lpstr>General UX Guideline</vt:lpstr>
      <vt:lpstr>Index</vt:lpstr>
      <vt:lpstr>Index</vt:lpstr>
      <vt:lpstr>Document Widget</vt:lpstr>
      <vt:lpstr>Document Widget</vt:lpstr>
      <vt:lpstr>Document Widget</vt:lpstr>
      <vt:lpstr>Introduce </vt:lpstr>
      <vt:lpstr>Introduce </vt:lpstr>
      <vt:lpstr>Introduce </vt:lpstr>
      <vt:lpstr>Introduce </vt:lpstr>
      <vt:lpstr>Introduce </vt:lpstr>
      <vt:lpstr>UI Section</vt:lpstr>
      <vt:lpstr>1. 하이브리드앱 UI 기획 프로세스</vt:lpstr>
      <vt:lpstr>1) UI 기획 프로세스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2. 하이브리드앱 UI 기획 Guideline</vt:lpstr>
      <vt:lpstr>1) Multi-Platform 대응을 위한 UI 기획</vt:lpstr>
      <vt:lpstr>1) Multi-Platform 대응을 위한 UI 기획</vt:lpstr>
      <vt:lpstr>1) Multi-Platform 대응을 위한 UI 기획</vt:lpstr>
      <vt:lpstr>1) Multi-Platform 대응을 위한 UI 기획</vt:lpstr>
      <vt:lpstr>1) Multi-Platform 대응을 위한 UI 기획</vt:lpstr>
      <vt:lpstr>1) Multi-Platform 대응을 위한 UI 기획</vt:lpstr>
      <vt:lpstr>2) OS 별 대응을 위한 UI 기획</vt:lpstr>
      <vt:lpstr>2) OS 별 대응을 위한 UI 기획</vt:lpstr>
      <vt:lpstr>2) OS 별 대응을 위한 UI 기획</vt:lpstr>
      <vt:lpstr>2) OS 별 대응을 위한 UI 기획</vt:lpstr>
      <vt:lpstr>2) OS 별 대응을 위한 UI 기획</vt:lpstr>
      <vt:lpstr>3) Android 대응을 위한 UI 기획</vt:lpstr>
      <vt:lpstr>3) Android 대응을 위한 UI 기획</vt:lpstr>
      <vt:lpstr>3. 하이브리드앱 UX Basic Interaction</vt:lpstr>
      <vt:lpstr>1) Navigation</vt:lpstr>
      <vt:lpstr>1) Navigation</vt:lpstr>
      <vt:lpstr>1) Navigation</vt:lpstr>
      <vt:lpstr>1) Navigation</vt:lpstr>
      <vt:lpstr>1) Navigation</vt:lpstr>
      <vt:lpstr>2) Layout</vt:lpstr>
      <vt:lpstr>2) Layout</vt:lpstr>
      <vt:lpstr>2) Layout</vt:lpstr>
      <vt:lpstr>3) Component</vt:lpstr>
      <vt:lpstr>3) Component</vt:lpstr>
      <vt:lpstr>3) Component</vt:lpstr>
      <vt:lpstr>3) Component</vt:lpstr>
      <vt:lpstr>3) Component</vt:lpstr>
      <vt:lpstr>3) Component</vt:lpstr>
      <vt:lpstr>3) Component</vt:lpstr>
      <vt:lpstr>3) Component</vt:lpstr>
      <vt:lpstr>3) Component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GUI Section</vt:lpstr>
      <vt:lpstr>1. 하이브리드앱 GUI 디자인 프로세스</vt:lpstr>
      <vt:lpstr>1) 디자인 프로세스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2. 하이브리드앱 GUI 디자인 Guideline</vt:lpstr>
      <vt:lpstr>1) Basic Guideline</vt:lpstr>
      <vt:lpstr>1) Basic Guideline</vt:lpstr>
      <vt:lpstr>1) Basic Guideline</vt:lpstr>
      <vt:lpstr>1) Basic Guideline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3) OS 별 대응을 위한 디자인</vt:lpstr>
      <vt:lpstr>3) OS 별 대응을 위한 디자인</vt:lpstr>
      <vt:lpstr>4) Android 대응을 위한 디자인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Uracle UX Team</dc:creator>
  <cp:lastModifiedBy>최연주</cp:lastModifiedBy>
  <cp:revision>14124</cp:revision>
  <cp:lastPrinted>2013-11-18T06:04:03Z</cp:lastPrinted>
  <dcterms:created xsi:type="dcterms:W3CDTF">2010-01-07T01:25:29Z</dcterms:created>
  <dcterms:modified xsi:type="dcterms:W3CDTF">2021-12-08T05:06:16Z</dcterms:modified>
</cp:coreProperties>
</file>